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drawings/drawing2.xml" ContentType="application/vnd.openxmlformats-officedocument.drawingml.chartshapes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7" r:id="rId2"/>
  </p:sldMasterIdLst>
  <p:notesMasterIdLst>
    <p:notesMasterId r:id="rId39"/>
  </p:notesMasterIdLst>
  <p:handoutMasterIdLst>
    <p:handoutMasterId r:id="rId40"/>
  </p:handoutMasterIdLst>
  <p:sldIdLst>
    <p:sldId id="256" r:id="rId3"/>
    <p:sldId id="301" r:id="rId4"/>
    <p:sldId id="260" r:id="rId5"/>
    <p:sldId id="262" r:id="rId6"/>
    <p:sldId id="263" r:id="rId7"/>
    <p:sldId id="313" r:id="rId8"/>
    <p:sldId id="266" r:id="rId9"/>
    <p:sldId id="330" r:id="rId10"/>
    <p:sldId id="328" r:id="rId11"/>
    <p:sldId id="331" r:id="rId12"/>
    <p:sldId id="332" r:id="rId13"/>
    <p:sldId id="273" r:id="rId14"/>
    <p:sldId id="308" r:id="rId15"/>
    <p:sldId id="309" r:id="rId16"/>
    <p:sldId id="310" r:id="rId17"/>
    <p:sldId id="274" r:id="rId18"/>
    <p:sldId id="305" r:id="rId19"/>
    <p:sldId id="304" r:id="rId20"/>
    <p:sldId id="275" r:id="rId21"/>
    <p:sldId id="306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1" r:id="rId36"/>
    <p:sldId id="299" r:id="rId37"/>
    <p:sldId id="300" r:id="rId38"/>
  </p:sldIdLst>
  <p:sldSz cx="24384000" cy="13716000"/>
  <p:notesSz cx="6954838" cy="93091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900" b="0" i="0" u="none" strike="noStrike" cap="small" spc="0" normalizeH="0" baseline="0">
        <a:ln>
          <a:noFill/>
        </a:ln>
        <a:solidFill>
          <a:srgbClr val="000000"/>
        </a:solidFill>
        <a:effectLst>
          <a:outerShdw blurRad="12700" dist="12700" dir="18900000" rotWithShape="0">
            <a:srgbClr val="000000">
              <a:alpha val="24000"/>
            </a:srgbClr>
          </a:outerShdw>
        </a:effectLst>
        <a:uFillTx/>
        <a:latin typeface="+mn-lt"/>
        <a:ea typeface="+mn-ea"/>
        <a:cs typeface="+mn-cs"/>
        <a:sym typeface="Trebuchet MS"/>
      </a:defRPr>
    </a:lvl1pPr>
    <a:lvl2pPr marL="0" marR="0" indent="0" algn="l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900" b="0" i="0" u="none" strike="noStrike" cap="small" spc="0" normalizeH="0" baseline="0">
        <a:ln>
          <a:noFill/>
        </a:ln>
        <a:solidFill>
          <a:srgbClr val="000000"/>
        </a:solidFill>
        <a:effectLst>
          <a:outerShdw blurRad="12700" dist="12700" dir="18900000" rotWithShape="0">
            <a:srgbClr val="000000">
              <a:alpha val="24000"/>
            </a:srgbClr>
          </a:outerShdw>
        </a:effectLst>
        <a:uFillTx/>
        <a:latin typeface="+mn-lt"/>
        <a:ea typeface="+mn-ea"/>
        <a:cs typeface="+mn-cs"/>
        <a:sym typeface="Trebuchet MS"/>
      </a:defRPr>
    </a:lvl2pPr>
    <a:lvl3pPr marL="0" marR="0" indent="0" algn="l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900" b="0" i="0" u="none" strike="noStrike" cap="small" spc="0" normalizeH="0" baseline="0">
        <a:ln>
          <a:noFill/>
        </a:ln>
        <a:solidFill>
          <a:srgbClr val="000000"/>
        </a:solidFill>
        <a:effectLst>
          <a:outerShdw blurRad="12700" dist="12700" dir="18900000" rotWithShape="0">
            <a:srgbClr val="000000">
              <a:alpha val="24000"/>
            </a:srgbClr>
          </a:outerShdw>
        </a:effectLst>
        <a:uFillTx/>
        <a:latin typeface="+mn-lt"/>
        <a:ea typeface="+mn-ea"/>
        <a:cs typeface="+mn-cs"/>
        <a:sym typeface="Trebuchet MS"/>
      </a:defRPr>
    </a:lvl3pPr>
    <a:lvl4pPr marL="0" marR="0" indent="0" algn="l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900" b="0" i="0" u="none" strike="noStrike" cap="small" spc="0" normalizeH="0" baseline="0">
        <a:ln>
          <a:noFill/>
        </a:ln>
        <a:solidFill>
          <a:srgbClr val="000000"/>
        </a:solidFill>
        <a:effectLst>
          <a:outerShdw blurRad="12700" dist="12700" dir="18900000" rotWithShape="0">
            <a:srgbClr val="000000">
              <a:alpha val="24000"/>
            </a:srgbClr>
          </a:outerShdw>
        </a:effectLst>
        <a:uFillTx/>
        <a:latin typeface="+mn-lt"/>
        <a:ea typeface="+mn-ea"/>
        <a:cs typeface="+mn-cs"/>
        <a:sym typeface="Trebuchet MS"/>
      </a:defRPr>
    </a:lvl4pPr>
    <a:lvl5pPr marL="0" marR="0" indent="0" algn="l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900" b="0" i="0" u="none" strike="noStrike" cap="small" spc="0" normalizeH="0" baseline="0">
        <a:ln>
          <a:noFill/>
        </a:ln>
        <a:solidFill>
          <a:srgbClr val="000000"/>
        </a:solidFill>
        <a:effectLst>
          <a:outerShdw blurRad="12700" dist="12700" dir="18900000" rotWithShape="0">
            <a:srgbClr val="000000">
              <a:alpha val="24000"/>
            </a:srgbClr>
          </a:outerShdw>
        </a:effectLst>
        <a:uFillTx/>
        <a:latin typeface="+mn-lt"/>
        <a:ea typeface="+mn-ea"/>
        <a:cs typeface="+mn-cs"/>
        <a:sym typeface="Trebuchet MS"/>
      </a:defRPr>
    </a:lvl5pPr>
    <a:lvl6pPr marL="0" marR="0" indent="0" algn="l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900" b="0" i="0" u="none" strike="noStrike" cap="small" spc="0" normalizeH="0" baseline="0">
        <a:ln>
          <a:noFill/>
        </a:ln>
        <a:solidFill>
          <a:srgbClr val="000000"/>
        </a:solidFill>
        <a:effectLst>
          <a:outerShdw blurRad="12700" dist="12700" dir="18900000" rotWithShape="0">
            <a:srgbClr val="000000">
              <a:alpha val="24000"/>
            </a:srgbClr>
          </a:outerShdw>
        </a:effectLst>
        <a:uFillTx/>
        <a:latin typeface="+mn-lt"/>
        <a:ea typeface="+mn-ea"/>
        <a:cs typeface="+mn-cs"/>
        <a:sym typeface="Trebuchet MS"/>
      </a:defRPr>
    </a:lvl6pPr>
    <a:lvl7pPr marL="0" marR="0" indent="0" algn="l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900" b="0" i="0" u="none" strike="noStrike" cap="small" spc="0" normalizeH="0" baseline="0">
        <a:ln>
          <a:noFill/>
        </a:ln>
        <a:solidFill>
          <a:srgbClr val="000000"/>
        </a:solidFill>
        <a:effectLst>
          <a:outerShdw blurRad="12700" dist="12700" dir="18900000" rotWithShape="0">
            <a:srgbClr val="000000">
              <a:alpha val="24000"/>
            </a:srgbClr>
          </a:outerShdw>
        </a:effectLst>
        <a:uFillTx/>
        <a:latin typeface="+mn-lt"/>
        <a:ea typeface="+mn-ea"/>
        <a:cs typeface="+mn-cs"/>
        <a:sym typeface="Trebuchet MS"/>
      </a:defRPr>
    </a:lvl7pPr>
    <a:lvl8pPr marL="0" marR="0" indent="0" algn="l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900" b="0" i="0" u="none" strike="noStrike" cap="small" spc="0" normalizeH="0" baseline="0">
        <a:ln>
          <a:noFill/>
        </a:ln>
        <a:solidFill>
          <a:srgbClr val="000000"/>
        </a:solidFill>
        <a:effectLst>
          <a:outerShdw blurRad="12700" dist="12700" dir="18900000" rotWithShape="0">
            <a:srgbClr val="000000">
              <a:alpha val="24000"/>
            </a:srgbClr>
          </a:outerShdw>
        </a:effectLst>
        <a:uFillTx/>
        <a:latin typeface="+mn-lt"/>
        <a:ea typeface="+mn-ea"/>
        <a:cs typeface="+mn-cs"/>
        <a:sym typeface="Trebuchet MS"/>
      </a:defRPr>
    </a:lvl8pPr>
    <a:lvl9pPr marL="0" marR="0" indent="0" algn="l" defTabSz="2438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900" b="0" i="0" u="none" strike="noStrike" cap="small" spc="0" normalizeH="0" baseline="0">
        <a:ln>
          <a:noFill/>
        </a:ln>
        <a:solidFill>
          <a:srgbClr val="000000"/>
        </a:solidFill>
        <a:effectLst>
          <a:outerShdw blurRad="12700" dist="12700" dir="18900000" rotWithShape="0">
            <a:srgbClr val="000000">
              <a:alpha val="24000"/>
            </a:srgbClr>
          </a:outerShdw>
        </a:effectLst>
        <a:uFillTx/>
        <a:latin typeface="+mn-lt"/>
        <a:ea typeface="+mn-ea"/>
        <a:cs typeface="+mn-cs"/>
        <a:sym typeface="Trebuchet M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19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account" initials="Ma" lastIdx="1" clrIdx="0">
    <p:extLst>
      <p:ext uri="{19B8F6BF-5375-455C-9EA6-DF929625EA0E}">
        <p15:presenceInfo xmlns:p15="http://schemas.microsoft.com/office/powerpoint/2012/main" userId="02f6569298aa26f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015"/>
    <a:srgbClr val="FFFFFF"/>
    <a:srgbClr val="00CC00"/>
    <a:srgbClr val="8BAB15"/>
    <a:srgbClr val="BB97FD"/>
    <a:srgbClr val="85B4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25400" cap="flat">
              <a:solidFill>
                <a:srgbClr val="000000"/>
              </a:solidFill>
              <a:prstDash val="solid"/>
              <a:round/>
            </a:ln>
          </a:left>
          <a:right>
            <a:ln w="25400" cap="flat">
              <a:solidFill>
                <a:srgbClr val="000000"/>
              </a:solidFill>
              <a:prstDash val="solid"/>
              <a:round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25400" cap="flat">
              <a:solidFill>
                <a:srgbClr val="000000"/>
              </a:solidFill>
              <a:prstDash val="solid"/>
              <a:round/>
            </a:ln>
          </a:insideH>
          <a:insideV>
            <a:ln w="254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25400" cap="flat">
              <a:solidFill>
                <a:srgbClr val="000000"/>
              </a:solidFill>
              <a:prstDash val="solid"/>
              <a:round/>
            </a:ln>
          </a:left>
          <a:right>
            <a:ln w="25400" cap="flat">
              <a:solidFill>
                <a:srgbClr val="000000"/>
              </a:solidFill>
              <a:prstDash val="solid"/>
              <a:round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25400" cap="flat">
              <a:solidFill>
                <a:srgbClr val="000000"/>
              </a:solidFill>
              <a:prstDash val="solid"/>
              <a:round/>
            </a:ln>
          </a:insideH>
          <a:insideV>
            <a:ln w="254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Col>
    <a:lastRow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25400" cap="flat">
              <a:solidFill>
                <a:srgbClr val="000000"/>
              </a:solidFill>
              <a:prstDash val="solid"/>
              <a:round/>
            </a:ln>
          </a:left>
          <a:right>
            <a:ln w="25400" cap="flat">
              <a:solidFill>
                <a:srgbClr val="000000"/>
              </a:solidFill>
              <a:prstDash val="solid"/>
              <a:round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25400" cap="flat">
              <a:solidFill>
                <a:srgbClr val="000000"/>
              </a:solidFill>
              <a:prstDash val="solid"/>
              <a:round/>
            </a:ln>
          </a:insideH>
          <a:insideV>
            <a:ln w="254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25400" cap="flat">
              <a:solidFill>
                <a:srgbClr val="000000"/>
              </a:solidFill>
              <a:prstDash val="solid"/>
              <a:round/>
            </a:ln>
          </a:left>
          <a:right>
            <a:ln w="25400" cap="flat">
              <a:solidFill>
                <a:srgbClr val="000000"/>
              </a:solidFill>
              <a:prstDash val="solid"/>
              <a:round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25400" cap="flat">
              <a:solidFill>
                <a:srgbClr val="000000"/>
              </a:solidFill>
              <a:prstDash val="solid"/>
              <a:round/>
            </a:ln>
          </a:insideH>
          <a:insideV>
            <a:ln w="254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7E6"/>
          </a:solidFill>
        </a:fill>
      </a:tcStyle>
    </a:wholeTbl>
    <a:band2H>
      <a:tcTxStyle/>
      <a:tcStyle>
        <a:tcBdr/>
        <a:fill>
          <a:solidFill>
            <a:srgbClr val="E7ECF3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1016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1016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AE2CD"/>
          </a:solidFill>
        </a:fill>
      </a:tcStyle>
    </a:wholeTbl>
    <a:band2H>
      <a:tcTxStyle/>
      <a:tcStyle>
        <a:tcBdr/>
        <a:fill>
          <a:solidFill>
            <a:srgbClr val="EDF1E8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1016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1016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CCCCC"/>
          </a:solidFill>
        </a:fill>
      </a:tcStyle>
    </a:wholeTbl>
    <a:band2H>
      <a:tcTxStyle/>
      <a:tcStyle>
        <a:tcBdr/>
        <a:fill>
          <a:solidFill>
            <a:srgbClr val="EEE7E7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1016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1016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25400" cap="flat">
              <a:noFill/>
              <a:miter lim="400000"/>
            </a:ln>
          </a:left>
          <a:right>
            <a:ln w="25400" cap="flat">
              <a:noFill/>
              <a:miter lim="400000"/>
            </a:ln>
          </a:right>
          <a:top>
            <a:ln w="25400" cap="flat">
              <a:noFill/>
              <a:miter lim="400000"/>
            </a:ln>
          </a:top>
          <a:bottom>
            <a:ln w="25400" cap="flat">
              <a:noFill/>
              <a:miter lim="400000"/>
            </a:ln>
          </a:bottom>
          <a:insideH>
            <a:ln w="25400" cap="flat">
              <a:noFill/>
              <a:miter lim="400000"/>
            </a:ln>
          </a:insideH>
          <a:insideV>
            <a:ln w="254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25400" cap="flat">
              <a:noFill/>
              <a:miter lim="400000"/>
            </a:ln>
          </a:left>
          <a:right>
            <a:ln w="25400" cap="flat">
              <a:noFill/>
              <a:miter lim="400000"/>
            </a:ln>
          </a:right>
          <a:top>
            <a:ln w="25400" cap="flat">
              <a:noFill/>
              <a:miter lim="400000"/>
            </a:ln>
          </a:top>
          <a:bottom>
            <a:ln w="25400" cap="flat">
              <a:noFill/>
              <a:miter lim="400000"/>
            </a:ln>
          </a:bottom>
          <a:insideH>
            <a:ln w="25400" cap="flat">
              <a:noFill/>
              <a:miter lim="400000"/>
            </a:ln>
          </a:insideH>
          <a:insideV>
            <a:ln w="254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25400" cap="flat">
              <a:noFill/>
              <a:miter lim="400000"/>
            </a:ln>
          </a:left>
          <a:right>
            <a:ln w="25400" cap="flat">
              <a:noFill/>
              <a:miter lim="400000"/>
            </a:ln>
          </a:right>
          <a:top>
            <a:ln w="127000" cap="flat">
              <a:solidFill>
                <a:srgbClr val="000000"/>
              </a:solidFill>
              <a:prstDash val="solid"/>
              <a:round/>
            </a:ln>
          </a:top>
          <a:bottom>
            <a:ln w="63500" cap="flat">
              <a:solidFill>
                <a:srgbClr val="000000"/>
              </a:solidFill>
              <a:prstDash val="solid"/>
              <a:round/>
            </a:ln>
          </a:bottom>
          <a:insideH>
            <a:ln w="25400" cap="flat">
              <a:noFill/>
              <a:miter lim="400000"/>
            </a:ln>
          </a:insideH>
          <a:insideV>
            <a:ln w="254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25400" cap="flat">
              <a:noFill/>
              <a:miter lim="400000"/>
            </a:ln>
          </a:left>
          <a:right>
            <a:ln w="25400" cap="flat">
              <a:noFill/>
              <a:miter lim="400000"/>
            </a:ln>
          </a:right>
          <a:top>
            <a:ln w="63500" cap="flat">
              <a:solidFill>
                <a:srgbClr val="000000"/>
              </a:solidFill>
              <a:prstDash val="solid"/>
              <a:round/>
            </a:ln>
          </a:top>
          <a:bottom>
            <a:ln w="63500" cap="flat">
              <a:solidFill>
                <a:srgbClr val="000000"/>
              </a:solidFill>
              <a:prstDash val="solid"/>
              <a:round/>
            </a:ln>
          </a:bottom>
          <a:insideH>
            <a:ln w="25400" cap="flat">
              <a:noFill/>
              <a:miter lim="400000"/>
            </a:ln>
          </a:insideH>
          <a:insideV>
            <a:ln w="254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101600" cap="flat">
              <a:solidFill>
                <a:srgbClr val="FFFFFF"/>
              </a:solidFill>
              <a:prstDash val="solid"/>
              <a:round/>
            </a:ln>
          </a:top>
          <a:bottom>
            <a:ln w="254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round/>
            </a:ln>
          </a:left>
          <a:right>
            <a:ln w="25400" cap="flat">
              <a:solidFill>
                <a:srgbClr val="FFFFFF"/>
              </a:solidFill>
              <a:prstDash val="solid"/>
              <a:round/>
            </a:ln>
          </a:right>
          <a:top>
            <a:ln w="25400" cap="flat">
              <a:solidFill>
                <a:srgbClr val="FFFFFF"/>
              </a:solidFill>
              <a:prstDash val="solid"/>
              <a:round/>
            </a:ln>
          </a:top>
          <a:bottom>
            <a:ln w="101600" cap="flat">
              <a:solidFill>
                <a:srgbClr val="FFFFFF"/>
              </a:solidFill>
              <a:prstDash val="solid"/>
              <a:round/>
            </a:ln>
          </a:bottom>
          <a:insideH>
            <a:ln w="25400" cap="flat">
              <a:solidFill>
                <a:srgbClr val="FFFFFF"/>
              </a:solidFill>
              <a:prstDash val="solid"/>
              <a:round/>
            </a:ln>
          </a:insideH>
          <a:insideV>
            <a:ln w="254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8F44A2F1-9E1F-4B54-A3A2-5F16C0AD49E2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81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</a:left>
          <a:right>
            <a:ln w="381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</a:right>
          <a:top>
            <a:ln w="381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</a:top>
          <a:bottom>
            <a:ln w="381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</a:bottom>
          <a:insideH>
            <a:ln w="381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</a:insideH>
          <a:insideV>
            <a:ln w="381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ff" i="off">
        <a:font>
          <a:latin typeface="Perpetua"/>
          <a:ea typeface="Perpetua"/>
          <a:cs typeface="Perpetu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erpetua"/>
          <a:ea typeface="Perpetua"/>
          <a:cs typeface="Perpetu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erpetua"/>
          <a:ea typeface="Perpetua"/>
          <a:cs typeface="Perpetu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D51ADE6A-740E-44AE-83CC-AE7238B6C88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81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</a:left>
          <a:right>
            <a:ln w="381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</a:right>
          <a:top>
            <a:ln w="381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</a:top>
          <a:bottom>
            <a:ln w="381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</a:bottom>
          <a:insideH>
            <a:ln w="381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</a:insideH>
          <a:insideV>
            <a:ln w="381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ff" i="off">
        <a:font>
          <a:latin typeface="Perpetua"/>
          <a:ea typeface="Perpetua"/>
          <a:cs typeface="Perpetu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Perpetua"/>
          <a:ea typeface="Perpetua"/>
          <a:cs typeface="Perpetu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Perpetua"/>
          <a:ea typeface="Perpetua"/>
          <a:cs typeface="Perpetu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24"/>
  </p:normalViewPr>
  <p:slideViewPr>
    <p:cSldViewPr snapToGrid="0" snapToObjects="1">
      <p:cViewPr varScale="1">
        <p:scale>
          <a:sx n="42" d="100"/>
          <a:sy n="42" d="100"/>
        </p:scale>
        <p:origin x="108" y="159"/>
      </p:cViewPr>
      <p:guideLst/>
    </p:cSldViewPr>
  </p:slideViewPr>
  <p:outlineViewPr>
    <p:cViewPr>
      <p:scale>
        <a:sx n="33" d="100"/>
        <a:sy n="33" d="100"/>
      </p:scale>
      <p:origin x="0" y="-624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8294"/>
    </p:cViewPr>
  </p:sorterViewPr>
  <p:notesViewPr>
    <p:cSldViewPr snapToGrid="0" snapToObjects="1" showGuides="1">
      <p:cViewPr varScale="1">
        <p:scale>
          <a:sx n="56" d="100"/>
          <a:sy n="56" d="100"/>
        </p:scale>
        <p:origin x="2814" y="42"/>
      </p:cViewPr>
      <p:guideLst>
        <p:guide orient="horz" pos="2932"/>
        <p:guide pos="219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142099999999999"/>
          <c:y val="0.17142099999999999"/>
          <c:w val="0.65715900000000005"/>
          <c:h val="0.64465899999999998"/>
        </c:manualLayout>
      </c:layout>
      <c:doughnutChart>
        <c:varyColors val="0"/>
        <c:ser>
          <c:idx val="0"/>
          <c:order val="0"/>
          <c:tx>
            <c:strRef>
              <c:f>Sheet1!$A$2</c:f>
              <c:strCache>
                <c:ptCount val="1"/>
              </c:strCache>
            </c:strRef>
          </c:tx>
          <c:spPr>
            <a:solidFill>
              <a:srgbClr val="22BF00"/>
            </a:solidFill>
            <a:ln w="12700" cap="flat">
              <a:solidFill>
                <a:srgbClr val="535353"/>
              </a:solidFill>
              <a:prstDash val="solid"/>
              <a:round/>
            </a:ln>
            <a:effectLst>
              <a:outerShdw blurRad="127000" dist="71232" dir="5400000" algn="tl">
                <a:srgbClr val="000000">
                  <a:alpha val="73442"/>
                </a:srgbClr>
              </a:outerShdw>
            </a:effectLst>
          </c:spPr>
          <c:explosion val="11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41F1-1C45-BDEB-138B8BE98703}"/>
              </c:ext>
            </c:extLst>
          </c:dPt>
          <c:dPt>
            <c:idx val="1"/>
            <c:bubble3D val="0"/>
            <c:spPr>
              <a:solidFill>
                <a:srgbClr val="00ACFF"/>
              </a:solidFill>
              <a:ln w="12700" cap="flat">
                <a:solidFill>
                  <a:srgbClr val="535353"/>
                </a:solidFill>
                <a:prstDash val="solid"/>
                <a:round/>
              </a:ln>
              <a:effectLst>
                <a:outerShdw blurRad="127000" dist="71232" dir="5400000" algn="tl">
                  <a:srgbClr val="000000">
                    <a:alpha val="73442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41F1-1C45-BDEB-138B8BE98703}"/>
              </c:ext>
            </c:extLst>
          </c:dPt>
          <c:dPt>
            <c:idx val="2"/>
            <c:bubble3D val="0"/>
            <c:spPr>
              <a:solidFill>
                <a:srgbClr val="F8BA00"/>
              </a:solidFill>
              <a:ln w="12700" cap="flat">
                <a:solidFill>
                  <a:srgbClr val="535353"/>
                </a:solidFill>
                <a:prstDash val="solid"/>
                <a:round/>
              </a:ln>
              <a:effectLst>
                <a:outerShdw blurRad="127000" dist="71232" dir="5400000" algn="tl">
                  <a:srgbClr val="000000">
                    <a:alpha val="73442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41F1-1C45-BDEB-138B8BE98703}"/>
              </c:ext>
            </c:extLst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3000" b="0" i="0" u="none" strike="noStrike">
                      <a:solidFill>
                        <a:srgbClr val="000000"/>
                      </a:solidFill>
                      <a:effectLst>
                        <a:outerShdw blurRad="254000" dist="50800" dir="18900000" algn="tl">
                          <a:srgbClr val="000000">
                            <a:alpha val="50363"/>
                          </a:srgbClr>
                        </a:outerShdw>
                      </a:effectLst>
                      <a:latin typeface="Trebuchet MS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41F1-1C45-BDEB-138B8BE98703}"/>
                </c:ext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 sz="3000" b="0" i="0" u="none" strike="noStrike">
                      <a:solidFill>
                        <a:srgbClr val="000000"/>
                      </a:solidFill>
                      <a:effectLst>
                        <a:outerShdw blurRad="190500" dist="45880" dir="18900000" algn="tl">
                          <a:srgbClr val="000000">
                            <a:alpha val="50035"/>
                          </a:srgbClr>
                        </a:outerShdw>
                      </a:effectLst>
                      <a:latin typeface="Trebuchet MS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41F1-1C45-BDEB-138B8BE98703}"/>
                </c:ext>
              </c:extLst>
            </c:dLbl>
            <c:dLbl>
              <c:idx val="2"/>
              <c:spPr/>
              <c:txPr>
                <a:bodyPr/>
                <a:lstStyle/>
                <a:p>
                  <a:pPr>
                    <a:defRPr sz="3000" b="0" i="0" u="none" strike="noStrike">
                      <a:solidFill>
                        <a:srgbClr val="000000"/>
                      </a:solidFill>
                      <a:effectLst>
                        <a:outerShdw blurRad="254000" dist="50800" dir="18900000" algn="tl">
                          <a:srgbClr val="000000">
                            <a:alpha val="50072"/>
                          </a:srgbClr>
                        </a:outerShdw>
                      </a:effectLst>
                      <a:latin typeface="Trebuchet MS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41F1-1C45-BDEB-138B8BE9870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000" b="0" i="0" u="none" strike="noStrike">
                    <a:solidFill>
                      <a:srgbClr val="000000"/>
                    </a:solidFill>
                    <a:effectLst>
                      <a:outerShdw blurRad="254000" dist="50800" dir="18900000" algn="tl">
                        <a:srgbClr val="000000">
                          <a:alpha val="50363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25400" cap="flat">
                  <a:solidFill>
                    <a:srgbClr val="000000"/>
                  </a:solidFill>
                  <a:custDash>
                    <a:ds d="200000" sp="200000"/>
                  </a:custDash>
                  <a:miter lim="400000"/>
                  <a:tailEnd type="arrow" w="med" len="med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Internally Generated Revenue</c:v>
                </c:pt>
                <c:pt idx="1">
                  <c:v>Capital Receipts</c:v>
                </c:pt>
                <c:pt idx="2">
                  <c:v>Federal Transfers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0.61</c:v>
                </c:pt>
                <c:pt idx="1">
                  <c:v>0.22</c:v>
                </c:pt>
                <c:pt idx="2">
                  <c:v>0.17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1F1-1C45-BDEB-138B8BE987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46"/>
        <c:holeSize val="7"/>
      </c:doughnutChart>
      <c:spPr>
        <a:noFill/>
        <a:ln w="12700" cap="flat">
          <a:noFill/>
          <a:miter lim="400000"/>
        </a:ln>
        <a:effectLst/>
      </c:spPr>
    </c:plotArea>
    <c:legend>
      <c:legendPos val="r"/>
      <c:layout/>
      <c:overlay val="0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2400" b="0" i="0" u="none" strike="noStrike">
              <a:solidFill>
                <a:srgbClr val="000000"/>
              </a:solidFill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4723200000000001E-2"/>
          <c:y val="5.0591400000000002E-2"/>
          <c:w val="0.92766599999999999"/>
          <c:h val="0.671019000000000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Capital</c:v>
                </c:pt>
              </c:strCache>
            </c:strRef>
          </c:tx>
          <c:spPr>
            <a:solidFill>
              <a:srgbClr val="22BF00"/>
            </a:solidFill>
            <a:ln w="12700" cap="flat">
              <a:solidFill>
                <a:srgbClr val="535353"/>
              </a:solidFill>
              <a:prstDash val="solid"/>
              <a:miter lim="400000"/>
            </a:ln>
            <a:effectLst>
              <a:outerShdw blurRad="76200" dist="26371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4000"/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Sheet1!$B$1:$B$1</c:f>
              <c:strCache>
                <c:ptCount val="1"/>
                <c:pt idx="0">
                  <c:v>1</c:v>
                </c:pt>
              </c:strCache>
            </c:strRef>
          </c:cat>
          <c:val>
            <c:numRef>
              <c:f>Sheet1!$B$2:$B$2</c:f>
              <c:numCache>
                <c:formatCode>0%</c:formatCode>
                <c:ptCount val="1"/>
                <c:pt idx="0">
                  <c:v>0.61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8B6-5141-818E-9342694201E8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Recurrent</c:v>
                </c:pt>
              </c:strCache>
            </c:strRef>
          </c:tx>
          <c:spPr>
            <a:solidFill>
              <a:srgbClr val="00ACFF"/>
            </a:solidFill>
            <a:ln w="12700" cap="flat">
              <a:solidFill>
                <a:srgbClr val="000000"/>
              </a:solidFill>
              <a:prstDash val="solid"/>
              <a:miter lim="400000"/>
            </a:ln>
            <a:effectLst>
              <a:outerShdw blurRad="76200" dist="26371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3600"/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Sheet1!$B$1:$B$1</c:f>
              <c:strCache>
                <c:ptCount val="1"/>
                <c:pt idx="0">
                  <c:v>1</c:v>
                </c:pt>
              </c:strCache>
            </c:strRef>
          </c:cat>
          <c:val>
            <c:numRef>
              <c:f>Sheet1!$B$3:$B$3</c:f>
              <c:numCache>
                <c:formatCode>0%</c:formatCode>
                <c:ptCount val="1"/>
                <c:pt idx="0">
                  <c:v>0.39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8B6-5141-818E-9342694201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0"/>
        <c:overlap val="-30"/>
        <c:axId val="-28020384"/>
        <c:axId val="-28014400"/>
      </c:barChart>
      <c:catAx>
        <c:axId val="-2802038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one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2400" b="0" i="0" u="none" strike="noStrike">
                <a:solidFill>
                  <a:srgbClr val="000000"/>
                </a:solidFill>
                <a:latin typeface="Trebuchet MS"/>
              </a:defRPr>
            </a:pPr>
            <a:endParaRPr lang="en-US"/>
          </a:p>
        </c:txPr>
        <c:crossAx val="-28014400"/>
        <c:crosses val="autoZero"/>
        <c:auto val="1"/>
        <c:lblAlgn val="ctr"/>
        <c:lblOffset val="100"/>
        <c:noMultiLvlLbl val="1"/>
      </c:catAx>
      <c:valAx>
        <c:axId val="-28014400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one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2400" b="0" i="0" u="none" strike="noStrike">
                <a:solidFill>
                  <a:srgbClr val="000000"/>
                </a:solidFill>
                <a:latin typeface="Trebuchet MS"/>
              </a:defRPr>
            </a:pPr>
            <a:endParaRPr lang="en-US"/>
          </a:p>
        </c:txPr>
        <c:crossAx val="-28020384"/>
        <c:crosses val="autoZero"/>
        <c:crossBetween val="between"/>
        <c:majorUnit val="0.17499999999999999"/>
        <c:minorUnit val="8.7499999999999994E-2"/>
      </c:valAx>
      <c:spPr>
        <a:noFill/>
        <a:ln w="12700" cap="flat">
          <a:noFill/>
          <a:miter lim="400000"/>
        </a:ln>
        <a:effectLst/>
      </c:spPr>
    </c:plotArea>
    <c:legend>
      <c:legendPos val="r"/>
      <c:layout/>
      <c:overlay val="0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2400" b="0" i="0" u="none" strike="noStrike">
              <a:solidFill>
                <a:srgbClr val="000000"/>
              </a:solidFill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0.14855677170643622"/>
          <c:y val="0.13245499999999999"/>
          <c:w val="0.8464436219452286"/>
          <c:h val="0.7881329999999999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General Public Service</c:v>
                </c:pt>
              </c:strCache>
            </c:strRef>
          </c:tx>
          <c:spPr>
            <a:solidFill>
              <a:srgbClr val="22BF00"/>
            </a:solidFill>
            <a:ln w="25400" cap="flat">
              <a:solidFill>
                <a:srgbClr val="535353"/>
              </a:solidFill>
              <a:custDash>
                <a:ds d="200000" sp="200000"/>
              </a:custDash>
              <a:miter lim="400000"/>
            </a:ln>
            <a:effectLst>
              <a:outerShdw blurRad="63500" dist="454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23.74%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E76D-4A5D-817E-744BFAD8AC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900" b="0" i="0" u="none" strike="noStrike">
                    <a:solidFill>
                      <a:srgbClr val="000000"/>
                    </a:solidFill>
                    <a:effectLst>
                      <a:outerShdw blurRad="635000" dist="152400" dir="18900000" algn="tl">
                        <a:srgbClr val="000000">
                          <a:alpha val="21532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Revised</c:v>
                </c:pt>
              </c:strCache>
            </c:strRef>
          </c:cat>
          <c:val>
            <c:numRef>
              <c:f>Sheet1!$B$2:$B$2</c:f>
              <c:numCache>
                <c:formatCode>General</c:formatCode>
                <c:ptCount val="1"/>
                <c:pt idx="0">
                  <c:v>0.2374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F1E-5349-B0BA-0D8C7CE875CC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Economic Affairs</c:v>
                </c:pt>
              </c:strCache>
            </c:strRef>
          </c:tx>
          <c:spPr>
            <a:solidFill>
              <a:srgbClr val="00D5FF"/>
            </a:solidFill>
            <a:ln w="25400" cap="flat">
              <a:solidFill>
                <a:srgbClr val="535353"/>
              </a:solidFill>
              <a:custDash>
                <a:ds d="200000" sp="200000"/>
              </a:custDash>
              <a:miter lim="400000"/>
            </a:ln>
            <a:effectLst>
              <a:outerShdw blurRad="63500" dist="454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24.41%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E76D-4A5D-817E-744BFAD8AC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900" b="0" i="0" u="none" strike="noStrike">
                    <a:solidFill>
                      <a:srgbClr val="000000"/>
                    </a:solidFill>
                    <a:effectLst>
                      <a:outerShdw blurRad="635000" dist="152400" dir="18900000" algn="tl">
                        <a:srgbClr val="000000">
                          <a:alpha val="21532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Revised</c:v>
                </c:pt>
              </c:strCache>
            </c:strRef>
          </c:cat>
          <c:val>
            <c:numRef>
              <c:f>Sheet1!$B$3:$B$3</c:f>
              <c:numCache>
                <c:formatCode>General</c:formatCode>
                <c:ptCount val="1"/>
                <c:pt idx="0">
                  <c:v>0.24410000000000001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F1E-5349-B0BA-0D8C7CE875CC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Education</c:v>
                </c:pt>
              </c:strCache>
            </c:strRef>
          </c:tx>
          <c:spPr>
            <a:solidFill>
              <a:srgbClr val="B3FF67"/>
            </a:solidFill>
            <a:ln w="25400" cap="flat">
              <a:solidFill>
                <a:srgbClr val="535353"/>
              </a:solidFill>
              <a:custDash>
                <a:ds d="200000" sp="200000"/>
              </a:custDash>
              <a:miter lim="400000"/>
            </a:ln>
            <a:effectLst>
              <a:outerShdw blurRad="63500" dist="454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11.65%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E76D-4A5D-817E-744BFAD8AC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900" b="0" i="0" u="none" strike="noStrike">
                    <a:solidFill>
                      <a:srgbClr val="000000"/>
                    </a:solidFill>
                    <a:effectLst>
                      <a:outerShdw blurRad="635000" dist="152400" dir="18900000" algn="tl">
                        <a:srgbClr val="000000">
                          <a:alpha val="21532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Revised</c:v>
                </c:pt>
              </c:strCache>
            </c:strRef>
          </c:cat>
          <c:val>
            <c:numRef>
              <c:f>Sheet1!$B$4:$B$4</c:f>
              <c:numCache>
                <c:formatCode>General</c:formatCode>
                <c:ptCount val="1"/>
                <c:pt idx="0">
                  <c:v>0.11650000000000001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F1E-5349-B0BA-0D8C7CE875CC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Health</c:v>
                </c:pt>
              </c:strCache>
            </c:strRef>
          </c:tx>
          <c:spPr>
            <a:solidFill>
              <a:srgbClr val="FFB740"/>
            </a:solidFill>
            <a:ln w="25400" cap="flat">
              <a:solidFill>
                <a:srgbClr val="535353"/>
              </a:solidFill>
              <a:custDash>
                <a:ds d="200000" sp="200000"/>
              </a:custDash>
              <a:miter lim="400000"/>
            </a:ln>
            <a:effectLst>
              <a:outerShdw blurRad="63500" dist="454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9.57%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E76D-4A5D-817E-744BFAD8AC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900" b="0" i="0" u="none" strike="noStrike">
                    <a:solidFill>
                      <a:srgbClr val="000000"/>
                    </a:solidFill>
                    <a:effectLst>
                      <a:outerShdw blurRad="635000" dist="152400" dir="18900000" algn="tl">
                        <a:srgbClr val="000000">
                          <a:alpha val="21532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Revised</c:v>
                </c:pt>
              </c:strCache>
            </c:strRef>
          </c:cat>
          <c:val>
            <c:numRef>
              <c:f>Sheet1!$B$5:$B$5</c:f>
              <c:numCache>
                <c:formatCode>General</c:formatCode>
                <c:ptCount val="1"/>
                <c:pt idx="0">
                  <c:v>9.5700000000000007E-2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F1E-5349-B0BA-0D8C7CE875CC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Environmental Protection</c:v>
                </c:pt>
              </c:strCache>
            </c:strRef>
          </c:tx>
          <c:spPr>
            <a:solidFill>
              <a:srgbClr val="AC3BB6"/>
            </a:solidFill>
            <a:ln w="25400" cap="flat">
              <a:solidFill>
                <a:srgbClr val="535353"/>
              </a:solidFill>
              <a:custDash>
                <a:ds d="200000" sp="200000"/>
              </a:custDash>
              <a:miter lim="400000"/>
            </a:ln>
            <a:effectLst>
              <a:outerShdw blurRad="63500" dist="454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5.69%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E76D-4A5D-817E-744BFAD8AC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900" b="0" i="0" u="none" strike="noStrike">
                    <a:solidFill>
                      <a:srgbClr val="000000"/>
                    </a:solidFill>
                    <a:effectLst>
                      <a:outerShdw blurRad="635000" dist="152400" dir="18900000" algn="tl">
                        <a:srgbClr val="000000">
                          <a:alpha val="21532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Revised</c:v>
                </c:pt>
              </c:strCache>
            </c:strRef>
          </c:cat>
          <c:val>
            <c:numRef>
              <c:f>Sheet1!$B$6:$B$6</c:f>
              <c:numCache>
                <c:formatCode>General</c:formatCode>
                <c:ptCount val="1"/>
                <c:pt idx="0">
                  <c:v>5.6900000000000013E-2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F1E-5349-B0BA-0D8C7CE875CC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Public Order and Safety</c:v>
                </c:pt>
              </c:strCache>
            </c:strRef>
          </c:tx>
          <c:spPr>
            <a:solidFill>
              <a:srgbClr val="FFFB00"/>
            </a:solidFill>
            <a:ln w="25400" cap="flat">
              <a:solidFill>
                <a:srgbClr val="535353"/>
              </a:solidFill>
              <a:custDash>
                <a:ds d="200000" sp="200000"/>
              </a:custDash>
              <a:miter lim="400000"/>
            </a:ln>
            <a:effectLst>
              <a:outerShdw blurRad="63500" dist="454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3.36%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E76D-4A5D-817E-744BFAD8AC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900" b="0" i="0" u="none" strike="noStrike">
                    <a:solidFill>
                      <a:srgbClr val="000000"/>
                    </a:solidFill>
                    <a:effectLst>
                      <a:outerShdw blurRad="635000" dist="152400" dir="18900000" algn="tl">
                        <a:srgbClr val="000000">
                          <a:alpha val="21532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Revised</c:v>
                </c:pt>
              </c:strCache>
            </c:strRef>
          </c:cat>
          <c:val>
            <c:numRef>
              <c:f>Sheet1!$B$7:$B$7</c:f>
              <c:numCache>
                <c:formatCode>General</c:formatCode>
                <c:ptCount val="1"/>
                <c:pt idx="0">
                  <c:v>3.3599999999999998E-2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7F1E-5349-B0BA-0D8C7CE875CC}"/>
            </c:ext>
          </c:extLst>
        </c:ser>
        <c:ser>
          <c:idx val="6"/>
          <c:order val="6"/>
          <c:tx>
            <c:strRef>
              <c:f>Sheet1!$A$8</c:f>
              <c:strCache>
                <c:ptCount val="1"/>
                <c:pt idx="0">
                  <c:v>Housing &amp; Community Amenities</c:v>
                </c:pt>
              </c:strCache>
            </c:strRef>
          </c:tx>
          <c:spPr>
            <a:solidFill>
              <a:srgbClr val="FF7E79"/>
            </a:solidFill>
            <a:ln w="25400" cap="flat">
              <a:solidFill>
                <a:srgbClr val="535353"/>
              </a:solidFill>
              <a:custDash>
                <a:ds d="200000" sp="200000"/>
              </a:custDash>
              <a:miter lim="400000"/>
            </a:ln>
            <a:effectLst>
              <a:outerShdw blurRad="63500" dist="454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4.16%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6-E76D-4A5D-817E-744BFAD8AC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900" b="0" i="0" u="none" strike="noStrike">
                    <a:solidFill>
                      <a:srgbClr val="000000"/>
                    </a:solidFill>
                    <a:effectLst>
                      <a:outerShdw blurRad="635000" dist="152400" dir="18900000" algn="tl">
                        <a:srgbClr val="000000">
                          <a:alpha val="21532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Revised</c:v>
                </c:pt>
              </c:strCache>
            </c:strRef>
          </c:cat>
          <c:val>
            <c:numRef>
              <c:f>Sheet1!$B$8:$B$8</c:f>
              <c:numCache>
                <c:formatCode>General</c:formatCode>
                <c:ptCount val="1"/>
                <c:pt idx="0">
                  <c:v>4.1599999999999998E-2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7F1E-5349-B0BA-0D8C7CE875CC}"/>
            </c:ext>
          </c:extLst>
        </c:ser>
        <c:ser>
          <c:idx val="7"/>
          <c:order val="7"/>
          <c:tx>
            <c:strRef>
              <c:f>Sheet1!$A$9</c:f>
              <c:strCache>
                <c:ptCount val="1"/>
                <c:pt idx="0">
                  <c:v>Recreation &amp; Religion</c:v>
                </c:pt>
              </c:strCache>
            </c:strRef>
          </c:tx>
          <c:spPr>
            <a:solidFill>
              <a:srgbClr val="7A81FF"/>
            </a:solidFill>
            <a:ln w="25400" cap="flat">
              <a:solidFill>
                <a:srgbClr val="535353"/>
              </a:solidFill>
              <a:custDash>
                <a:ds d="200000" sp="200000"/>
              </a:custDash>
              <a:miter lim="400000"/>
            </a:ln>
            <a:effectLst>
              <a:outerShdw blurRad="63500" dist="454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0.9%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E76D-4A5D-817E-744BFAD8AC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900" b="0" i="0" u="none" strike="noStrike">
                    <a:solidFill>
                      <a:srgbClr val="000000"/>
                    </a:solidFill>
                    <a:effectLst>
                      <a:outerShdw blurRad="635000" dist="152400" dir="18900000" algn="tl">
                        <a:srgbClr val="000000">
                          <a:alpha val="21532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Revised</c:v>
                </c:pt>
              </c:strCache>
            </c:strRef>
          </c:cat>
          <c:val>
            <c:numRef>
              <c:f>Sheet1!$B$9:$B$9</c:f>
              <c:numCache>
                <c:formatCode>General</c:formatCode>
                <c:ptCount val="1"/>
                <c:pt idx="0">
                  <c:v>9.0000000000000011E-3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7F1E-5349-B0BA-0D8C7CE875CC}"/>
            </c:ext>
          </c:extLst>
        </c:ser>
        <c:ser>
          <c:idx val="8"/>
          <c:order val="8"/>
          <c:tx>
            <c:strRef>
              <c:f>Sheet1!$A$10</c:f>
              <c:strCache>
                <c:ptCount val="1"/>
                <c:pt idx="0">
                  <c:v>Social Protection</c:v>
                </c:pt>
              </c:strCache>
            </c:strRef>
          </c:tx>
          <c:spPr>
            <a:solidFill>
              <a:srgbClr val="A7A7A7"/>
            </a:solidFill>
            <a:ln w="25400" cap="flat">
              <a:solidFill>
                <a:srgbClr val="535353"/>
              </a:solidFill>
              <a:custDash>
                <a:ds d="200000" sp="200000"/>
              </a:custDash>
              <a:miter lim="400000"/>
            </a:ln>
            <a:effectLst>
              <a:outerShdw blurRad="63500" dist="454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0.65%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E76D-4A5D-817E-744BFAD8AC2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900" b="0" i="0" u="none" strike="noStrike">
                    <a:solidFill>
                      <a:srgbClr val="000000"/>
                    </a:solidFill>
                    <a:effectLst>
                      <a:outerShdw blurRad="635000" dist="152400" dir="18900000" algn="tl">
                        <a:srgbClr val="000000">
                          <a:alpha val="21532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Revised</c:v>
                </c:pt>
              </c:strCache>
            </c:strRef>
          </c:cat>
          <c:val>
            <c:numRef>
              <c:f>Sheet1!$B$10:$B$10</c:f>
              <c:numCache>
                <c:formatCode>General</c:formatCode>
                <c:ptCount val="1"/>
                <c:pt idx="0">
                  <c:v>6.5000000000000006E-3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7F1E-5349-B0BA-0D8C7CE875CC}"/>
            </c:ext>
          </c:extLst>
        </c:ser>
        <c:ser>
          <c:idx val="9"/>
          <c:order val="9"/>
          <c:tx>
            <c:strRef>
              <c:f>Sheet1!$A$11</c:f>
              <c:strCache>
                <c:ptCount val="1"/>
                <c:pt idx="0">
                  <c:v>Grant</c:v>
                </c:pt>
              </c:strCache>
            </c:strRef>
          </c:tx>
          <c:spPr>
            <a:solidFill>
              <a:srgbClr val="FF2600"/>
            </a:solidFill>
            <a:ln w="9525" cap="flat">
              <a:solidFill>
                <a:srgbClr val="000000"/>
              </a:solidFill>
              <a:prstDash val="solid"/>
              <a:round/>
            </a:ln>
            <a:effectLst>
              <a:outerShdw blurRad="63500" dist="454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900" b="0" i="0" u="none" strike="noStrike">
                    <a:solidFill>
                      <a:srgbClr val="000000"/>
                    </a:solidFill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Revised</c:v>
                </c:pt>
              </c:strCache>
            </c:strRef>
          </c:cat>
          <c:val>
            <c:numRef>
              <c:f>Sheet1!$B$11:$B$11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7F1E-5349-B0BA-0D8C7CE875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0"/>
        <c:overlap val="-25"/>
        <c:axId val="-28011680"/>
        <c:axId val="-28013312"/>
      </c:barChart>
      <c:catAx>
        <c:axId val="-28011680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none"/>
        <c:spPr>
          <a:ln w="12700" cap="flat">
            <a:noFill/>
            <a:miter lim="400000"/>
          </a:ln>
        </c:spPr>
        <c:txPr>
          <a:bodyPr rot="0"/>
          <a:lstStyle/>
          <a:p>
            <a:pPr>
              <a:defRPr sz="4570" b="1" i="1" u="none" strike="noStrike">
                <a:solidFill>
                  <a:srgbClr val="000000"/>
                </a:solidFill>
                <a:effectLst>
                  <a:outerShdw blurRad="635000" dist="152400" dir="18900000" algn="tl">
                    <a:srgbClr val="000000">
                      <a:alpha val="15818"/>
                    </a:srgbClr>
                  </a:outerShdw>
                </a:effectLst>
                <a:latin typeface="Trebuchet MS"/>
              </a:defRPr>
            </a:pPr>
            <a:endParaRPr lang="en-US"/>
          </a:p>
        </c:txPr>
        <c:crossAx val="-28013312"/>
        <c:crosses val="autoZero"/>
        <c:auto val="1"/>
        <c:lblAlgn val="ctr"/>
        <c:lblOffset val="100"/>
        <c:noMultiLvlLbl val="1"/>
      </c:catAx>
      <c:valAx>
        <c:axId val="-28013312"/>
        <c:scaling>
          <c:orientation val="minMax"/>
        </c:scaling>
        <c:delete val="0"/>
        <c:axPos val="t"/>
        <c:numFmt formatCode="General" sourceLinked="1"/>
        <c:majorTickMark val="out"/>
        <c:minorTickMark val="none"/>
        <c:tickLblPos val="none"/>
        <c:spPr>
          <a:ln w="12700" cap="flat">
            <a:noFill/>
            <a:miter lim="400000"/>
          </a:ln>
        </c:spPr>
        <c:txPr>
          <a:bodyPr rot="0"/>
          <a:lstStyle/>
          <a:p>
            <a:pPr>
              <a:defRPr sz="7310" b="0" i="0" u="none" strike="noStrike">
                <a:solidFill>
                  <a:srgbClr val="000000"/>
                </a:solidFill>
                <a:latin typeface="Trebuchet MS"/>
              </a:defRPr>
            </a:pPr>
            <a:endParaRPr lang="en-US"/>
          </a:p>
        </c:txPr>
        <c:crossAx val="-28011680"/>
        <c:crosses val="autoZero"/>
        <c:crossBetween val="between"/>
        <c:majorUnit val="7.4999999999999997E-2"/>
        <c:minorUnit val="3.7499999999999999E-2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0.12373765921827752"/>
          <c:y val="0.12066874248478578"/>
          <c:w val="0.85876200000000003"/>
          <c:h val="0.5338979999999999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External Loans (Principal Repayments)</c:v>
                </c:pt>
              </c:strCache>
            </c:strRef>
          </c:tx>
          <c:spPr>
            <a:solidFill>
              <a:srgbClr val="858685"/>
            </a:solidFill>
            <a:ln w="25400" cap="flat">
              <a:solidFill>
                <a:srgbClr val="F9F9F9"/>
              </a:solidFill>
              <a:custDash>
                <a:ds d="200000" sp="200000"/>
              </a:custDash>
              <a:miter lim="400000"/>
            </a:ln>
            <a:effectLst>
              <a:outerShdw blurRad="38100" dist="20000" dir="5400000" algn="tl">
                <a:srgbClr val="000000">
                  <a:alpha val="100000"/>
                </a:srgbClr>
              </a:outerShdw>
            </a:effectLst>
          </c:spPr>
          <c:invertIfNegative val="0"/>
          <c:val>
            <c:numRef>
              <c:f>Sheet1!$B$2:$B$2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CategoryTitle>
                <c15:cat>
                  <c:multiLvlStrRef>
                    <c:extLst xmlns:c16="http://schemas.microsoft.com/office/drawing/2014/chart">
                      <c:ext uri="{02D57815-91ED-43cb-92C2-25804820EDAC}">
                        <c15:formulaRef>
                          <c15:sqref>Sheet1!$A$2:$A$2</c15:sqref>
                        </c15:formulaRef>
                      </c:ext>
                    </c:extLst>
                  </c:multiLvlStrRef>
                </c15:cat>
              </c15:filteredCategoryTitle>
            </c:ext>
            <c:ext xmlns:c16="http://schemas.microsoft.com/office/drawing/2014/chart" uri="{C3380CC4-5D6E-409C-BE32-E72D297353CC}">
              <c16:uniqueId val="{00000000-B802-E140-8CC7-B6DCA98E9FF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Internal Loans (Principal Repayments)</c:v>
                </c:pt>
              </c:strCache>
            </c:strRef>
          </c:tx>
          <c:spPr>
            <a:solidFill>
              <a:srgbClr val="CCCDCB"/>
            </a:solidFill>
            <a:ln w="25400" cap="flat">
              <a:solidFill>
                <a:srgbClr val="F9F9F9"/>
              </a:solidFill>
              <a:custDash>
                <a:ds d="200000" sp="200000"/>
              </a:custDash>
              <a:miter lim="400000"/>
            </a:ln>
            <a:effectLst>
              <a:outerShdw blurRad="38100" dist="20000" dir="5400000" algn="tl">
                <a:srgbClr val="000000">
                  <a:alpha val="100000"/>
                </a:srgbClr>
              </a:outerShdw>
            </a:effectLst>
          </c:spPr>
          <c:invertIfNegative val="0"/>
          <c:val>
            <c:numRef>
              <c:f>Sheet1!$C$2:$C$2</c:f>
              <c:numCache>
                <c:formatCode>General</c:formatCode>
                <c:ptCount val="1"/>
                <c:pt idx="0">
                  <c:v>3.21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CategoryTitle>
                <c15:cat>
                  <c:multiLvlStrRef>
                    <c:extLst xmlns:c16="http://schemas.microsoft.com/office/drawing/2014/chart">
                      <c:ext uri="{02D57815-91ED-43cb-92C2-25804820EDAC}">
                        <c15:formulaRef>
                          <c15:sqref>Sheet1!$A$2:$A$2</c15:sqref>
                        </c15:formulaRef>
                      </c:ext>
                    </c:extLst>
                  </c:multiLvlStrRef>
                </c15:cat>
              </c15:filteredCategoryTitle>
            </c:ext>
            <c:ext xmlns:c16="http://schemas.microsoft.com/office/drawing/2014/chart" uri="{C3380CC4-5D6E-409C-BE32-E72D297353CC}">
              <c16:uniqueId val="{00000001-B802-E140-8CC7-B6DCA98E9FF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Consolidated Debt Service Accounts</c:v>
                </c:pt>
              </c:strCache>
            </c:strRef>
          </c:tx>
          <c:spPr>
            <a:solidFill>
              <a:srgbClr val="535353"/>
            </a:solidFill>
            <a:ln w="25400" cap="flat">
              <a:solidFill>
                <a:srgbClr val="F9F9F9"/>
              </a:solidFill>
              <a:custDash>
                <a:ds d="200000" sp="200000"/>
              </a:custDash>
              <a:miter lim="400000"/>
            </a:ln>
            <a:effectLst>
              <a:outerShdw blurRad="38100" dist="20000" dir="5400000" algn="tl">
                <a:srgbClr val="000000">
                  <a:alpha val="100000"/>
                </a:srgbClr>
              </a:outerShdw>
            </a:effectLst>
          </c:spPr>
          <c:invertIfNegative val="0"/>
          <c:val>
            <c:numRef>
              <c:f>Sheet1!$D$2:$D$2</c:f>
              <c:numCache>
                <c:formatCode>General</c:formatCode>
                <c:ptCount val="1"/>
                <c:pt idx="0">
                  <c:v>8.09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CategoryTitle>
                <c15:cat>
                  <c:multiLvlStrRef>
                    <c:extLst xmlns:c16="http://schemas.microsoft.com/office/drawing/2014/chart">
                      <c:ext uri="{02D57815-91ED-43cb-92C2-25804820EDAC}">
                        <c15:formulaRef>
                          <c15:sqref>Sheet1!$A$2:$A$2</c15:sqref>
                        </c15:formulaRef>
                      </c:ext>
                    </c:extLst>
                  </c:multiLvlStrRef>
                </c15:cat>
              </c15:filteredCategoryTitle>
            </c:ext>
            <c:ext xmlns:c16="http://schemas.microsoft.com/office/drawing/2014/chart" uri="{C3380CC4-5D6E-409C-BE32-E72D297353CC}">
              <c16:uniqueId val="{00000002-B802-E140-8CC7-B6DCA98E9FF6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Bond Issuance</c:v>
                </c:pt>
              </c:strCache>
            </c:strRef>
          </c:tx>
          <c:spPr>
            <a:solidFill>
              <a:srgbClr val="FFFFFF"/>
            </a:solidFill>
            <a:ln w="25400" cap="flat">
              <a:solidFill>
                <a:srgbClr val="535353"/>
              </a:solidFill>
              <a:custDash>
                <a:ds d="200000" sp="200000"/>
              </a:custDash>
              <a:miter lim="400000"/>
            </a:ln>
            <a:effectLst>
              <a:outerShdw blurRad="38100" dist="20000" dir="5400000" algn="tl">
                <a:srgbClr val="000000">
                  <a:alpha val="100000"/>
                </a:srgbClr>
              </a:outerShdw>
            </a:effectLst>
          </c:spPr>
          <c:invertIfNegative val="0"/>
          <c:val>
            <c:numRef>
              <c:f>Sheet1!$E$2:$E$2</c:f>
              <c:numCache>
                <c:formatCode>General</c:formatCode>
                <c:ptCount val="1"/>
                <c:pt idx="0">
                  <c:v>3.59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CategoryTitle>
                <c15:cat>
                  <c:multiLvlStrRef>
                    <c:extLst xmlns:c16="http://schemas.microsoft.com/office/drawing/2014/chart">
                      <c:ext uri="{02D57815-91ED-43cb-92C2-25804820EDAC}">
                        <c15:formulaRef>
                          <c15:sqref>Sheet1!$A$2:$A$2</c15:sqref>
                        </c15:formulaRef>
                      </c:ext>
                    </c:extLst>
                  </c:multiLvlStrRef>
                </c15:cat>
              </c15:filteredCategoryTitle>
            </c:ext>
            <c:ext xmlns:c16="http://schemas.microsoft.com/office/drawing/2014/chart" uri="{C3380CC4-5D6E-409C-BE32-E72D297353CC}">
              <c16:uniqueId val="{00000003-B802-E140-8CC7-B6DCA98E9F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"/>
        <c:overlap val="-60"/>
        <c:axId val="-28009504"/>
        <c:axId val="-28012224"/>
      </c:barChart>
      <c:catAx>
        <c:axId val="-28009504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7310" b="0" i="0" u="none" strike="noStrike">
                <a:solidFill>
                  <a:srgbClr val="000000"/>
                </a:solidFill>
                <a:latin typeface="Trebuchet MS"/>
              </a:defRPr>
            </a:pPr>
            <a:endParaRPr lang="en-US"/>
          </a:p>
        </c:txPr>
        <c:crossAx val="-28012224"/>
        <c:crosses val="autoZero"/>
        <c:auto val="1"/>
        <c:lblAlgn val="ctr"/>
        <c:lblOffset val="100"/>
        <c:noMultiLvlLbl val="1"/>
      </c:catAx>
      <c:valAx>
        <c:axId val="-28012224"/>
        <c:scaling>
          <c:orientation val="minMax"/>
        </c:scaling>
        <c:delete val="0"/>
        <c:axPos val="t"/>
        <c:numFmt formatCode="General" sourceLinked="1"/>
        <c:majorTickMark val="out"/>
        <c:minorTickMark val="none"/>
        <c:tickLblPos val="none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7110" b="0" i="0" u="none" strike="noStrike">
                <a:solidFill>
                  <a:srgbClr val="000000"/>
                </a:solidFill>
                <a:latin typeface="Trebuchet MS"/>
              </a:defRPr>
            </a:pPr>
            <a:endParaRPr lang="en-US"/>
          </a:p>
        </c:txPr>
        <c:crossAx val="-28009504"/>
        <c:crosses val="autoZero"/>
        <c:crossBetween val="between"/>
        <c:majorUnit val="2.25"/>
        <c:minorUnit val="1.125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1.9958900000000002E-2"/>
          <c:y val="0.76521600000000001"/>
          <c:w val="0.98004100000000005"/>
          <c:h val="0.23478399999999999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3000" b="0" i="0" u="none" strike="noStrike">
              <a:solidFill>
                <a:srgbClr val="000000"/>
              </a:solidFill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142099999999999"/>
          <c:y val="0.17142099999999999"/>
          <c:w val="0.65715900000000005"/>
          <c:h val="0.64465899999999998"/>
        </c:manualLayout>
      </c:layout>
      <c:doughnutChart>
        <c:varyColors val="0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46"/>
        <c:holeSize val="7"/>
      </c:doughnutChart>
      <c:spPr>
        <a:noFill/>
        <a:ln w="12700" cap="flat">
          <a:noFill/>
          <a:miter lim="400000"/>
        </a:ln>
        <a:effectLst/>
      </c:spPr>
    </c:plotArea>
    <c:legend>
      <c:legendPos val="r"/>
      <c:layout/>
      <c:overlay val="0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2400" b="0" i="0" u="none" strike="noStrike">
              <a:solidFill>
                <a:srgbClr val="000000"/>
              </a:solidFill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142099999999999"/>
          <c:y val="0.17142099999999999"/>
          <c:w val="0.65715900000000005"/>
          <c:h val="0.64465899999999998"/>
        </c:manualLayout>
      </c:layout>
      <c:doughnutChart>
        <c:varyColors val="0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46"/>
        <c:holeSize val="7"/>
      </c:doughnutChart>
      <c:spPr>
        <a:noFill/>
        <a:ln w="12700" cap="flat">
          <a:noFill/>
          <a:miter lim="400000"/>
        </a:ln>
        <a:effectLst/>
      </c:spPr>
    </c:plotArea>
    <c:legend>
      <c:legendPos val="r"/>
      <c:layout/>
      <c:overlay val="0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2400" b="0" i="0" u="none" strike="noStrike">
              <a:solidFill>
                <a:srgbClr val="000000"/>
              </a:solidFill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142099999999999"/>
          <c:y val="0.17142099999999999"/>
          <c:w val="0.65715900000000005"/>
          <c:h val="0.64465899999999998"/>
        </c:manualLayout>
      </c:layout>
      <c:doughnutChart>
        <c:varyColors val="0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46"/>
        <c:holeSize val="7"/>
      </c:doughnutChart>
      <c:spPr>
        <a:noFill/>
        <a:ln w="12700" cap="flat">
          <a:noFill/>
          <a:miter lim="400000"/>
        </a:ln>
        <a:effectLst/>
      </c:spPr>
    </c:plotArea>
    <c:legend>
      <c:legendPos val="r"/>
      <c:layout/>
      <c:overlay val="0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2400" b="0" i="0" u="none" strike="noStrike">
              <a:solidFill>
                <a:srgbClr val="000000"/>
              </a:solidFill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3.3530999999999998E-2"/>
          <c:y val="0.14229600000000001"/>
          <c:w val="0.95878099999999999"/>
          <c:h val="0.7794759999999999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Internally Generated Revenue (Inclusive of Dedicated Revenue)</c:v>
                </c:pt>
              </c:strCache>
            </c:strRef>
          </c:tx>
          <c:spPr>
            <a:solidFill>
              <a:srgbClr val="FFB740"/>
            </a:solidFill>
            <a:ln w="9525" cap="flat">
              <a:solidFill>
                <a:srgbClr val="F9F9F9"/>
              </a:solidFill>
              <a:prstDash val="solid"/>
              <a:round/>
            </a:ln>
            <a:effectLst>
              <a:outerShdw blurRad="38100" dist="20000" dir="5400000" algn="tl">
                <a:srgbClr val="000000">
                  <a:alpha val="96158"/>
                </a:srgb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62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970-4679-84B1-AE5DB43576E4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0" i="0" u="none" strike="noStrike">
                    <a:solidFill>
                      <a:srgbClr val="000000"/>
                    </a:solidFill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</c:f>
              <c:strCache>
                <c:ptCount val="1"/>
                <c:pt idx="0">
                  <c:v>Performance %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CE-4D47-A606-F2C32D2FB8BB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Capital Receipts</c:v>
                </c:pt>
              </c:strCache>
            </c:strRef>
          </c:tx>
          <c:spPr>
            <a:solidFill>
              <a:srgbClr val="22BF00"/>
            </a:solidFill>
            <a:ln w="9525" cap="flat">
              <a:solidFill>
                <a:srgbClr val="F9F9F9"/>
              </a:solidFill>
              <a:prstDash val="solid"/>
              <a:round/>
            </a:ln>
            <a:effectLst>
              <a:outerShdw blurRad="38100" dist="20000" dir="5400000" algn="tl">
                <a:srgbClr val="000000">
                  <a:alpha val="96158"/>
                </a:srgb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 smtClean="0"/>
                      <a:t>127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96F-4384-8F48-B47C7016F88E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0" i="0" u="none" strike="noStrike">
                    <a:solidFill>
                      <a:srgbClr val="000000"/>
                    </a:solidFill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</c:f>
              <c:strCache>
                <c:ptCount val="1"/>
                <c:pt idx="0">
                  <c:v>Performance %</c:v>
                </c:pt>
              </c:strCache>
            </c:strRef>
          </c:cat>
          <c:val>
            <c:numRef>
              <c:f>Sheet1!$B$3</c:f>
              <c:numCache>
                <c:formatCode>General</c:formatCode>
                <c:ptCount val="1"/>
                <c:pt idx="0">
                  <c:v>113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8CE-4D47-A606-F2C32D2FB8BB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Federal Transfer</c:v>
                </c:pt>
              </c:strCache>
            </c:strRef>
          </c:tx>
          <c:spPr>
            <a:solidFill>
              <a:srgbClr val="00CC00"/>
            </a:solidFill>
          </c:spPr>
          <c:invertIfNegative val="0"/>
          <c:dLbls>
            <c:dLbl>
              <c:idx val="0"/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 sz="2800"/>
                    </a:pPr>
                    <a:r>
                      <a:rPr lang="en-US" dirty="0" smtClean="0"/>
                      <a:t>89</a:t>
                    </a:r>
                    <a:endParaRPr lang="en-US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0-656D-4207-89FC-4818DAFCA0D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8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Sheet1!$B$1</c:f>
              <c:strCache>
                <c:ptCount val="1"/>
                <c:pt idx="0">
                  <c:v>Performance %</c:v>
                </c:pt>
              </c:strCache>
            </c:strRef>
          </c:cat>
          <c:val>
            <c:numRef>
              <c:f>Sheet1!$B$4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56D-4207-89FC-4818DAFCA0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0"/>
        <c:overlap val="-70"/>
        <c:axId val="-28017120"/>
        <c:axId val="-28018752"/>
      </c:barChart>
      <c:catAx>
        <c:axId val="-28017120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one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3000" b="1" i="1" u="none" strike="noStrike">
                <a:solidFill>
                  <a:srgbClr val="000000"/>
                </a:solidFill>
                <a:effectLst>
                  <a:outerShdw blurRad="635000" dist="152400" dir="18900000" algn="tl">
                    <a:srgbClr val="000000">
                      <a:alpha val="15818"/>
                    </a:srgbClr>
                  </a:outerShdw>
                </a:effectLst>
                <a:latin typeface="Trebuchet MS"/>
              </a:defRPr>
            </a:pPr>
            <a:endParaRPr lang="en-US"/>
          </a:p>
        </c:txPr>
        <c:crossAx val="-28018752"/>
        <c:crosses val="autoZero"/>
        <c:auto val="1"/>
        <c:lblAlgn val="ctr"/>
        <c:lblOffset val="100"/>
        <c:noMultiLvlLbl val="1"/>
      </c:catAx>
      <c:valAx>
        <c:axId val="-28018752"/>
        <c:scaling>
          <c:orientation val="minMax"/>
        </c:scaling>
        <c:delete val="0"/>
        <c:axPos val="t"/>
        <c:numFmt formatCode="0" sourceLinked="0"/>
        <c:majorTickMark val="none"/>
        <c:minorTickMark val="none"/>
        <c:tickLblPos val="none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4800" b="0" i="0" u="none" strike="noStrike">
                <a:solidFill>
                  <a:srgbClr val="000000"/>
                </a:solidFill>
                <a:latin typeface="Trebuchet MS"/>
              </a:defRPr>
            </a:pPr>
            <a:endParaRPr lang="en-US"/>
          </a:p>
        </c:txPr>
        <c:crossAx val="-28017120"/>
        <c:crosses val="autoZero"/>
        <c:crossBetween val="between"/>
        <c:majorUnit val="65"/>
        <c:minorUnit val="32.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doughnut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Lag Measures</c:v>
                </c:pt>
              </c:strCache>
            </c:strRef>
          </c:tx>
          <c:spPr>
            <a:solidFill>
              <a:srgbClr val="22BF00"/>
            </a:solidFill>
            <a:ln w="19050" cap="flat">
              <a:solidFill>
                <a:srgbClr val="3F3F3F"/>
              </a:solidFill>
              <a:prstDash val="solid"/>
              <a:round/>
            </a:ln>
            <a:effectLst>
              <a:outerShdw blurRad="127000" dist="76200" dir="18900000" algn="tl">
                <a:srgbClr val="000000">
                  <a:alpha val="75000"/>
                </a:srgbClr>
              </a:outerShdw>
            </a:effectLst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2578-E94D-AE3D-FCD7E33F7F51}"/>
              </c:ext>
            </c:extLst>
          </c:dPt>
          <c:dPt>
            <c:idx val="1"/>
            <c:bubble3D val="0"/>
            <c:spPr>
              <a:solidFill>
                <a:srgbClr val="CCCDCB"/>
              </a:solidFill>
              <a:ln w="19050" cap="flat">
                <a:solidFill>
                  <a:srgbClr val="3F3F3F"/>
                </a:solidFill>
                <a:prstDash val="solid"/>
                <a:round/>
              </a:ln>
              <a:effectLst>
                <a:outerShdw blurRad="127000" dist="76200" dir="18900000" algn="tl">
                  <a:srgbClr val="000000">
                    <a:alpha val="7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2578-E94D-AE3D-FCD7E33F7F51}"/>
              </c:ext>
            </c:extLst>
          </c:dPt>
          <c:cat>
            <c:strRef>
              <c:f>Sheet1!$B$1:$C$1</c:f>
              <c:strCache>
                <c:ptCount val="2"/>
                <c:pt idx="0">
                  <c:v>Actual</c:v>
                </c:pt>
                <c:pt idx="1">
                  <c:v>Target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89</c:v>
                </c:pt>
                <c:pt idx="1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578-E94D-AE3D-FCD7E33F7F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doughnut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Lag Measures</c:v>
                </c:pt>
              </c:strCache>
            </c:strRef>
          </c:tx>
          <c:spPr>
            <a:solidFill>
              <a:srgbClr val="22BF00"/>
            </a:solidFill>
            <a:ln w="19050" cap="flat">
              <a:solidFill>
                <a:srgbClr val="3F3F3F"/>
              </a:solidFill>
              <a:prstDash val="solid"/>
              <a:round/>
            </a:ln>
            <a:effectLst>
              <a:outerShdw blurRad="127000" dist="76200" dir="18900000" algn="tl">
                <a:srgbClr val="000000">
                  <a:alpha val="75000"/>
                </a:srgbClr>
              </a:outerShdw>
            </a:effectLst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90D7-374D-BD77-87C4D849FA0C}"/>
              </c:ext>
            </c:extLst>
          </c:dPt>
          <c:dPt>
            <c:idx val="1"/>
            <c:bubble3D val="0"/>
            <c:spPr>
              <a:solidFill>
                <a:srgbClr val="CCCDCB"/>
              </a:solidFill>
              <a:ln w="19050" cap="flat">
                <a:solidFill>
                  <a:srgbClr val="3F3F3F"/>
                </a:solidFill>
                <a:prstDash val="solid"/>
                <a:round/>
              </a:ln>
              <a:effectLst>
                <a:outerShdw blurRad="127000" dist="76200" dir="18900000" algn="tl">
                  <a:srgbClr val="000000">
                    <a:alpha val="7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90D7-374D-BD77-87C4D849FA0C}"/>
              </c:ext>
            </c:extLst>
          </c:dPt>
          <c:dPt>
            <c:idx val="2"/>
            <c:bubble3D val="0"/>
            <c:spPr>
              <a:solidFill>
                <a:srgbClr val="3C3D3C"/>
              </a:solidFill>
              <a:ln w="19050" cap="flat">
                <a:solidFill>
                  <a:srgbClr val="3F3F3F"/>
                </a:solidFill>
                <a:prstDash val="solid"/>
                <a:round/>
              </a:ln>
              <a:effectLst>
                <a:outerShdw blurRad="127000" dist="76200" dir="18900000" algn="tl">
                  <a:srgbClr val="000000">
                    <a:alpha val="7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90D7-374D-BD77-87C4D849FA0C}"/>
              </c:ext>
            </c:extLst>
          </c:dPt>
          <c:dPt>
            <c:idx val="3"/>
            <c:bubble3D val="0"/>
            <c:spPr>
              <a:solidFill>
                <a:srgbClr val="9E9F9E"/>
              </a:solidFill>
              <a:ln w="19050" cap="flat">
                <a:solidFill>
                  <a:srgbClr val="3F3F3F"/>
                </a:solidFill>
                <a:prstDash val="solid"/>
                <a:round/>
              </a:ln>
              <a:effectLst>
                <a:outerShdw blurRad="127000" dist="76200" dir="18900000" algn="tl">
                  <a:srgbClr val="000000">
                    <a:alpha val="7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90D7-374D-BD77-87C4D849FA0C}"/>
              </c:ext>
            </c:extLst>
          </c:dPt>
          <c:cat>
            <c:strRef>
              <c:f>Sheet1!$B$1:$C$1</c:f>
              <c:strCache>
                <c:ptCount val="2"/>
                <c:pt idx="0">
                  <c:v>Actual</c:v>
                </c:pt>
                <c:pt idx="1">
                  <c:v>Target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93</c:v>
                </c:pt>
                <c:pt idx="1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0D7-374D-BD77-87C4D849FA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doughnut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Lag Measures</c:v>
                </c:pt>
              </c:strCache>
            </c:strRef>
          </c:tx>
          <c:spPr>
            <a:solidFill>
              <a:srgbClr val="FFB740"/>
            </a:solidFill>
            <a:ln w="19050" cap="flat">
              <a:solidFill>
                <a:srgbClr val="3F3F3F"/>
              </a:solidFill>
              <a:prstDash val="solid"/>
              <a:round/>
            </a:ln>
            <a:effectLst>
              <a:outerShdw blurRad="127000" dist="76200" dir="18900000" algn="tl">
                <a:srgbClr val="000000">
                  <a:alpha val="75000"/>
                </a:srgbClr>
              </a:outerShdw>
            </a:effectLst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10CB-A44A-9917-CF879F9C5728}"/>
              </c:ext>
            </c:extLst>
          </c:dPt>
          <c:dPt>
            <c:idx val="1"/>
            <c:bubble3D val="0"/>
            <c:spPr>
              <a:solidFill>
                <a:srgbClr val="CCCDCB"/>
              </a:solidFill>
              <a:ln w="19050" cap="flat">
                <a:solidFill>
                  <a:srgbClr val="3F3F3F"/>
                </a:solidFill>
                <a:prstDash val="solid"/>
                <a:round/>
              </a:ln>
              <a:effectLst>
                <a:outerShdw blurRad="127000" dist="76200" dir="18900000" algn="tl">
                  <a:srgbClr val="000000">
                    <a:alpha val="7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0CB-A44A-9917-CF879F9C5728}"/>
              </c:ext>
            </c:extLst>
          </c:dPt>
          <c:dPt>
            <c:idx val="2"/>
            <c:bubble3D val="0"/>
            <c:spPr>
              <a:solidFill>
                <a:srgbClr val="3C3D3C"/>
              </a:solidFill>
              <a:ln w="19050" cap="flat">
                <a:solidFill>
                  <a:srgbClr val="3F3F3F"/>
                </a:solidFill>
                <a:prstDash val="solid"/>
                <a:round/>
              </a:ln>
              <a:effectLst>
                <a:outerShdw blurRad="127000" dist="76200" dir="18900000" algn="tl">
                  <a:srgbClr val="000000">
                    <a:alpha val="7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0CB-A44A-9917-CF879F9C5728}"/>
              </c:ext>
            </c:extLst>
          </c:dPt>
          <c:dPt>
            <c:idx val="3"/>
            <c:bubble3D val="0"/>
            <c:spPr>
              <a:solidFill>
                <a:srgbClr val="9E9F9E"/>
              </a:solidFill>
              <a:ln w="19050" cap="flat">
                <a:solidFill>
                  <a:srgbClr val="3F3F3F"/>
                </a:solidFill>
                <a:prstDash val="solid"/>
                <a:round/>
              </a:ln>
              <a:effectLst>
                <a:outerShdw blurRad="127000" dist="76200" dir="18900000" algn="tl">
                  <a:srgbClr val="000000">
                    <a:alpha val="7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0CB-A44A-9917-CF879F9C5728}"/>
              </c:ext>
            </c:extLst>
          </c:dPt>
          <c:cat>
            <c:strRef>
              <c:f>Sheet1!$B$1:$C$1</c:f>
              <c:strCache>
                <c:ptCount val="2"/>
                <c:pt idx="0">
                  <c:v>Actual</c:v>
                </c:pt>
                <c:pt idx="1">
                  <c:v>Target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10CB-A44A-9917-CF879F9C57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5.5911797316093921E-2"/>
          <c:y val="0.11094865952427246"/>
          <c:w val="0.94319799999999998"/>
          <c:h val="0.8359050000000000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 Subvention</c:v>
                </c:pt>
              </c:strCache>
            </c:strRef>
          </c:tx>
          <c:spPr>
            <a:solidFill>
              <a:srgbClr val="FF2600"/>
            </a:solidFill>
            <a:ln w="25400" cap="flat">
              <a:solidFill>
                <a:srgbClr val="F9F9F9"/>
              </a:solidFill>
              <a:custDash>
                <a:ds d="200000" sp="200000"/>
              </a:custDash>
              <a:miter lim="400000"/>
            </a:ln>
            <a:effectLst>
              <a:outerShdw blurRad="50800" dist="200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5FE9C727-E829-4249-8704-DD3AE884ADA1}" type="VALUE">
                      <a:rPr lang="en-US">
                        <a:solidFill>
                          <a:schemeClr val="tx1"/>
                        </a:solidFill>
                      </a:rPr>
                      <a:pPr/>
                      <a:t>[VALUE]</a:t>
                    </a:fld>
                    <a:endParaRPr lang="en-GB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B412-49E9-BE8F-52F054346707}"/>
                </c:ext>
              </c:extLst>
            </c:dLbl>
            <c:numFmt formatCode="General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000" b="0" i="0" u="none" strike="noStrike">
                    <a:solidFill>
                      <a:schemeClr val="tx1"/>
                    </a:solidFill>
                    <a:effectLst>
                      <a:outerShdw blurRad="127000" dist="56602" dir="18900000" algn="tl">
                        <a:srgbClr val="000000">
                          <a:alpha val="45598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Sheet1!$B$1:$D$1</c:f>
              <c:strCache>
                <c:ptCount val="3"/>
                <c:pt idx="0">
                  <c:v>2020</c:v>
                </c:pt>
                <c:pt idx="1">
                  <c:v>2019</c:v>
                </c:pt>
                <c:pt idx="2">
                  <c:v>2018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32</c:v>
                </c:pt>
                <c:pt idx="1">
                  <c:v>58</c:v>
                </c:pt>
                <c:pt idx="2">
                  <c:v>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445-414A-9606-7C86F0F59A22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Dedicated Expenditure</c:v>
                </c:pt>
              </c:strCache>
            </c:strRef>
          </c:tx>
          <c:spPr>
            <a:solidFill>
              <a:srgbClr val="FF7E79"/>
            </a:solidFill>
            <a:ln w="25400" cap="flat">
              <a:solidFill>
                <a:srgbClr val="F9F9F9"/>
              </a:solidFill>
              <a:custDash>
                <a:ds d="200000" sp="200000"/>
              </a:custDash>
              <a:miter lim="400000"/>
            </a:ln>
            <a:effectLst>
              <a:outerShdw blurRad="50800" dist="200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dLbl>
              <c:idx val="0"/>
              <c:layout>
                <c:manualLayout>
                  <c:x val="0"/>
                  <c:y val="1.8603407167541175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47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412-49E9-BE8F-52F054346707}"/>
                </c:ext>
              </c:extLst>
            </c:dLbl>
            <c:numFmt formatCode="General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000" b="0" i="0" u="none" strike="noStrike">
                    <a:solidFill>
                      <a:schemeClr val="tx1"/>
                    </a:solidFill>
                    <a:effectLst>
                      <a:outerShdw blurRad="127000" dist="43567" dir="18900000" algn="tl">
                        <a:srgbClr val="000000">
                          <a:alpha val="45355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Sheet1!$B$1:$D$1</c:f>
              <c:strCache>
                <c:ptCount val="3"/>
                <c:pt idx="0">
                  <c:v>2020</c:v>
                </c:pt>
                <c:pt idx="1">
                  <c:v>2019</c:v>
                </c:pt>
                <c:pt idx="2">
                  <c:v>2018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3"/>
                <c:pt idx="0">
                  <c:v>31</c:v>
                </c:pt>
                <c:pt idx="1">
                  <c:v>44</c:v>
                </c:pt>
                <c:pt idx="2">
                  <c:v>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445-414A-9606-7C86F0F59A22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Overhead Costs</c:v>
                </c:pt>
              </c:strCache>
            </c:strRef>
          </c:tx>
          <c:spPr>
            <a:solidFill>
              <a:srgbClr val="22BF00"/>
            </a:solidFill>
            <a:ln w="25400" cap="flat">
              <a:solidFill>
                <a:srgbClr val="F9F9F9"/>
              </a:solidFill>
              <a:custDash>
                <a:ds d="200000" sp="200000"/>
              </a:custDash>
              <a:miter lim="400000"/>
            </a:ln>
            <a:effectLst>
              <a:outerShdw blurRad="50800" dist="200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82</a:t>
                    </a:r>
                    <a:endParaRPr 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BB6-4705-BA37-8F13E9283D40}"/>
                </c:ext>
              </c:extLst>
            </c:dLbl>
            <c:numFmt formatCode="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000" b="0" i="0" u="none" strike="noStrike">
                    <a:solidFill>
                      <a:schemeClr val="tx1"/>
                    </a:solidFill>
                    <a:effectLst>
                      <a:outerShdw blurRad="127000" dist="43567" dir="18900000" algn="tl">
                        <a:srgbClr val="000000">
                          <a:alpha val="45269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Sheet1!$B$1:$D$1</c:f>
              <c:strCache>
                <c:ptCount val="3"/>
                <c:pt idx="0">
                  <c:v>2020</c:v>
                </c:pt>
                <c:pt idx="1">
                  <c:v>2019</c:v>
                </c:pt>
                <c:pt idx="2">
                  <c:v>2018</c:v>
                </c:pt>
              </c:strCache>
            </c:strRef>
          </c:cat>
          <c:val>
            <c:numRef>
              <c:f>Sheet1!$B$4:$D$4</c:f>
              <c:numCache>
                <c:formatCode>General</c:formatCode>
                <c:ptCount val="3"/>
                <c:pt idx="0">
                  <c:v>95</c:v>
                </c:pt>
                <c:pt idx="1">
                  <c:v>124</c:v>
                </c:pt>
                <c:pt idx="2">
                  <c:v>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445-414A-9606-7C86F0F59A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100"/>
        <c:axId val="-28023104"/>
        <c:axId val="-28016576"/>
      </c:barChart>
      <c:catAx>
        <c:axId val="-2802310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one"/>
        <c:spPr>
          <a:ln w="12700" cap="flat">
            <a:noFill/>
            <a:miter lim="400000"/>
          </a:ln>
        </c:spPr>
        <c:txPr>
          <a:bodyPr rot="0"/>
          <a:lstStyle/>
          <a:p>
            <a:pPr>
              <a:defRPr sz="3150" b="0" i="0" u="none" strike="noStrike">
                <a:solidFill>
                  <a:srgbClr val="000000"/>
                </a:solidFill>
                <a:latin typeface="Trebuchet MS"/>
              </a:defRPr>
            </a:pPr>
            <a:endParaRPr lang="en-US"/>
          </a:p>
        </c:txPr>
        <c:crossAx val="-28016576"/>
        <c:crosses val="autoZero"/>
        <c:auto val="1"/>
        <c:lblAlgn val="ctr"/>
        <c:lblOffset val="100"/>
        <c:noMultiLvlLbl val="1"/>
      </c:catAx>
      <c:valAx>
        <c:axId val="-2801657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one"/>
        <c:spPr>
          <a:ln w="12700" cap="flat">
            <a:noFill/>
            <a:miter lim="400000"/>
          </a:ln>
        </c:spPr>
        <c:txPr>
          <a:bodyPr rot="0"/>
          <a:lstStyle/>
          <a:p>
            <a:pPr>
              <a:defRPr sz="3050" b="0" i="0" u="none" strike="noStrike">
                <a:solidFill>
                  <a:srgbClr val="000000"/>
                </a:solidFill>
                <a:latin typeface="Trebuchet MS"/>
              </a:defRPr>
            </a:pPr>
            <a:endParaRPr lang="en-US"/>
          </a:p>
        </c:txPr>
        <c:crossAx val="-28023104"/>
        <c:crosses val="autoZero"/>
        <c:crossBetween val="between"/>
        <c:majorUnit val="75"/>
        <c:minorUnit val="37.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title>
      <c:tx>
        <c:rich>
          <a:bodyPr rot="0"/>
          <a:lstStyle/>
          <a:p>
            <a:pPr>
              <a:defRPr sz="3000" b="1" i="0" u="none" strike="noStrike">
                <a:solidFill>
                  <a:srgbClr val="000000"/>
                </a:solidFill>
                <a:latin typeface="Trebuchet MS"/>
              </a:defRPr>
            </a:pPr>
            <a:r>
              <a:rPr lang="en-US" sz="3000" b="1" i="0" u="none" strike="noStrike" dirty="0" smtClean="0">
                <a:solidFill>
                  <a:srgbClr val="000000"/>
                </a:solidFill>
                <a:latin typeface="Trebuchet MS"/>
              </a:rPr>
              <a:t>2020</a:t>
            </a:r>
            <a:endParaRPr lang="en-US" sz="3000" b="1" i="0" u="none" strike="noStrike" dirty="0">
              <a:solidFill>
                <a:srgbClr val="000000"/>
              </a:solidFill>
              <a:latin typeface="Trebuchet MS"/>
            </a:endParaRPr>
          </a:p>
        </c:rich>
      </c:tx>
      <c:layout>
        <c:manualLayout>
          <c:xMode val="edge"/>
          <c:yMode val="edge"/>
          <c:x val="0.44249100000000002"/>
          <c:y val="0.46379300000000001"/>
          <c:w val="0.115019"/>
          <c:h val="3.6207000000000003E-2"/>
        </c:manualLayout>
      </c:layout>
      <c:overlay val="1"/>
      <c:spPr>
        <a:noFill/>
        <a:effectLst/>
      </c:spPr>
    </c:title>
    <c:autoTitleDeleted val="0"/>
    <c:plotArea>
      <c:layout>
        <c:manualLayout>
          <c:layoutTarget val="inner"/>
          <c:xMode val="edge"/>
          <c:yMode val="edge"/>
          <c:x val="0.18023700000000001"/>
          <c:y val="0.18023700000000001"/>
          <c:w val="0.63952699999999996"/>
          <c:h val="0.627027"/>
        </c:manualLayout>
      </c:layout>
      <c:doughnut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Provision</c:v>
                </c:pt>
              </c:strCache>
            </c:strRef>
          </c:tx>
          <c:spPr>
            <a:solidFill>
              <a:schemeClr val="accent2"/>
            </a:solidFill>
            <a:ln w="38100" cap="flat">
              <a:solidFill>
                <a:srgbClr val="FFFFFF"/>
              </a:solidFill>
              <a:prstDash val="solid"/>
              <a:miter lim="400000"/>
            </a:ln>
            <a:effectLst>
              <a:outerShdw blurRad="88900" dist="48268" dir="5400000" algn="tl">
                <a:srgbClr val="000000">
                  <a:alpha val="100000"/>
                </a:srgbClr>
              </a:outerShdw>
            </a:effectLst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F955-474A-A8CF-ED5CD3032C19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3-F955-474A-A8CF-ED5CD3032C19}"/>
              </c:ext>
            </c:extLst>
          </c:dPt>
          <c:dLbls>
            <c:dLbl>
              <c:idx val="0"/>
              <c:layout>
                <c:manualLayout>
                  <c:x val="-2.1265704871173168E-2"/>
                  <c:y val="-0.5381859155858425"/>
                </c:manualLayout>
              </c:layout>
              <c:spPr/>
              <c:txPr>
                <a:bodyPr/>
                <a:lstStyle/>
                <a:p>
                  <a:pPr>
                    <a:defRPr sz="2800" b="0" i="1" u="none" strike="noStrike">
                      <a:solidFill>
                        <a:srgbClr val="000000"/>
                      </a:solidFill>
                      <a:effectLst>
                        <a:outerShdw dist="25400" dir="18900000" algn="tl">
                          <a:srgbClr val="000000">
                            <a:alpha val="8965"/>
                          </a:srgbClr>
                        </a:outerShdw>
                      </a:effectLst>
                      <a:latin typeface="Trebuchet M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955-474A-A8CF-ED5CD3032C19}"/>
                </c:ext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 sz="2800" b="0" i="1" u="none" strike="noStrike">
                      <a:solidFill>
                        <a:srgbClr val="000000"/>
                      </a:solidFill>
                      <a:effectLst>
                        <a:outerShdw dist="25400" dir="18900000" algn="tl">
                          <a:srgbClr val="000000">
                            <a:alpha val="8965"/>
                          </a:srgbClr>
                        </a:outerShdw>
                      </a:effectLst>
                      <a:latin typeface="Trebuchet M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F955-474A-A8CF-ED5CD3032C1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0" i="1" u="none" strike="noStrike">
                    <a:solidFill>
                      <a:srgbClr val="000000"/>
                    </a:solidFill>
                    <a:effectLst>
                      <a:outerShdw dist="25400" dir="18900000" algn="tl">
                        <a:srgbClr val="000000">
                          <a:alpha val="8965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12700" cap="flat">
                  <a:solidFill>
                    <a:srgbClr val="000000"/>
                  </a:solidFill>
                  <a:custDash>
                    <a:ds d="200000" sp="200000"/>
                  </a:custDash>
                  <a:miter lim="400000"/>
                  <a:tailEnd type="triangle" w="med" len="med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numRef>
              <c:f>Sheet1!$B$1:$C$1</c:f>
              <c:numCache>
                <c:formatCode>General</c:formatCode>
                <c:ptCount val="2"/>
                <c:pt idx="0">
                  <c:v>2020</c:v>
                </c:pt>
              </c:numCache>
            </c:numRef>
          </c:cat>
          <c:val>
            <c:numRef>
              <c:f>Sheet1!$B$2:$C$2</c:f>
              <c:numCache>
                <c:formatCode>General</c:formatCode>
                <c:ptCount val="2"/>
                <c:pt idx="0">
                  <c:v>228.76499999999999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955-474A-A8CF-ED5CD3032C19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Actual</c:v>
                </c:pt>
              </c:strCache>
            </c:strRef>
          </c:tx>
          <c:spPr>
            <a:solidFill>
              <a:srgbClr val="00CC00"/>
            </a:solidFill>
          </c:spPr>
          <c:dLbls>
            <c:dLbl>
              <c:idx val="0"/>
              <c:layout>
                <c:manualLayout>
                  <c:x val="-2.1265704871173168E-2"/>
                  <c:y val="-0.538185915585842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173.056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072-44F1-8DA1-04F108B3835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4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Sheet1!$B$1:$C$1</c:f>
              <c:numCache>
                <c:formatCode>General</c:formatCode>
                <c:ptCount val="2"/>
                <c:pt idx="0">
                  <c:v>2020</c:v>
                </c:pt>
              </c:numCache>
            </c:numRef>
          </c:cat>
          <c:val>
            <c:numRef>
              <c:f>Sheet1!$B$3:$C$3</c:f>
              <c:numCache>
                <c:formatCode>General</c:formatCode>
                <c:ptCount val="2"/>
                <c:pt idx="0">
                  <c:v>170.357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BDC-4BC4-9BFE-A2BB8D97CC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 w="12700" cap="flat">
          <a:noFill/>
          <a:miter lim="400000"/>
        </a:ln>
        <a:effectLst/>
      </c:spPr>
    </c:plotArea>
    <c:legend>
      <c:legendPos val="b"/>
      <c:overlay val="0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2600" b="0" i="0" u="none" strike="noStrike">
              <a:solidFill>
                <a:srgbClr val="000000"/>
              </a:solidFill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title>
      <c:tx>
        <c:rich>
          <a:bodyPr rot="0"/>
          <a:lstStyle/>
          <a:p>
            <a:pPr>
              <a:defRPr sz="3000" b="1" i="0" u="none" strike="noStrike">
                <a:solidFill>
                  <a:srgbClr val="000000"/>
                </a:solidFill>
                <a:latin typeface="Trebuchet MS"/>
              </a:defRPr>
            </a:pPr>
            <a:r>
              <a:rPr lang="en-US" sz="3000" b="1" i="0" u="none" strike="noStrike">
                <a:solidFill>
                  <a:srgbClr val="000000"/>
                </a:solidFill>
                <a:latin typeface="Trebuchet MS"/>
              </a:rPr>
              <a:t>2019</a:t>
            </a:r>
          </a:p>
        </c:rich>
      </c:tx>
      <c:layout>
        <c:manualLayout>
          <c:xMode val="edge"/>
          <c:yMode val="edge"/>
          <c:x val="0.44278099999999998"/>
          <c:y val="0.463785"/>
          <c:w val="0.114438"/>
          <c:h val="3.6214999999999997E-2"/>
        </c:manualLayout>
      </c:layout>
      <c:overlay val="1"/>
      <c:spPr>
        <a:noFill/>
        <a:effectLst/>
      </c:spPr>
    </c:title>
    <c:autoTitleDeleted val="0"/>
    <c:plotArea>
      <c:layout>
        <c:manualLayout>
          <c:layoutTarget val="inner"/>
          <c:xMode val="edge"/>
          <c:yMode val="edge"/>
          <c:x val="0.18321223972049919"/>
          <c:y val="0.18184495455240987"/>
          <c:w val="0.63630900000000001"/>
          <c:h val="0.62380899999999995"/>
        </c:manualLayout>
      </c:layout>
      <c:doughnut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Provision</c:v>
                </c:pt>
              </c:strCache>
            </c:strRef>
          </c:tx>
          <c:spPr>
            <a:solidFill>
              <a:schemeClr val="accent2"/>
            </a:solidFill>
            <a:ln w="38100" cap="flat">
              <a:solidFill>
                <a:srgbClr val="FFFFFF"/>
              </a:solidFill>
              <a:prstDash val="solid"/>
              <a:miter lim="400000"/>
            </a:ln>
            <a:effectLst>
              <a:outerShdw blurRad="88900" dist="48268" dir="5400000" algn="tl">
                <a:srgbClr val="000000">
                  <a:alpha val="100000"/>
                </a:srgbClr>
              </a:outerShdw>
            </a:effectLst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3CC8-EC44-847C-92DA1BD0334F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3-3CC8-EC44-847C-92DA1BD0334F}"/>
              </c:ext>
            </c:extLst>
          </c:dPt>
          <c:dLbls>
            <c:dLbl>
              <c:idx val="0"/>
              <c:layout>
                <c:manualLayout>
                  <c:x val="-4.8827036183525067E-3"/>
                  <c:y val="-0.53221469440042324"/>
                </c:manualLayout>
              </c:layout>
              <c:spPr/>
              <c:txPr>
                <a:bodyPr/>
                <a:lstStyle/>
                <a:p>
                  <a:pPr>
                    <a:defRPr sz="2800" b="0" i="1" u="none" strike="noStrike">
                      <a:solidFill>
                        <a:srgbClr val="000000"/>
                      </a:solidFill>
                      <a:effectLst>
                        <a:outerShdw dist="25400" dir="18900000" algn="tl">
                          <a:srgbClr val="000000">
                            <a:alpha val="8965"/>
                          </a:srgbClr>
                        </a:outerShdw>
                      </a:effectLst>
                      <a:latin typeface="Trebuchet M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CC8-EC44-847C-92DA1BD0334F}"/>
                </c:ext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 sz="2800" b="0" i="1" u="none" strike="noStrike">
                      <a:solidFill>
                        <a:srgbClr val="000000"/>
                      </a:solidFill>
                      <a:effectLst>
                        <a:outerShdw dist="25400" dir="18900000" algn="tl">
                          <a:srgbClr val="000000">
                            <a:alpha val="8965"/>
                          </a:srgbClr>
                        </a:outerShdw>
                      </a:effectLst>
                      <a:latin typeface="Trebuchet M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3CC8-EC44-847C-92DA1BD0334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0" i="1" u="none" strike="noStrike">
                    <a:solidFill>
                      <a:srgbClr val="000000"/>
                    </a:solidFill>
                    <a:effectLst>
                      <a:outerShdw dist="25400" dir="18900000" algn="tl">
                        <a:srgbClr val="000000">
                          <a:alpha val="8965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12700" cap="flat">
                  <a:solidFill>
                    <a:srgbClr val="000000"/>
                  </a:solidFill>
                  <a:custDash>
                    <a:ds d="200000" sp="200000"/>
                  </a:custDash>
                  <a:miter lim="400000"/>
                  <a:tailEnd type="triangle" w="med" len="med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numRef>
              <c:f>Sheet1!$B$1:$C$1</c:f>
              <c:numCache>
                <c:formatCode>General</c:formatCode>
                <c:ptCount val="2"/>
                <c:pt idx="0">
                  <c:v>2019</c:v>
                </c:pt>
              </c:numCache>
            </c:numRef>
          </c:cat>
          <c:val>
            <c:numRef>
              <c:f>Sheet1!$B$2:$C$2</c:f>
              <c:numCache>
                <c:formatCode>General</c:formatCode>
                <c:ptCount val="2"/>
                <c:pt idx="0">
                  <c:v>196.92099999999999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CC8-EC44-847C-92DA1BD0334F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Actual</c:v>
                </c:pt>
              </c:strCache>
            </c:strRef>
          </c:tx>
          <c:spPr>
            <a:solidFill>
              <a:srgbClr val="00CC00"/>
            </a:solidFill>
          </c:spPr>
          <c:dLbls>
            <c:dLbl>
              <c:idx val="0"/>
              <c:layout>
                <c:manualLayout>
                  <c:x val="-6.5102714911366754E-3"/>
                  <c:y val="-0.527331990782070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4CA-4FEF-8961-B2EA729A6B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2400"/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Sheet1!$B$1:$C$1</c:f>
              <c:numCache>
                <c:formatCode>General</c:formatCode>
                <c:ptCount val="2"/>
                <c:pt idx="0">
                  <c:v>2019</c:v>
                </c:pt>
              </c:numCache>
            </c:numRef>
          </c:cat>
          <c:val>
            <c:numRef>
              <c:f>Sheet1!$B$3:$C$3</c:f>
              <c:numCache>
                <c:formatCode>General</c:formatCode>
                <c:ptCount val="2"/>
                <c:pt idx="0">
                  <c:v>158.99199999999999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4CA-4FEF-8961-B2EA729A6B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 w="12700" cap="flat">
          <a:noFill/>
          <a:miter lim="400000"/>
        </a:ln>
        <a:effectLst/>
      </c:spPr>
    </c:plotArea>
    <c:legend>
      <c:legendPos val="b"/>
      <c:overlay val="0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2600" b="0" i="0" u="none" strike="noStrike">
              <a:solidFill>
                <a:srgbClr val="000000"/>
              </a:solidFill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title>
      <c:tx>
        <c:rich>
          <a:bodyPr rot="0"/>
          <a:lstStyle/>
          <a:p>
            <a:pPr>
              <a:defRPr sz="3000" b="1" i="0" u="none" strike="noStrike">
                <a:solidFill>
                  <a:srgbClr val="000000"/>
                </a:solidFill>
                <a:latin typeface="Trebuchet MS"/>
              </a:defRPr>
            </a:pPr>
            <a:r>
              <a:rPr lang="en-US" sz="3000" b="1" i="0" u="none" strike="noStrike" dirty="0" smtClean="0">
                <a:solidFill>
                  <a:srgbClr val="000000"/>
                </a:solidFill>
                <a:latin typeface="Trebuchet MS"/>
              </a:rPr>
              <a:t>2018</a:t>
            </a:r>
            <a:endParaRPr lang="en-US" sz="3000" b="1" i="0" u="none" strike="noStrike" dirty="0">
              <a:solidFill>
                <a:srgbClr val="000000"/>
              </a:solidFill>
              <a:latin typeface="Trebuchet MS"/>
            </a:endParaRPr>
          </a:p>
        </c:rich>
      </c:tx>
      <c:layout>
        <c:manualLayout>
          <c:xMode val="edge"/>
          <c:yMode val="edge"/>
          <c:x val="0.44489000000000001"/>
          <c:y val="0.465304"/>
          <c:w val="0.110219"/>
          <c:h val="3.4696100000000001E-2"/>
        </c:manualLayout>
      </c:layout>
      <c:overlay val="1"/>
      <c:spPr>
        <a:noFill/>
        <a:effectLst/>
      </c:spPr>
    </c:title>
    <c:autoTitleDeleted val="0"/>
    <c:plotArea>
      <c:layout>
        <c:manualLayout>
          <c:layoutTarget val="inner"/>
          <c:xMode val="edge"/>
          <c:yMode val="edge"/>
          <c:x val="0.19356899999999999"/>
          <c:y val="0.19356899999999999"/>
          <c:w val="0.61286099999999999"/>
          <c:h val="0.60036100000000003"/>
        </c:manualLayout>
      </c:layout>
      <c:doughnut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Provision</c:v>
                </c:pt>
              </c:strCache>
            </c:strRef>
          </c:tx>
          <c:spPr>
            <a:solidFill>
              <a:schemeClr val="accent2"/>
            </a:solidFill>
            <a:ln w="38100" cap="flat">
              <a:solidFill>
                <a:srgbClr val="FFFFFF"/>
              </a:solidFill>
              <a:prstDash val="solid"/>
              <a:miter lim="400000"/>
            </a:ln>
            <a:effectLst>
              <a:outerShdw blurRad="88900" dist="48268" dir="5400000" algn="tl">
                <a:srgbClr val="000000">
                  <a:alpha val="100000"/>
                </a:srgbClr>
              </a:outerShdw>
            </a:effectLst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D471-EB4A-82F4-58A7C335D4F7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3-D471-EB4A-82F4-58A7C335D4F7}"/>
              </c:ext>
            </c:extLst>
          </c:dPt>
          <c:dLbls>
            <c:dLbl>
              <c:idx val="0"/>
              <c:layout>
                <c:manualLayout>
                  <c:x val="-1.7243207355061092E-2"/>
                  <c:y val="-0.51572865634682719"/>
                </c:manualLayout>
              </c:layout>
              <c:spPr/>
              <c:txPr>
                <a:bodyPr/>
                <a:lstStyle/>
                <a:p>
                  <a:pPr>
                    <a:defRPr sz="2800" b="0" i="1" u="none" strike="noStrike">
                      <a:solidFill>
                        <a:srgbClr val="000000"/>
                      </a:solidFill>
                      <a:effectLst>
                        <a:outerShdw dist="25400" dir="18900000" algn="tl">
                          <a:srgbClr val="000000">
                            <a:alpha val="8965"/>
                          </a:srgbClr>
                        </a:outerShdw>
                      </a:effectLst>
                      <a:latin typeface="Trebuchet M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471-EB4A-82F4-58A7C335D4F7}"/>
                </c:ext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 sz="2800" b="0" i="1" u="none" strike="noStrike">
                      <a:solidFill>
                        <a:srgbClr val="000000"/>
                      </a:solidFill>
                      <a:effectLst>
                        <a:outerShdw dist="25400" dir="18900000" algn="tl">
                          <a:srgbClr val="000000">
                            <a:alpha val="8965"/>
                          </a:srgbClr>
                        </a:outerShdw>
                      </a:effectLst>
                      <a:latin typeface="Trebuchet M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D471-EB4A-82F4-58A7C335D4F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0" i="1" u="none" strike="noStrike">
                    <a:solidFill>
                      <a:srgbClr val="000000"/>
                    </a:solidFill>
                    <a:effectLst>
                      <a:outerShdw dist="25400" dir="18900000" algn="tl">
                        <a:srgbClr val="000000">
                          <a:alpha val="8965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12700" cap="flat">
                  <a:solidFill>
                    <a:srgbClr val="000000"/>
                  </a:solidFill>
                  <a:custDash>
                    <a:ds d="200000" sp="200000"/>
                  </a:custDash>
                  <a:miter lim="400000"/>
                  <a:tailEnd type="triangle" w="med" len="med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numRef>
              <c:f>Sheet1!$B$1:$C$1</c:f>
              <c:numCache>
                <c:formatCode>General</c:formatCode>
                <c:ptCount val="2"/>
                <c:pt idx="0">
                  <c:v>2018</c:v>
                </c:pt>
              </c:numCache>
            </c:numRef>
          </c:cat>
          <c:val>
            <c:numRef>
              <c:f>Sheet1!$B$2:$C$2</c:f>
              <c:numCache>
                <c:formatCode>General</c:formatCode>
                <c:ptCount val="2"/>
                <c:pt idx="0">
                  <c:v>173.52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471-EB4A-82F4-58A7C335D4F7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Actual</c:v>
                </c:pt>
              </c:strCache>
            </c:strRef>
          </c:tx>
          <c:spPr>
            <a:solidFill>
              <a:srgbClr val="00CC00"/>
            </a:solidFill>
          </c:spPr>
          <c:dLbls>
            <c:dLbl>
              <c:idx val="0"/>
              <c:layout>
                <c:manualLayout>
                  <c:x val="-1.4108078745049983E-2"/>
                  <c:y val="-0.50945839912680502"/>
                </c:manualLayout>
              </c:layout>
              <c:tx>
                <c:rich>
                  <a:bodyPr wrap="square" lIns="38100" tIns="19050" rIns="38100" bIns="19050" anchor="ctr">
                    <a:noAutofit/>
                  </a:bodyPr>
                  <a:lstStyle/>
                  <a:p>
                    <a:pPr>
                      <a:defRPr sz="3600"/>
                    </a:pPr>
                    <a:fld id="{9D94318D-1E8A-4A42-A1C8-D8B3758DC748}" type="VALUE">
                      <a:rPr lang="en-US" sz="2400"/>
                      <a:pPr>
                        <a:defRPr sz="3600"/>
                      </a:pPr>
                      <a:t>[VALUE]</a:t>
                    </a:fld>
                    <a:endParaRPr lang="en-GB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8613258557635945"/>
                      <c:h val="3.2613237080770664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8C57-4277-9051-163A064BC291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>
                  <a:noFill/>
                </a:ln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numRef>
              <c:f>Sheet1!$B$1:$C$1</c:f>
              <c:numCache>
                <c:formatCode>General</c:formatCode>
                <c:ptCount val="2"/>
                <c:pt idx="0">
                  <c:v>2018</c:v>
                </c:pt>
              </c:numCache>
            </c:numRef>
          </c:cat>
          <c:val>
            <c:numRef>
              <c:f>Sheet1!$B$3:$C$3</c:f>
              <c:numCache>
                <c:formatCode>General</c:formatCode>
                <c:ptCount val="2"/>
                <c:pt idx="0">
                  <c:v>141.45500000000001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C57-4277-9051-163A064BC2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 w="12700" cap="flat">
          <a:noFill/>
          <a:miter lim="400000"/>
        </a:ln>
        <a:effectLst/>
      </c:spPr>
    </c:plotArea>
    <c:legend>
      <c:legendPos val="b"/>
      <c:overlay val="0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2600" b="0" i="0" u="none" strike="noStrike">
              <a:solidFill>
                <a:srgbClr val="000000"/>
              </a:solidFill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doughnut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FF2600"/>
            </a:solidFill>
            <a:ln w="12700" cap="flat">
              <a:solidFill>
                <a:srgbClr val="000000"/>
              </a:solidFill>
              <a:prstDash val="solid"/>
              <a:miter lim="400000"/>
            </a:ln>
            <a:effectLst>
              <a:outerShdw blurRad="127000" dist="76200" dir="18900000" algn="tl">
                <a:srgbClr val="000000">
                  <a:alpha val="75000"/>
                </a:srgbClr>
              </a:outerShdw>
            </a:effectLst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8FA1-934B-954D-E369D4C15B8A}"/>
              </c:ext>
            </c:extLst>
          </c:dPt>
          <c:dPt>
            <c:idx val="1"/>
            <c:bubble3D val="0"/>
            <c:spPr>
              <a:solidFill>
                <a:srgbClr val="DDDDDD"/>
              </a:solidFill>
              <a:ln w="12700" cap="flat">
                <a:solidFill>
                  <a:srgbClr val="000000"/>
                </a:solidFill>
                <a:prstDash val="solid"/>
                <a:miter lim="400000"/>
              </a:ln>
              <a:effectLst>
                <a:outerShdw blurRad="127000" dist="76200" dir="18900000" algn="tl">
                  <a:srgbClr val="000000">
                    <a:alpha val="7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FA1-934B-954D-E369D4C15B8A}"/>
              </c:ext>
            </c:extLst>
          </c:dPt>
          <c:dPt>
            <c:idx val="2"/>
            <c:bubble3D val="0"/>
            <c:spPr>
              <a:solidFill>
                <a:srgbClr val="E9C36B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5-8FA1-934B-954D-E369D4C15B8A}"/>
              </c:ext>
            </c:extLst>
          </c:dPt>
          <c:cat>
            <c:strRef>
              <c:f>Sheet1!$B$1:$C$1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57</c:v>
                </c:pt>
                <c:pt idx="1">
                  <c:v>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FA1-934B-954D-E369D4C15B8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5.0000000000000001E-3"/>
          <c:y val="5.0000000000000001E-3"/>
          <c:w val="0.99"/>
          <c:h val="0.98750000000000004"/>
        </c:manualLayout>
      </c:layout>
      <c:doughnut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00ACFF"/>
            </a:solidFill>
            <a:ln w="12700" cap="flat">
              <a:solidFill>
                <a:srgbClr val="000000"/>
              </a:solidFill>
              <a:prstDash val="solid"/>
              <a:miter lim="400000"/>
            </a:ln>
            <a:effectLst>
              <a:outerShdw blurRad="127000" dist="76200" dir="18900000" algn="tl">
                <a:srgbClr val="000000">
                  <a:alpha val="75000"/>
                </a:srgbClr>
              </a:outerShdw>
            </a:effectLst>
          </c:spPr>
          <c:explosion val="1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1-576D-8945-B46E-B2453F95E4A8}"/>
              </c:ext>
            </c:extLst>
          </c:dPt>
          <c:dPt>
            <c:idx val="1"/>
            <c:bubble3D val="0"/>
            <c:spPr>
              <a:solidFill>
                <a:srgbClr val="FFB740"/>
              </a:solidFill>
              <a:ln w="12700" cap="flat">
                <a:solidFill>
                  <a:srgbClr val="000000"/>
                </a:solidFill>
                <a:prstDash val="solid"/>
                <a:miter lim="400000"/>
              </a:ln>
              <a:effectLst>
                <a:outerShdw blurRad="127000" dist="76200" dir="18900000" algn="tl">
                  <a:srgbClr val="000000">
                    <a:alpha val="7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576D-8945-B46E-B2453F95E4A8}"/>
              </c:ext>
            </c:extLst>
          </c:dPt>
          <c:cat>
            <c:strRef>
              <c:f>Sheet1!$B$1:$C$1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51</c:v>
                </c:pt>
                <c:pt idx="1">
                  <c:v>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76D-8945-B46E-B2453F95E4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4.2519099999999997E-2"/>
          <c:y val="0.15215999999999999"/>
          <c:w val="0.912103"/>
          <c:h val="0.7584729999999999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Total Revenue</c:v>
                </c:pt>
              </c:strCache>
            </c:strRef>
          </c:tx>
          <c:spPr>
            <a:solidFill>
              <a:srgbClr val="22BF00"/>
            </a:solidFill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  <a:effectLst>
              <a:outerShdw blurRad="63500" dist="454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900" b="0" i="0" u="none" strike="noStrike">
                    <a:solidFill>
                      <a:srgbClr val="000000"/>
                    </a:solidFill>
                    <a:effectLst>
                      <a:outerShdw blurRad="635000" dist="152400" dir="18900000" algn="tl">
                        <a:srgbClr val="000000">
                          <a:alpha val="21532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Revised</c:v>
                </c:pt>
              </c:strCache>
            </c:strRef>
          </c:cat>
          <c:val>
            <c:numRef>
              <c:f>Sheet1!$B$2:$B$2</c:f>
              <c:numCache>
                <c:formatCode>General</c:formatCode>
                <c:ptCount val="1"/>
                <c:pt idx="0">
                  <c:v>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A5D-864D-A3BF-9E746709658A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Total Recurrent Expenditure (D&amp;ND)</c:v>
                </c:pt>
              </c:strCache>
            </c:strRef>
          </c:tx>
          <c:spPr>
            <a:solidFill>
              <a:srgbClr val="22BF00"/>
            </a:solidFill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  <a:effectLst>
              <a:outerShdw blurRad="63500" dist="454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 smtClean="0"/>
                      <a:t>72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3B9-4B18-8B31-E878026E35D8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900" b="0" i="0" u="none" strike="noStrike">
                    <a:solidFill>
                      <a:srgbClr val="000000"/>
                    </a:solidFill>
                    <a:effectLst>
                      <a:outerShdw blurRad="635000" dist="152400" dir="18900000" algn="tl">
                        <a:srgbClr val="000000">
                          <a:alpha val="21532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Revised</c:v>
                </c:pt>
              </c:strCache>
            </c:strRef>
          </c:cat>
          <c:val>
            <c:numRef>
              <c:f>Sheet1!$B$3:$B$3</c:f>
              <c:numCache>
                <c:formatCode>General</c:formatCode>
                <c:ptCount val="1"/>
                <c:pt idx="0">
                  <c:v>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A5D-864D-A3BF-9E746709658A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Capital Expenditure</c:v>
                </c:pt>
              </c:strCache>
            </c:strRef>
          </c:tx>
          <c:spPr>
            <a:solidFill>
              <a:srgbClr val="FF2600"/>
            </a:solidFill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  <a:effectLst>
              <a:outerShdw blurRad="63500" dist="454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dirty="0" smtClean="0"/>
                      <a:t>48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3B9-4B18-8B31-E878026E35D8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900" b="0" i="0" u="none" strike="noStrike">
                    <a:solidFill>
                      <a:srgbClr val="000000"/>
                    </a:solidFill>
                    <a:effectLst>
                      <a:outerShdw blurRad="635000" dist="152400" dir="18900000" algn="tl">
                        <a:srgbClr val="000000">
                          <a:alpha val="21532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Revised</c:v>
                </c:pt>
              </c:strCache>
            </c:strRef>
          </c:cat>
          <c:val>
            <c:numRef>
              <c:f>Sheet1!$B$4:$B$4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A5D-864D-A3BF-9E746709658A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Repayments</c:v>
                </c:pt>
              </c:strCache>
            </c:strRef>
          </c:tx>
          <c:spPr>
            <a:solidFill>
              <a:srgbClr val="FFB740"/>
            </a:solidFill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  <a:effectLst>
              <a:outerShdw blurRad="63500" dist="45400" dir="5400000" algn="tl">
                <a:srgbClr val="000000">
                  <a:alpha val="100000"/>
                </a:srgbClr>
              </a:outerShdw>
            </a:effectLst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60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3B9-4B18-8B31-E878026E35D8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900" b="0" i="0" u="none" strike="noStrike">
                    <a:solidFill>
                      <a:srgbClr val="000000"/>
                    </a:solidFill>
                    <a:effectLst>
                      <a:outerShdw blurRad="635000" dist="152400" dir="18900000" algn="tl">
                        <a:srgbClr val="000000">
                          <a:alpha val="21532"/>
                        </a:srgbClr>
                      </a:outerShdw>
                    </a:effectLst>
                    <a:latin typeface="Trebuchet M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Sheet1!$B$1:$B$1</c:f>
              <c:strCache>
                <c:ptCount val="1"/>
                <c:pt idx="0">
                  <c:v>Revised</c:v>
                </c:pt>
              </c:strCache>
            </c:strRef>
          </c:cat>
          <c:val>
            <c:numRef>
              <c:f>Sheet1!$B$5:$B$5</c:f>
              <c:numCache>
                <c:formatCode>General</c:formatCode>
                <c:ptCount val="1"/>
                <c:pt idx="0">
                  <c:v>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A5D-864D-A3BF-9E746709658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0"/>
        <c:overlap val="-55"/>
        <c:axId val="-15190320"/>
        <c:axId val="-15196848"/>
      </c:barChart>
      <c:catAx>
        <c:axId val="-15190320"/>
        <c:scaling>
          <c:orientation val="maxMin"/>
        </c:scaling>
        <c:delete val="0"/>
        <c:axPos val="l"/>
        <c:numFmt formatCode="General" sourceLinked="0"/>
        <c:majorTickMark val="out"/>
        <c:minorTickMark val="none"/>
        <c:tickLblPos val="none"/>
        <c:spPr>
          <a:ln w="12700" cap="flat">
            <a:noFill/>
            <a:miter lim="400000"/>
          </a:ln>
        </c:spPr>
        <c:txPr>
          <a:bodyPr rot="0"/>
          <a:lstStyle/>
          <a:p>
            <a:pPr>
              <a:defRPr sz="4570" b="1" i="1" u="none" strike="noStrike">
                <a:solidFill>
                  <a:srgbClr val="000000"/>
                </a:solidFill>
                <a:effectLst>
                  <a:outerShdw blurRad="635000" dist="152400" dir="18900000" algn="tl">
                    <a:srgbClr val="000000">
                      <a:alpha val="15818"/>
                    </a:srgbClr>
                  </a:outerShdw>
                </a:effectLst>
                <a:latin typeface="Trebuchet MS"/>
              </a:defRPr>
            </a:pPr>
            <a:endParaRPr lang="en-US"/>
          </a:p>
        </c:txPr>
        <c:crossAx val="-15196848"/>
        <c:crosses val="autoZero"/>
        <c:auto val="1"/>
        <c:lblAlgn val="ctr"/>
        <c:lblOffset val="100"/>
        <c:noMultiLvlLbl val="1"/>
      </c:catAx>
      <c:valAx>
        <c:axId val="-15196848"/>
        <c:scaling>
          <c:orientation val="minMax"/>
        </c:scaling>
        <c:delete val="0"/>
        <c:axPos val="t"/>
        <c:numFmt formatCode="General" sourceLinked="1"/>
        <c:majorTickMark val="out"/>
        <c:minorTickMark val="none"/>
        <c:tickLblPos val="none"/>
        <c:spPr>
          <a:ln w="12700" cap="flat">
            <a:noFill/>
            <a:miter lim="400000"/>
          </a:ln>
        </c:spPr>
        <c:txPr>
          <a:bodyPr rot="0"/>
          <a:lstStyle/>
          <a:p>
            <a:pPr>
              <a:defRPr sz="7310" b="0" i="0" u="none" strike="noStrike">
                <a:solidFill>
                  <a:srgbClr val="000000"/>
                </a:solidFill>
                <a:latin typeface="Trebuchet MS"/>
              </a:defRPr>
            </a:pPr>
            <a:endParaRPr lang="en-US"/>
          </a:p>
        </c:txPr>
        <c:crossAx val="-15190320"/>
        <c:crosses val="autoZero"/>
        <c:crossBetween val="between"/>
        <c:majorUnit val="27.5"/>
        <c:minorUnit val="13.7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0.25583</cdr:x>
      <cdr:y>0.12309</cdr:y>
    </cdr:from>
    <cdr:to>
      <cdr:x>0.39388</cdr:x>
      <cdr:y>0.20966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102278" y="984543"/>
          <a:ext cx="1134491" cy="69249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25400" cap="flat">
          <a:noFill/>
          <a:miter lim="400000"/>
        </a:ln>
        <a:effectLst xmlns:a="http://schemas.openxmlformats.org/drawingml/2006/main"/>
        <a:sp3d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none"/>
      </cdr:style>
      <cdr:txBody>
        <a:bodyPr xmlns:a="http://schemas.openxmlformats.org/drawingml/2006/main" rot="0" spcFirstLastPara="1" vertOverflow="clip" horzOverflow="overflow" vert="horz" wrap="square" lIns="121919" tIns="121919" rIns="121919" bIns="121919" numCol="1" spcCol="38100" rtlCol="0" anchor="ctr">
          <a:spAutoFit/>
        </a:bodyPr>
        <a:lstStyle xmlns:a="http://schemas.openxmlformats.org/drawingml/2006/main"/>
        <a:p xmlns:a="http://schemas.openxmlformats.org/drawingml/2006/main">
          <a:pPr marL="0" marR="0" indent="0" algn="l" defTabSz="2438400" rtl="0" fontAlgn="auto" latinLnBrk="0" hangingPunct="0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</a:pPr>
          <a:r>
            <a:rPr kumimoji="0" lang="en-GB" sz="2900" b="0" i="0" u="none" strike="noStrike" cap="small" spc="0" normalizeH="0" baseline="0" dirty="0" smtClean="0">
              <a:ln>
                <a:noFill/>
              </a:ln>
              <a:solidFill>
                <a:srgbClr val="000000"/>
              </a:solidFill>
              <a:effectLst>
                <a:outerShdw blurRad="12700" dist="12700" dir="18900000" rotWithShape="0">
                  <a:srgbClr val="000000">
                    <a:alpha val="24000"/>
                  </a:srgbClr>
                </a:outerShdw>
              </a:effectLst>
              <a:uFillTx/>
              <a:latin typeface="+mn-lt"/>
              <a:ea typeface="+mn-ea"/>
              <a:cs typeface="+mn-cs"/>
              <a:sym typeface="Trebuchet MS"/>
            </a:rPr>
            <a:t>1%</a:t>
          </a:r>
          <a:endParaRPr kumimoji="0" lang="en-US" sz="2900" b="0" i="0" u="none" strike="noStrike" cap="small" spc="0" normalizeH="0" baseline="0" dirty="0">
            <a:ln>
              <a:noFill/>
            </a:ln>
            <a:solidFill>
              <a:srgbClr val="000000"/>
            </a:solidFill>
            <a:effectLst>
              <a:outerShdw blurRad="12700" dist="12700" dir="18900000" rotWithShape="0">
                <a:srgbClr val="000000">
                  <a:alpha val="24000"/>
                </a:srgbClr>
              </a:outerShdw>
            </a:effectLst>
            <a:uFillTx/>
            <a:latin typeface="+mn-lt"/>
            <a:ea typeface="+mn-ea"/>
            <a:cs typeface="+mn-cs"/>
            <a:sym typeface="Trebuchet MS"/>
          </a:endParaRPr>
        </a:p>
      </cdr:txBody>
    </cdr:sp>
  </cdr:relSizeAnchor>
  <cdr:relSizeAnchor xmlns:cdr="http://schemas.openxmlformats.org/drawingml/2006/chartDrawing">
    <cdr:from>
      <cdr:x>0.45699</cdr:x>
      <cdr:y>0.27338</cdr:y>
    </cdr:from>
    <cdr:to>
      <cdr:x>0.57498</cdr:x>
      <cdr:y>0.35996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434375" y="2186740"/>
          <a:ext cx="886691" cy="69249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25400" cap="flat">
          <a:noFill/>
          <a:miter lim="400000"/>
        </a:ln>
        <a:effectLst xmlns:a="http://schemas.openxmlformats.org/drawingml/2006/main"/>
        <a:sp3d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none"/>
      </cdr:style>
      <cdr:txBody>
        <a:bodyPr xmlns:a="http://schemas.openxmlformats.org/drawingml/2006/main" rot="0" spcFirstLastPara="1" vertOverflow="clip" horzOverflow="overflow" vert="horz" wrap="square" lIns="121919" tIns="121919" rIns="121919" bIns="121919" numCol="1" spcCol="38100" rtlCol="0" anchor="t">
          <a:spAutoFit/>
        </a:bodyPr>
        <a:lstStyle xmlns:a="http://schemas.openxmlformats.org/drawingml/2006/main"/>
        <a:p xmlns:a="http://schemas.openxmlformats.org/drawingml/2006/main">
          <a:pPr marL="0" marR="0" indent="0" algn="l" defTabSz="2438400" rtl="0" fontAlgn="auto" latinLnBrk="0" hangingPunct="0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</a:pPr>
          <a:r>
            <a:rPr kumimoji="0" lang="en-GB" sz="2900" b="0" i="0" u="none" strike="noStrike" cap="small" spc="0" normalizeH="0" baseline="0" dirty="0" smtClean="0">
              <a:ln>
                <a:noFill/>
              </a:ln>
              <a:solidFill>
                <a:srgbClr val="000000"/>
              </a:solidFill>
              <a:effectLst>
                <a:outerShdw blurRad="12700" dist="12700" dir="18900000" rotWithShape="0">
                  <a:srgbClr val="000000">
                    <a:alpha val="24000"/>
                  </a:srgbClr>
                </a:outerShdw>
              </a:effectLst>
              <a:uFillTx/>
              <a:latin typeface="+mn-lt"/>
              <a:ea typeface="+mn-ea"/>
              <a:cs typeface="+mn-cs"/>
              <a:sym typeface="Trebuchet MS"/>
            </a:rPr>
            <a:t>3%</a:t>
          </a:r>
          <a:endParaRPr kumimoji="0" lang="en-US" sz="2900" b="0" i="0" u="none" strike="noStrike" cap="small" spc="0" normalizeH="0" baseline="0" dirty="0">
            <a:ln>
              <a:noFill/>
            </a:ln>
            <a:solidFill>
              <a:srgbClr val="000000"/>
            </a:solidFill>
            <a:effectLst>
              <a:outerShdw blurRad="12700" dist="12700" dir="18900000" rotWithShape="0">
                <a:srgbClr val="000000">
                  <a:alpha val="24000"/>
                </a:srgbClr>
              </a:outerShdw>
            </a:effectLst>
            <a:uFillTx/>
            <a:latin typeface="+mn-lt"/>
            <a:ea typeface="+mn-ea"/>
            <a:cs typeface="+mn-cs"/>
            <a:sym typeface="Trebuchet MS"/>
          </a:endParaRPr>
        </a:p>
      </cdr:txBody>
    </cdr:sp>
  </cdr:relSizeAnchor>
  <cdr:relSizeAnchor xmlns:cdr="http://schemas.openxmlformats.org/drawingml/2006/chartDrawing">
    <cdr:from>
      <cdr:x>0.87654</cdr:x>
      <cdr:y>0.4273</cdr:y>
    </cdr:from>
    <cdr:to>
      <cdr:x>1</cdr:x>
      <cdr:y>0.51388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6587369" y="3417879"/>
          <a:ext cx="927855" cy="69249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25400" cap="flat">
          <a:noFill/>
          <a:miter lim="400000"/>
        </a:ln>
        <a:effectLst xmlns:a="http://schemas.openxmlformats.org/drawingml/2006/main"/>
        <a:sp3d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none"/>
      </cdr:style>
      <cdr:txBody>
        <a:bodyPr xmlns:a="http://schemas.openxmlformats.org/drawingml/2006/main" rot="0" spcFirstLastPara="1" vertOverflow="clip" horzOverflow="overflow" vert="horz" wrap="square" lIns="121919" tIns="121919" rIns="121919" bIns="121919" numCol="1" spcCol="38100" rtlCol="0" anchor="t">
          <a:spAutoFit/>
        </a:bodyPr>
        <a:lstStyle xmlns:a="http://schemas.openxmlformats.org/drawingml/2006/main"/>
        <a:p xmlns:a="http://schemas.openxmlformats.org/drawingml/2006/main">
          <a:pPr marL="0" marR="0" indent="0" algn="l" defTabSz="2438400" rtl="0" fontAlgn="auto" latinLnBrk="0" hangingPunct="0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</a:pPr>
          <a:r>
            <a:rPr kumimoji="0" lang="en-GB" sz="2900" b="0" i="0" u="none" strike="noStrike" cap="small" spc="0" normalizeH="0" baseline="0" dirty="0" smtClean="0">
              <a:ln>
                <a:noFill/>
              </a:ln>
              <a:solidFill>
                <a:srgbClr val="000000"/>
              </a:solidFill>
              <a:effectLst>
                <a:outerShdw blurRad="12700" dist="12700" dir="18900000" rotWithShape="0">
                  <a:srgbClr val="000000">
                    <a:alpha val="24000"/>
                  </a:srgbClr>
                </a:outerShdw>
              </a:effectLst>
              <a:uFillTx/>
              <a:latin typeface="+mn-lt"/>
              <a:ea typeface="+mn-ea"/>
              <a:cs typeface="+mn-cs"/>
              <a:sym typeface="Trebuchet MS"/>
            </a:rPr>
            <a:t>  8%</a:t>
          </a:r>
          <a:endParaRPr kumimoji="0" lang="en-US" sz="2900" b="0" i="0" u="none" strike="noStrike" cap="small" spc="0" normalizeH="0" baseline="0" dirty="0">
            <a:ln>
              <a:noFill/>
            </a:ln>
            <a:solidFill>
              <a:srgbClr val="000000"/>
            </a:solidFill>
            <a:effectLst>
              <a:outerShdw blurRad="12700" dist="12700" dir="18900000" rotWithShape="0">
                <a:srgbClr val="000000">
                  <a:alpha val="24000"/>
                </a:srgbClr>
              </a:outerShdw>
            </a:effectLst>
            <a:uFillTx/>
            <a:latin typeface="+mn-lt"/>
            <a:ea typeface="+mn-ea"/>
            <a:cs typeface="+mn-cs"/>
            <a:sym typeface="Trebuchet MS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0.03404</cdr:x>
      <cdr:y>0.84195</cdr:y>
    </cdr:from>
    <cdr:to>
      <cdr:x>0.35872</cdr:x>
      <cdr:y>0.84195</cdr:y>
    </cdr:to>
    <cdr:cxnSp macro="">
      <cdr:nvCxnSpPr>
        <cdr:cNvPr id="3" name="Straight Connector 2"/>
        <cdr:cNvCxnSpPr/>
      </cdr:nvCxnSpPr>
      <cdr:spPr>
        <a:xfrm xmlns:a="http://schemas.openxmlformats.org/drawingml/2006/main">
          <a:off x="289053" y="4208078"/>
          <a:ext cx="2756704" cy="0"/>
        </a:xfrm>
        <a:prstGeom xmlns:a="http://schemas.openxmlformats.org/drawingml/2006/main" prst="line">
          <a:avLst/>
        </a:prstGeom>
        <a:ln xmlns:a="http://schemas.openxmlformats.org/drawingml/2006/main"/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763" cy="467072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39466" y="0"/>
            <a:ext cx="3013763" cy="467072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/>
            </a:lvl1pPr>
          </a:lstStyle>
          <a:p>
            <a:fld id="{5DAF3685-0963-4ADB-AA99-AF4A5DFFA26F}" type="datetimeFigureOut">
              <a:rPr lang="en-US" smtClean="0"/>
              <a:t>7/28/2020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13763" cy="467071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39466" y="8842030"/>
            <a:ext cx="3013763" cy="467071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/>
            </a:lvl1pPr>
          </a:lstStyle>
          <a:p>
            <a:fld id="{232E43F8-AAB3-4C0E-A448-DC68DAB977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3730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Shape 252"/>
          <p:cNvSpPr>
            <a:spLocks noGrp="1" noRot="1" noChangeAspect="1"/>
          </p:cNvSpPr>
          <p:nvPr>
            <p:ph type="sldImg"/>
          </p:nvPr>
        </p:nvSpPr>
        <p:spPr>
          <a:xfrm>
            <a:off x="374650" y="698500"/>
            <a:ext cx="6205538" cy="3490913"/>
          </a:xfrm>
          <a:prstGeom prst="rect">
            <a:avLst/>
          </a:prstGeom>
        </p:spPr>
        <p:txBody>
          <a:bodyPr lIns="92930" tIns="46465" rIns="92930" bIns="46465"/>
          <a:lstStyle/>
          <a:p>
            <a:endParaRPr/>
          </a:p>
        </p:txBody>
      </p:sp>
      <p:sp>
        <p:nvSpPr>
          <p:cNvPr id="253" name="Shape 253"/>
          <p:cNvSpPr>
            <a:spLocks noGrp="1"/>
          </p:cNvSpPr>
          <p:nvPr>
            <p:ph type="body" sz="quarter" idx="1"/>
          </p:nvPr>
        </p:nvSpPr>
        <p:spPr>
          <a:xfrm>
            <a:off x="927312" y="4421823"/>
            <a:ext cx="5100215" cy="4189095"/>
          </a:xfrm>
          <a:prstGeom prst="rect">
            <a:avLst/>
          </a:prstGeom>
        </p:spPr>
        <p:txBody>
          <a:bodyPr lIns="92930" tIns="46465" rIns="92930" bIns="46465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1228061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2438400" latinLnBrk="0">
      <a:defRPr sz="4800">
        <a:latin typeface="Helvetica Neue"/>
        <a:ea typeface="Helvetica Neue"/>
        <a:cs typeface="Helvetica Neue"/>
        <a:sym typeface="Helvetica Neue"/>
      </a:defRPr>
    </a:lvl1pPr>
    <a:lvl2pPr indent="228600" defTabSz="2438400" latinLnBrk="0">
      <a:defRPr sz="4800">
        <a:latin typeface="Helvetica Neue"/>
        <a:ea typeface="Helvetica Neue"/>
        <a:cs typeface="Helvetica Neue"/>
        <a:sym typeface="Helvetica Neue"/>
      </a:defRPr>
    </a:lvl2pPr>
    <a:lvl3pPr indent="457200" defTabSz="2438400" latinLnBrk="0">
      <a:defRPr sz="4800">
        <a:latin typeface="Helvetica Neue"/>
        <a:ea typeface="Helvetica Neue"/>
        <a:cs typeface="Helvetica Neue"/>
        <a:sym typeface="Helvetica Neue"/>
      </a:defRPr>
    </a:lvl3pPr>
    <a:lvl4pPr indent="685800" defTabSz="2438400" latinLnBrk="0">
      <a:defRPr sz="4800">
        <a:latin typeface="Helvetica Neue"/>
        <a:ea typeface="Helvetica Neue"/>
        <a:cs typeface="Helvetica Neue"/>
        <a:sym typeface="Helvetica Neue"/>
      </a:defRPr>
    </a:lvl4pPr>
    <a:lvl5pPr indent="914400" defTabSz="2438400" latinLnBrk="0">
      <a:defRPr sz="4800">
        <a:latin typeface="Helvetica Neue"/>
        <a:ea typeface="Helvetica Neue"/>
        <a:cs typeface="Helvetica Neue"/>
        <a:sym typeface="Helvetica Neue"/>
      </a:defRPr>
    </a:lvl5pPr>
    <a:lvl6pPr indent="1143000" defTabSz="2438400" latinLnBrk="0">
      <a:defRPr sz="4800">
        <a:latin typeface="Helvetica Neue"/>
        <a:ea typeface="Helvetica Neue"/>
        <a:cs typeface="Helvetica Neue"/>
        <a:sym typeface="Helvetica Neue"/>
      </a:defRPr>
    </a:lvl6pPr>
    <a:lvl7pPr indent="1371600" defTabSz="2438400" latinLnBrk="0">
      <a:defRPr sz="4800">
        <a:latin typeface="Helvetica Neue"/>
        <a:ea typeface="Helvetica Neue"/>
        <a:cs typeface="Helvetica Neue"/>
        <a:sym typeface="Helvetica Neue"/>
      </a:defRPr>
    </a:lvl7pPr>
    <a:lvl8pPr indent="1600200" defTabSz="2438400" latinLnBrk="0">
      <a:defRPr sz="4800">
        <a:latin typeface="Helvetica Neue"/>
        <a:ea typeface="Helvetica Neue"/>
        <a:cs typeface="Helvetica Neue"/>
        <a:sym typeface="Helvetica Neue"/>
      </a:defRPr>
    </a:lvl8pPr>
    <a:lvl9pPr indent="1828800" defTabSz="2438400" latinLnBrk="0">
      <a:defRPr sz="48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7489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"/>
          <p:cNvSpPr/>
          <p:nvPr/>
        </p:nvSpPr>
        <p:spPr>
          <a:xfrm>
            <a:off x="-29401" y="-29401"/>
            <a:ext cx="24384001" cy="1371600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9" name="Shape"/>
          <p:cNvSpPr/>
          <p:nvPr/>
        </p:nvSpPr>
        <p:spPr>
          <a:xfrm flipH="1">
            <a:off x="-1117200" y="11718400"/>
            <a:ext cx="21792799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20" y="0"/>
                </a:lnTo>
                <a:lnTo>
                  <a:pt x="21600" y="0"/>
                </a:lnTo>
                <a:lnTo>
                  <a:pt x="20580" y="21600"/>
                </a:lnTo>
                <a:close/>
              </a:path>
            </a:pathLst>
          </a:custGeom>
          <a:solidFill>
            <a:srgbClr val="FFFFFF">
              <a:alpha val="17690"/>
            </a:srgbClr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434343"/>
                </a:solidFill>
                <a:effectLst/>
              </a:defRPr>
            </a:pPr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2742599" y="-1"/>
            <a:ext cx="13969601" cy="10720001"/>
          </a:xfrm>
          <a:prstGeom prst="rect">
            <a:avLst/>
          </a:prstGeom>
          <a:effectLst>
            <a:outerShdw blurRad="127000" dist="63500" dir="5400000" rotWithShape="0">
              <a:srgbClr val="000000">
                <a:alpha val="75000"/>
              </a:srgbClr>
            </a:outerShdw>
          </a:effectLst>
        </p:spPr>
        <p:txBody>
          <a:bodyPr anchor="b">
            <a:normAutofit/>
          </a:bodyPr>
          <a:lstStyle>
            <a:lvl1pPr>
              <a:defRPr sz="5400" b="1" cap="none">
                <a:solidFill>
                  <a:srgbClr val="000000"/>
                </a:solidFill>
                <a:effectLst>
                  <a:outerShdw blurRad="12700" dist="12700" dir="18900000" rotWithShape="0">
                    <a:srgbClr val="000000">
                      <a:alpha val="40000"/>
                    </a:srgbClr>
                  </a:outerShdw>
                </a:effectLst>
                <a:latin typeface="Trajan Pro"/>
                <a:ea typeface="Trajan Pro"/>
                <a:cs typeface="Trajan Pro"/>
                <a:sym typeface="Trajan Pro"/>
              </a:defRPr>
            </a:lvl1pPr>
          </a:lstStyle>
          <a:p>
            <a:r>
              <a:t>Title Text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7" name="Shape"/>
          <p:cNvSpPr/>
          <p:nvPr userDrawn="1"/>
        </p:nvSpPr>
        <p:spPr>
          <a:xfrm flipH="1">
            <a:off x="1290044" y="13158000"/>
            <a:ext cx="23414567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8" name="Q4 2019 Budget Performance Appraisal"/>
          <p:cNvSpPr txBox="1"/>
          <p:nvPr userDrawn="1"/>
        </p:nvSpPr>
        <p:spPr>
          <a:xfrm>
            <a:off x="1955852" y="13139878"/>
            <a:ext cx="5750931" cy="61555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rPr dirty="0" smtClean="0"/>
              <a:t>Q</a:t>
            </a:r>
            <a:r>
              <a:rPr lang="en-GB" dirty="0" smtClean="0"/>
              <a:t>2</a:t>
            </a:r>
            <a:r>
              <a:rPr dirty="0" smtClean="0"/>
              <a:t> 20</a:t>
            </a:r>
            <a:r>
              <a:rPr lang="en-GB" dirty="0" smtClean="0"/>
              <a:t>20</a:t>
            </a:r>
            <a:r>
              <a:rPr dirty="0" smtClean="0"/>
              <a:t> </a:t>
            </a:r>
            <a:r>
              <a:rPr dirty="0"/>
              <a:t>Budget Performance Appraisal</a:t>
            </a:r>
          </a:p>
        </p:txBody>
      </p:sp>
      <p:sp>
        <p:nvSpPr>
          <p:cNvPr id="9" name="MEPB"/>
          <p:cNvSpPr txBox="1"/>
          <p:nvPr userDrawn="1"/>
        </p:nvSpPr>
        <p:spPr>
          <a:xfrm>
            <a:off x="22299609" y="13139878"/>
            <a:ext cx="1034614" cy="5994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t>MEPB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ubtitle">
    <p:bg>
      <p:bgPr>
        <a:solidFill>
          <a:srgbClr val="FF87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"/>
          <p:cNvSpPr/>
          <p:nvPr/>
        </p:nvSpPr>
        <p:spPr>
          <a:xfrm>
            <a:off x="13563600" y="-101601"/>
            <a:ext cx="10972801" cy="13919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8"/>
                </a:moveTo>
                <a:lnTo>
                  <a:pt x="14100" y="21600"/>
                </a:lnTo>
                <a:lnTo>
                  <a:pt x="216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FFFFFF">
              <a:alpha val="17690"/>
            </a:srgbClr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30" name="Shape"/>
          <p:cNvSpPr/>
          <p:nvPr/>
        </p:nvSpPr>
        <p:spPr>
          <a:xfrm flipH="1">
            <a:off x="-1117200" y="11718400"/>
            <a:ext cx="21792799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20" y="0"/>
                </a:lnTo>
                <a:lnTo>
                  <a:pt x="21600" y="0"/>
                </a:lnTo>
                <a:lnTo>
                  <a:pt x="2058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434343"/>
                </a:solidFill>
                <a:effectLst/>
              </a:defRPr>
            </a:pPr>
            <a:endParaRPr/>
          </a:p>
        </p:txBody>
      </p:sp>
      <p:sp>
        <p:nvSpPr>
          <p:cNvPr id="31" name="Shape"/>
          <p:cNvSpPr/>
          <p:nvPr/>
        </p:nvSpPr>
        <p:spPr>
          <a:xfrm flipH="1">
            <a:off x="2742596" y="11110400"/>
            <a:ext cx="22319202" cy="607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32" name="Title Text"/>
          <p:cNvSpPr txBox="1">
            <a:spLocks noGrp="1"/>
          </p:cNvSpPr>
          <p:nvPr>
            <p:ph type="title"/>
          </p:nvPr>
        </p:nvSpPr>
        <p:spPr>
          <a:xfrm>
            <a:off x="2742599" y="6254266"/>
            <a:ext cx="13920001" cy="3092801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12800" cap="none">
                <a:latin typeface="Dosis"/>
                <a:ea typeface="Dosis"/>
                <a:cs typeface="Dosis"/>
                <a:sym typeface="Dosis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3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742599" y="9199066"/>
            <a:ext cx="13920001" cy="1520001"/>
          </a:xfrm>
          <a:prstGeom prst="rect">
            <a:avLst/>
          </a:prstGeom>
        </p:spPr>
        <p:txBody>
          <a:bodyPr anchor="t"/>
          <a:lstStyle>
            <a:lvl1pPr marL="0" indent="0">
              <a:buClrTx/>
              <a:buSzTx/>
              <a:buFontTx/>
              <a:buNone/>
              <a:defRPr sz="2800" i="0">
                <a:solidFill>
                  <a:srgbClr val="000000"/>
                </a:solidFill>
                <a:latin typeface="+mn-lt"/>
                <a:ea typeface="+mn-ea"/>
                <a:cs typeface="+mn-cs"/>
                <a:sym typeface="Trebuchet MS"/>
              </a:defRPr>
            </a:lvl1pPr>
            <a:lvl2pPr marL="0" indent="0">
              <a:buClrTx/>
              <a:buSzTx/>
              <a:buFontTx/>
              <a:buNone/>
              <a:defRPr sz="2800" i="0">
                <a:solidFill>
                  <a:srgbClr val="000000"/>
                </a:solidFill>
                <a:latin typeface="+mn-lt"/>
                <a:ea typeface="+mn-ea"/>
                <a:cs typeface="+mn-cs"/>
                <a:sym typeface="Trebuchet MS"/>
              </a:defRPr>
            </a:lvl2pPr>
            <a:lvl3pPr>
              <a:buClrTx/>
              <a:buSzTx/>
              <a:buFontTx/>
              <a:buNone/>
              <a:defRPr sz="2800" i="0">
                <a:solidFill>
                  <a:srgbClr val="000000"/>
                </a:solidFill>
                <a:latin typeface="+mn-lt"/>
                <a:ea typeface="+mn-ea"/>
                <a:cs typeface="+mn-cs"/>
                <a:sym typeface="Trebuchet MS"/>
              </a:defRPr>
            </a:lvl3pPr>
            <a:lvl4pPr>
              <a:buClrTx/>
              <a:buSzTx/>
              <a:buFontTx/>
              <a:buNone/>
              <a:defRPr sz="2800" i="0">
                <a:solidFill>
                  <a:srgbClr val="000000"/>
                </a:solidFill>
                <a:latin typeface="+mn-lt"/>
                <a:ea typeface="+mn-ea"/>
                <a:cs typeface="+mn-cs"/>
                <a:sym typeface="Trebuchet MS"/>
              </a:defRPr>
            </a:lvl4pPr>
            <a:lvl5pPr>
              <a:buClrTx/>
              <a:buSzTx/>
              <a:buFontTx/>
              <a:buNone/>
              <a:defRPr sz="2800" i="0">
                <a:solidFill>
                  <a:srgbClr val="000000"/>
                </a:solidFill>
                <a:latin typeface="+mn-lt"/>
                <a:ea typeface="+mn-ea"/>
                <a:cs typeface="+mn-cs"/>
                <a:sym typeface="Trebuchet MS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+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>
              <a:defRPr sz="36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0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>
              <a:defRPr sz="36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1" name="Shape"/>
          <p:cNvSpPr/>
          <p:nvPr/>
        </p:nvSpPr>
        <p:spPr>
          <a:xfrm flipH="1">
            <a:off x="1232113" y="-1"/>
            <a:ext cx="1382401" cy="19547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>
              <a:defRPr sz="36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2" name="Shape"/>
          <p:cNvSpPr/>
          <p:nvPr/>
        </p:nvSpPr>
        <p:spPr>
          <a:xfrm flipH="1">
            <a:off x="1960510" y="727599"/>
            <a:ext cx="20035899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1" y="0"/>
                </a:lnTo>
                <a:lnTo>
                  <a:pt x="21600" y="0"/>
                </a:lnTo>
                <a:lnTo>
                  <a:pt x="2048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>
              <a:defRPr sz="36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3" name="Shape"/>
          <p:cNvSpPr/>
          <p:nvPr/>
        </p:nvSpPr>
        <p:spPr>
          <a:xfrm flipH="1">
            <a:off x="20964314" y="727599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>
              <a:defRPr sz="36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54" name="Title Text"/>
          <p:cNvSpPr txBox="1">
            <a:spLocks noGrp="1"/>
          </p:cNvSpPr>
          <p:nvPr>
            <p:ph type="title"/>
          </p:nvPr>
        </p:nvSpPr>
        <p:spPr>
          <a:xfrm>
            <a:off x="2946399" y="736199"/>
            <a:ext cx="17932001" cy="19976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55" name="Body Level One…"/>
          <p:cNvSpPr txBox="1">
            <a:spLocks noGrp="1"/>
          </p:cNvSpPr>
          <p:nvPr>
            <p:ph type="body" idx="1"/>
          </p:nvPr>
        </p:nvSpPr>
        <p:spPr>
          <a:xfrm>
            <a:off x="2946399" y="3406999"/>
            <a:ext cx="20218401" cy="9728802"/>
          </a:xfrm>
          <a:prstGeom prst="rect">
            <a:avLst/>
          </a:prstGeom>
        </p:spPr>
        <p:txBody>
          <a:bodyPr anchor="t"/>
          <a:lstStyle>
            <a:lvl1pPr marL="754474" indent="-500474"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1pPr>
            <a:lvl2pPr marL="1022095" indent="-463295"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2pPr>
            <a:lvl3pPr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3pPr>
            <a:lvl4pPr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4pPr>
            <a:lvl5pPr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90041" y="477799"/>
            <a:ext cx="1006317" cy="995601"/>
          </a:xfrm>
          <a:prstGeom prst="rect">
            <a:avLst/>
          </a:prstGeom>
        </p:spPr>
        <p:txBody>
          <a:bodyPr/>
          <a:lstStyle>
            <a:lvl1pPr defTabSz="2438400">
              <a:defRPr sz="3400">
                <a:effectLst>
                  <a:outerShdw blurRad="12700" dist="38100" dir="18900000" rotWithShape="0">
                    <a:srgbClr val="000000"/>
                  </a:outerShdw>
                </a:effectLst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57" name="LSGv.jpeg" descr="LSGv.jpeg"/>
          <p:cNvPicPr>
            <a:picLocks noChangeAspect="1"/>
          </p:cNvPicPr>
          <p:nvPr/>
        </p:nvPicPr>
        <p:blipFill>
          <a:blip r:embed="rId2"/>
          <a:srcRect l="3588" t="1741" r="1235" b="68"/>
          <a:stretch>
            <a:fillRect/>
          </a:stretch>
        </p:blipFill>
        <p:spPr>
          <a:xfrm>
            <a:off x="22365288" y="751981"/>
            <a:ext cx="1889140" cy="1948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7" h="21595" extrusionOk="0">
                <a:moveTo>
                  <a:pt x="4731" y="4"/>
                </a:moveTo>
                <a:cubicBezTo>
                  <a:pt x="4548" y="29"/>
                  <a:pt x="4263" y="223"/>
                  <a:pt x="4022" y="505"/>
                </a:cubicBezTo>
                <a:cubicBezTo>
                  <a:pt x="3820" y="740"/>
                  <a:pt x="3613" y="909"/>
                  <a:pt x="3563" y="879"/>
                </a:cubicBezTo>
                <a:cubicBezTo>
                  <a:pt x="3514" y="849"/>
                  <a:pt x="3375" y="620"/>
                  <a:pt x="3258" y="373"/>
                </a:cubicBezTo>
                <a:cubicBezTo>
                  <a:pt x="3131" y="106"/>
                  <a:pt x="3047" y="-2"/>
                  <a:pt x="3047" y="105"/>
                </a:cubicBezTo>
                <a:cubicBezTo>
                  <a:pt x="3046" y="203"/>
                  <a:pt x="3082" y="323"/>
                  <a:pt x="3127" y="369"/>
                </a:cubicBezTo>
                <a:cubicBezTo>
                  <a:pt x="3173" y="414"/>
                  <a:pt x="3232" y="627"/>
                  <a:pt x="3262" y="843"/>
                </a:cubicBezTo>
                <a:cubicBezTo>
                  <a:pt x="3292" y="1060"/>
                  <a:pt x="3340" y="1344"/>
                  <a:pt x="3366" y="1472"/>
                </a:cubicBezTo>
                <a:cubicBezTo>
                  <a:pt x="3453" y="1904"/>
                  <a:pt x="3239" y="1814"/>
                  <a:pt x="2961" y="1305"/>
                </a:cubicBezTo>
                <a:cubicBezTo>
                  <a:pt x="2490" y="440"/>
                  <a:pt x="2337" y="304"/>
                  <a:pt x="1806" y="254"/>
                </a:cubicBezTo>
                <a:cubicBezTo>
                  <a:pt x="1179" y="195"/>
                  <a:pt x="984" y="355"/>
                  <a:pt x="984" y="945"/>
                </a:cubicBezTo>
                <a:cubicBezTo>
                  <a:pt x="984" y="955"/>
                  <a:pt x="984" y="961"/>
                  <a:pt x="984" y="971"/>
                </a:cubicBezTo>
                <a:cubicBezTo>
                  <a:pt x="1041" y="832"/>
                  <a:pt x="1210" y="691"/>
                  <a:pt x="1487" y="575"/>
                </a:cubicBezTo>
                <a:cubicBezTo>
                  <a:pt x="1667" y="500"/>
                  <a:pt x="1776" y="460"/>
                  <a:pt x="1856" y="452"/>
                </a:cubicBezTo>
                <a:cubicBezTo>
                  <a:pt x="1936" y="445"/>
                  <a:pt x="1987" y="470"/>
                  <a:pt x="2049" y="522"/>
                </a:cubicBezTo>
                <a:cubicBezTo>
                  <a:pt x="2128" y="590"/>
                  <a:pt x="2239" y="631"/>
                  <a:pt x="2296" y="610"/>
                </a:cubicBezTo>
                <a:cubicBezTo>
                  <a:pt x="2493" y="540"/>
                  <a:pt x="2502" y="737"/>
                  <a:pt x="2314" y="971"/>
                </a:cubicBezTo>
                <a:cubicBezTo>
                  <a:pt x="2135" y="1194"/>
                  <a:pt x="2118" y="1199"/>
                  <a:pt x="1955" y="1055"/>
                </a:cubicBezTo>
                <a:cubicBezTo>
                  <a:pt x="1787" y="906"/>
                  <a:pt x="1672" y="950"/>
                  <a:pt x="1613" y="1169"/>
                </a:cubicBezTo>
                <a:cubicBezTo>
                  <a:pt x="1675" y="1111"/>
                  <a:pt x="1731" y="1126"/>
                  <a:pt x="1869" y="1208"/>
                </a:cubicBezTo>
                <a:cubicBezTo>
                  <a:pt x="2094" y="1342"/>
                  <a:pt x="2727" y="2551"/>
                  <a:pt x="2642" y="2686"/>
                </a:cubicBezTo>
                <a:cubicBezTo>
                  <a:pt x="2610" y="2738"/>
                  <a:pt x="2448" y="2699"/>
                  <a:pt x="2238" y="2594"/>
                </a:cubicBezTo>
                <a:cubicBezTo>
                  <a:pt x="1860" y="2405"/>
                  <a:pt x="1232" y="2365"/>
                  <a:pt x="854" y="2506"/>
                </a:cubicBezTo>
                <a:cubicBezTo>
                  <a:pt x="623" y="2592"/>
                  <a:pt x="1" y="3187"/>
                  <a:pt x="0" y="3324"/>
                </a:cubicBezTo>
                <a:cubicBezTo>
                  <a:pt x="0" y="3363"/>
                  <a:pt x="35" y="3373"/>
                  <a:pt x="81" y="3346"/>
                </a:cubicBezTo>
                <a:cubicBezTo>
                  <a:pt x="127" y="3318"/>
                  <a:pt x="194" y="3332"/>
                  <a:pt x="225" y="3381"/>
                </a:cubicBezTo>
                <a:cubicBezTo>
                  <a:pt x="308" y="3513"/>
                  <a:pt x="587" y="3491"/>
                  <a:pt x="715" y="3341"/>
                </a:cubicBezTo>
                <a:cubicBezTo>
                  <a:pt x="842" y="3191"/>
                  <a:pt x="1302" y="3165"/>
                  <a:pt x="1389" y="3302"/>
                </a:cubicBezTo>
                <a:cubicBezTo>
                  <a:pt x="1420" y="3352"/>
                  <a:pt x="1521" y="3370"/>
                  <a:pt x="1613" y="3341"/>
                </a:cubicBezTo>
                <a:cubicBezTo>
                  <a:pt x="1813" y="3279"/>
                  <a:pt x="2178" y="3446"/>
                  <a:pt x="2103" y="3565"/>
                </a:cubicBezTo>
                <a:cubicBezTo>
                  <a:pt x="2074" y="3611"/>
                  <a:pt x="1938" y="3649"/>
                  <a:pt x="1802" y="3649"/>
                </a:cubicBezTo>
                <a:cubicBezTo>
                  <a:pt x="1305" y="3649"/>
                  <a:pt x="743" y="3906"/>
                  <a:pt x="598" y="4199"/>
                </a:cubicBezTo>
                <a:cubicBezTo>
                  <a:pt x="523" y="4350"/>
                  <a:pt x="479" y="4504"/>
                  <a:pt x="503" y="4542"/>
                </a:cubicBezTo>
                <a:cubicBezTo>
                  <a:pt x="580" y="4663"/>
                  <a:pt x="943" y="4620"/>
                  <a:pt x="1407" y="4432"/>
                </a:cubicBezTo>
                <a:cubicBezTo>
                  <a:pt x="1769" y="4284"/>
                  <a:pt x="1935" y="4261"/>
                  <a:pt x="2251" y="4322"/>
                </a:cubicBezTo>
                <a:cubicBezTo>
                  <a:pt x="2467" y="4363"/>
                  <a:pt x="2636" y="4438"/>
                  <a:pt x="2633" y="4485"/>
                </a:cubicBezTo>
                <a:cubicBezTo>
                  <a:pt x="2630" y="4531"/>
                  <a:pt x="2476" y="4654"/>
                  <a:pt x="2287" y="4757"/>
                </a:cubicBezTo>
                <a:cubicBezTo>
                  <a:pt x="1428" y="5229"/>
                  <a:pt x="866" y="6060"/>
                  <a:pt x="1047" y="6591"/>
                </a:cubicBezTo>
                <a:cubicBezTo>
                  <a:pt x="1154" y="6905"/>
                  <a:pt x="1283" y="6884"/>
                  <a:pt x="1398" y="6538"/>
                </a:cubicBezTo>
                <a:cubicBezTo>
                  <a:pt x="1453" y="6369"/>
                  <a:pt x="1555" y="6230"/>
                  <a:pt x="1622" y="6230"/>
                </a:cubicBezTo>
                <a:cubicBezTo>
                  <a:pt x="1690" y="6230"/>
                  <a:pt x="1942" y="6041"/>
                  <a:pt x="2179" y="5808"/>
                </a:cubicBezTo>
                <a:cubicBezTo>
                  <a:pt x="2417" y="5575"/>
                  <a:pt x="2631" y="5406"/>
                  <a:pt x="2660" y="5434"/>
                </a:cubicBezTo>
                <a:cubicBezTo>
                  <a:pt x="2689" y="5462"/>
                  <a:pt x="2707" y="5760"/>
                  <a:pt x="2696" y="6094"/>
                </a:cubicBezTo>
                <a:cubicBezTo>
                  <a:pt x="2660" y="7171"/>
                  <a:pt x="2986" y="8231"/>
                  <a:pt x="3397" y="8363"/>
                </a:cubicBezTo>
                <a:cubicBezTo>
                  <a:pt x="3502" y="8397"/>
                  <a:pt x="3500" y="8361"/>
                  <a:pt x="3375" y="8174"/>
                </a:cubicBezTo>
                <a:cubicBezTo>
                  <a:pt x="3251" y="7989"/>
                  <a:pt x="3240" y="7928"/>
                  <a:pt x="3334" y="7893"/>
                </a:cubicBezTo>
                <a:cubicBezTo>
                  <a:pt x="3473" y="7840"/>
                  <a:pt x="3519" y="7531"/>
                  <a:pt x="3397" y="7457"/>
                </a:cubicBezTo>
                <a:cubicBezTo>
                  <a:pt x="3281" y="7387"/>
                  <a:pt x="3291" y="6686"/>
                  <a:pt x="3410" y="6569"/>
                </a:cubicBezTo>
                <a:cubicBezTo>
                  <a:pt x="3481" y="6500"/>
                  <a:pt x="3481" y="6422"/>
                  <a:pt x="3410" y="6292"/>
                </a:cubicBezTo>
                <a:cubicBezTo>
                  <a:pt x="3289" y="6069"/>
                  <a:pt x="3417" y="5970"/>
                  <a:pt x="3662" y="6098"/>
                </a:cubicBezTo>
                <a:cubicBezTo>
                  <a:pt x="3896" y="6221"/>
                  <a:pt x="3913" y="6288"/>
                  <a:pt x="4071" y="7844"/>
                </a:cubicBezTo>
                <a:cubicBezTo>
                  <a:pt x="4328" y="10376"/>
                  <a:pt x="4206" y="13122"/>
                  <a:pt x="3747" y="15170"/>
                </a:cubicBezTo>
                <a:cubicBezTo>
                  <a:pt x="3550" y="16052"/>
                  <a:pt x="3479" y="16173"/>
                  <a:pt x="3262" y="15997"/>
                </a:cubicBezTo>
                <a:cubicBezTo>
                  <a:pt x="3135" y="15894"/>
                  <a:pt x="3095" y="15899"/>
                  <a:pt x="2993" y="16037"/>
                </a:cubicBezTo>
                <a:cubicBezTo>
                  <a:pt x="2831" y="16253"/>
                  <a:pt x="2443" y="16444"/>
                  <a:pt x="2283" y="16384"/>
                </a:cubicBezTo>
                <a:cubicBezTo>
                  <a:pt x="2199" y="16353"/>
                  <a:pt x="2120" y="16418"/>
                  <a:pt x="2063" y="16564"/>
                </a:cubicBezTo>
                <a:cubicBezTo>
                  <a:pt x="2014" y="16690"/>
                  <a:pt x="1915" y="16789"/>
                  <a:pt x="1847" y="16789"/>
                </a:cubicBezTo>
                <a:cubicBezTo>
                  <a:pt x="1779" y="16789"/>
                  <a:pt x="1627" y="16885"/>
                  <a:pt x="1510" y="17000"/>
                </a:cubicBezTo>
                <a:cubicBezTo>
                  <a:pt x="1392" y="17114"/>
                  <a:pt x="1171" y="17235"/>
                  <a:pt x="1016" y="17268"/>
                </a:cubicBezTo>
                <a:cubicBezTo>
                  <a:pt x="861" y="17301"/>
                  <a:pt x="662" y="17403"/>
                  <a:pt x="575" y="17497"/>
                </a:cubicBezTo>
                <a:cubicBezTo>
                  <a:pt x="425" y="17660"/>
                  <a:pt x="428" y="17694"/>
                  <a:pt x="634" y="18288"/>
                </a:cubicBezTo>
                <a:cubicBezTo>
                  <a:pt x="752" y="18630"/>
                  <a:pt x="971" y="19132"/>
                  <a:pt x="1119" y="19405"/>
                </a:cubicBezTo>
                <a:cubicBezTo>
                  <a:pt x="1345" y="19822"/>
                  <a:pt x="1464" y="19937"/>
                  <a:pt x="1878" y="20139"/>
                </a:cubicBezTo>
                <a:cubicBezTo>
                  <a:pt x="2854" y="20615"/>
                  <a:pt x="3645" y="20762"/>
                  <a:pt x="5325" y="20764"/>
                </a:cubicBezTo>
                <a:cubicBezTo>
                  <a:pt x="6330" y="20765"/>
                  <a:pt x="7136" y="20713"/>
                  <a:pt x="7697" y="20619"/>
                </a:cubicBezTo>
                <a:cubicBezTo>
                  <a:pt x="8164" y="20540"/>
                  <a:pt x="8577" y="20504"/>
                  <a:pt x="8613" y="20540"/>
                </a:cubicBezTo>
                <a:cubicBezTo>
                  <a:pt x="8650" y="20575"/>
                  <a:pt x="8735" y="20760"/>
                  <a:pt x="8802" y="20949"/>
                </a:cubicBezTo>
                <a:cubicBezTo>
                  <a:pt x="8869" y="21137"/>
                  <a:pt x="8979" y="21317"/>
                  <a:pt x="9049" y="21349"/>
                </a:cubicBezTo>
                <a:cubicBezTo>
                  <a:pt x="9119" y="21380"/>
                  <a:pt x="9256" y="21450"/>
                  <a:pt x="9355" y="21503"/>
                </a:cubicBezTo>
                <a:cubicBezTo>
                  <a:pt x="9450" y="21554"/>
                  <a:pt x="9956" y="21583"/>
                  <a:pt x="10501" y="21595"/>
                </a:cubicBezTo>
                <a:cubicBezTo>
                  <a:pt x="11441" y="21586"/>
                  <a:pt x="11905" y="21571"/>
                  <a:pt x="12019" y="21555"/>
                </a:cubicBezTo>
                <a:cubicBezTo>
                  <a:pt x="12076" y="21547"/>
                  <a:pt x="12133" y="21540"/>
                  <a:pt x="12154" y="21529"/>
                </a:cubicBezTo>
                <a:cubicBezTo>
                  <a:pt x="12240" y="21484"/>
                  <a:pt x="12424" y="21421"/>
                  <a:pt x="12563" y="21393"/>
                </a:cubicBezTo>
                <a:cubicBezTo>
                  <a:pt x="12754" y="21353"/>
                  <a:pt x="12856" y="21245"/>
                  <a:pt x="12990" y="20949"/>
                </a:cubicBezTo>
                <a:cubicBezTo>
                  <a:pt x="13048" y="20821"/>
                  <a:pt x="13104" y="20725"/>
                  <a:pt x="13151" y="20654"/>
                </a:cubicBezTo>
                <a:lnTo>
                  <a:pt x="13156" y="20650"/>
                </a:lnTo>
                <a:lnTo>
                  <a:pt x="13169" y="20610"/>
                </a:lnTo>
                <a:lnTo>
                  <a:pt x="13187" y="20610"/>
                </a:lnTo>
                <a:cubicBezTo>
                  <a:pt x="13201" y="20595"/>
                  <a:pt x="13225" y="20561"/>
                  <a:pt x="13232" y="20562"/>
                </a:cubicBezTo>
                <a:cubicBezTo>
                  <a:pt x="13267" y="20562"/>
                  <a:pt x="13839" y="20619"/>
                  <a:pt x="14504" y="20694"/>
                </a:cubicBezTo>
                <a:cubicBezTo>
                  <a:pt x="16268" y="20891"/>
                  <a:pt x="17758" y="20886"/>
                  <a:pt x="18822" y="20667"/>
                </a:cubicBezTo>
                <a:cubicBezTo>
                  <a:pt x="20206" y="20383"/>
                  <a:pt x="20278" y="20326"/>
                  <a:pt x="20880" y="19176"/>
                </a:cubicBezTo>
                <a:cubicBezTo>
                  <a:pt x="21600" y="17799"/>
                  <a:pt x="21565" y="17403"/>
                  <a:pt x="20704" y="17268"/>
                </a:cubicBezTo>
                <a:cubicBezTo>
                  <a:pt x="20689" y="17266"/>
                  <a:pt x="20676" y="17259"/>
                  <a:pt x="20664" y="17255"/>
                </a:cubicBezTo>
                <a:cubicBezTo>
                  <a:pt x="20637" y="17254"/>
                  <a:pt x="20624" y="17249"/>
                  <a:pt x="20601" y="17246"/>
                </a:cubicBezTo>
                <a:cubicBezTo>
                  <a:pt x="20595" y="17245"/>
                  <a:pt x="20584" y="17243"/>
                  <a:pt x="20579" y="17242"/>
                </a:cubicBezTo>
                <a:cubicBezTo>
                  <a:pt x="20492" y="17229"/>
                  <a:pt x="20427" y="17209"/>
                  <a:pt x="20385" y="17162"/>
                </a:cubicBezTo>
                <a:cubicBezTo>
                  <a:pt x="20305" y="17120"/>
                  <a:pt x="20233" y="17067"/>
                  <a:pt x="20188" y="17000"/>
                </a:cubicBezTo>
                <a:cubicBezTo>
                  <a:pt x="20111" y="16885"/>
                  <a:pt x="19988" y="16789"/>
                  <a:pt x="19914" y="16789"/>
                </a:cubicBezTo>
                <a:cubicBezTo>
                  <a:pt x="19839" y="16789"/>
                  <a:pt x="19758" y="16733"/>
                  <a:pt x="19729" y="16661"/>
                </a:cubicBezTo>
                <a:cubicBezTo>
                  <a:pt x="19701" y="16589"/>
                  <a:pt x="19618" y="16529"/>
                  <a:pt x="19545" y="16529"/>
                </a:cubicBezTo>
                <a:cubicBezTo>
                  <a:pt x="19472" y="16529"/>
                  <a:pt x="19390" y="16454"/>
                  <a:pt x="19365" y="16362"/>
                </a:cubicBezTo>
                <a:cubicBezTo>
                  <a:pt x="19341" y="16270"/>
                  <a:pt x="19213" y="16165"/>
                  <a:pt x="19082" y="16133"/>
                </a:cubicBezTo>
                <a:cubicBezTo>
                  <a:pt x="18952" y="16101"/>
                  <a:pt x="18791" y="16031"/>
                  <a:pt x="18723" y="15975"/>
                </a:cubicBezTo>
                <a:cubicBezTo>
                  <a:pt x="18655" y="15919"/>
                  <a:pt x="18435" y="15827"/>
                  <a:pt x="18233" y="15777"/>
                </a:cubicBezTo>
                <a:cubicBezTo>
                  <a:pt x="18192" y="15767"/>
                  <a:pt x="18163" y="15756"/>
                  <a:pt x="18130" y="15746"/>
                </a:cubicBezTo>
                <a:cubicBezTo>
                  <a:pt x="18112" y="15746"/>
                  <a:pt x="18087" y="15747"/>
                  <a:pt x="18071" y="15746"/>
                </a:cubicBezTo>
                <a:cubicBezTo>
                  <a:pt x="18070" y="15746"/>
                  <a:pt x="18068" y="15746"/>
                  <a:pt x="18067" y="15746"/>
                </a:cubicBezTo>
                <a:cubicBezTo>
                  <a:pt x="18038" y="15745"/>
                  <a:pt x="18007" y="15720"/>
                  <a:pt x="17977" y="15685"/>
                </a:cubicBezTo>
                <a:cubicBezTo>
                  <a:pt x="17867" y="15620"/>
                  <a:pt x="17816" y="15524"/>
                  <a:pt x="17748" y="15298"/>
                </a:cubicBezTo>
                <a:cubicBezTo>
                  <a:pt x="17683" y="15083"/>
                  <a:pt x="17546" y="14394"/>
                  <a:pt x="17442" y="13768"/>
                </a:cubicBezTo>
                <a:cubicBezTo>
                  <a:pt x="17113" y="11782"/>
                  <a:pt x="17170" y="8602"/>
                  <a:pt x="17568" y="6736"/>
                </a:cubicBezTo>
                <a:cubicBezTo>
                  <a:pt x="17627" y="6459"/>
                  <a:pt x="17700" y="6272"/>
                  <a:pt x="17775" y="6191"/>
                </a:cubicBezTo>
                <a:cubicBezTo>
                  <a:pt x="17782" y="6174"/>
                  <a:pt x="17791" y="6131"/>
                  <a:pt x="17797" y="6125"/>
                </a:cubicBezTo>
                <a:cubicBezTo>
                  <a:pt x="17798" y="6124"/>
                  <a:pt x="17801" y="6126"/>
                  <a:pt x="17802" y="6125"/>
                </a:cubicBezTo>
                <a:cubicBezTo>
                  <a:pt x="17803" y="6124"/>
                  <a:pt x="17805" y="6126"/>
                  <a:pt x="17806" y="6125"/>
                </a:cubicBezTo>
                <a:cubicBezTo>
                  <a:pt x="17816" y="6119"/>
                  <a:pt x="17825" y="6121"/>
                  <a:pt x="17838" y="6129"/>
                </a:cubicBezTo>
                <a:cubicBezTo>
                  <a:pt x="17849" y="6134"/>
                  <a:pt x="17862" y="6137"/>
                  <a:pt x="17874" y="6151"/>
                </a:cubicBezTo>
                <a:cubicBezTo>
                  <a:pt x="17910" y="6158"/>
                  <a:pt x="17944" y="6186"/>
                  <a:pt x="17977" y="6248"/>
                </a:cubicBezTo>
                <a:cubicBezTo>
                  <a:pt x="18055" y="6396"/>
                  <a:pt x="18116" y="6710"/>
                  <a:pt x="18125" y="6916"/>
                </a:cubicBezTo>
                <a:cubicBezTo>
                  <a:pt x="18126" y="6918"/>
                  <a:pt x="18125" y="6923"/>
                  <a:pt x="18125" y="6925"/>
                </a:cubicBezTo>
                <a:cubicBezTo>
                  <a:pt x="18129" y="6938"/>
                  <a:pt x="18133" y="6951"/>
                  <a:pt x="18130" y="6965"/>
                </a:cubicBezTo>
                <a:cubicBezTo>
                  <a:pt x="18129" y="6966"/>
                  <a:pt x="18130" y="6967"/>
                  <a:pt x="18130" y="6969"/>
                </a:cubicBezTo>
                <a:cubicBezTo>
                  <a:pt x="18130" y="7037"/>
                  <a:pt x="18120" y="7088"/>
                  <a:pt x="18103" y="7105"/>
                </a:cubicBezTo>
                <a:cubicBezTo>
                  <a:pt x="18072" y="7135"/>
                  <a:pt x="18040" y="7405"/>
                  <a:pt x="18031" y="7703"/>
                </a:cubicBezTo>
                <a:lnTo>
                  <a:pt x="18013" y="8222"/>
                </a:lnTo>
                <a:cubicBezTo>
                  <a:pt x="18013" y="8224"/>
                  <a:pt x="18017" y="8226"/>
                  <a:pt x="18018" y="8227"/>
                </a:cubicBezTo>
                <a:cubicBezTo>
                  <a:pt x="18021" y="8229"/>
                  <a:pt x="18023" y="8229"/>
                  <a:pt x="18026" y="8231"/>
                </a:cubicBezTo>
                <a:lnTo>
                  <a:pt x="18211" y="8007"/>
                </a:lnTo>
                <a:cubicBezTo>
                  <a:pt x="18317" y="7876"/>
                  <a:pt x="18453" y="7581"/>
                  <a:pt x="18516" y="7352"/>
                </a:cubicBezTo>
                <a:cubicBezTo>
                  <a:pt x="18657" y="6843"/>
                  <a:pt x="18736" y="6688"/>
                  <a:pt x="18849" y="6696"/>
                </a:cubicBezTo>
                <a:cubicBezTo>
                  <a:pt x="18983" y="6706"/>
                  <a:pt x="19237" y="7248"/>
                  <a:pt x="19325" y="7708"/>
                </a:cubicBezTo>
                <a:cubicBezTo>
                  <a:pt x="19417" y="8188"/>
                  <a:pt x="19491" y="8294"/>
                  <a:pt x="19608" y="8112"/>
                </a:cubicBezTo>
                <a:cubicBezTo>
                  <a:pt x="19721" y="7937"/>
                  <a:pt x="19719" y="6870"/>
                  <a:pt x="19604" y="6573"/>
                </a:cubicBezTo>
                <a:cubicBezTo>
                  <a:pt x="19530" y="6385"/>
                  <a:pt x="19536" y="6305"/>
                  <a:pt x="19644" y="6200"/>
                </a:cubicBezTo>
                <a:cubicBezTo>
                  <a:pt x="19813" y="6034"/>
                  <a:pt x="19925" y="6127"/>
                  <a:pt x="20030" y="6534"/>
                </a:cubicBezTo>
                <a:cubicBezTo>
                  <a:pt x="20140" y="6956"/>
                  <a:pt x="20292" y="6965"/>
                  <a:pt x="20363" y="6551"/>
                </a:cubicBezTo>
                <a:cubicBezTo>
                  <a:pt x="20410" y="6279"/>
                  <a:pt x="20377" y="6106"/>
                  <a:pt x="20206" y="5755"/>
                </a:cubicBezTo>
                <a:cubicBezTo>
                  <a:pt x="20073" y="5483"/>
                  <a:pt x="20032" y="5372"/>
                  <a:pt x="20057" y="5307"/>
                </a:cubicBezTo>
                <a:cubicBezTo>
                  <a:pt x="20058" y="5301"/>
                  <a:pt x="20055" y="5293"/>
                  <a:pt x="20057" y="5289"/>
                </a:cubicBezTo>
                <a:cubicBezTo>
                  <a:pt x="20074" y="5262"/>
                  <a:pt x="20097" y="5248"/>
                  <a:pt x="20125" y="5241"/>
                </a:cubicBezTo>
                <a:cubicBezTo>
                  <a:pt x="20132" y="5237"/>
                  <a:pt x="20135" y="5232"/>
                  <a:pt x="20143" y="5228"/>
                </a:cubicBezTo>
                <a:cubicBezTo>
                  <a:pt x="20243" y="5175"/>
                  <a:pt x="20331" y="5179"/>
                  <a:pt x="20399" y="5245"/>
                </a:cubicBezTo>
                <a:cubicBezTo>
                  <a:pt x="20456" y="5301"/>
                  <a:pt x="20502" y="5316"/>
                  <a:pt x="20502" y="5276"/>
                </a:cubicBezTo>
                <a:cubicBezTo>
                  <a:pt x="20502" y="5251"/>
                  <a:pt x="20530" y="5255"/>
                  <a:pt x="20565" y="5272"/>
                </a:cubicBezTo>
                <a:cubicBezTo>
                  <a:pt x="20580" y="5265"/>
                  <a:pt x="20599" y="5260"/>
                  <a:pt x="20610" y="5267"/>
                </a:cubicBezTo>
                <a:cubicBezTo>
                  <a:pt x="20626" y="5275"/>
                  <a:pt x="20644" y="5292"/>
                  <a:pt x="20664" y="5324"/>
                </a:cubicBezTo>
                <a:cubicBezTo>
                  <a:pt x="20668" y="5332"/>
                  <a:pt x="20669" y="5332"/>
                  <a:pt x="20673" y="5338"/>
                </a:cubicBezTo>
                <a:cubicBezTo>
                  <a:pt x="20740" y="5376"/>
                  <a:pt x="20773" y="5348"/>
                  <a:pt x="20812" y="5228"/>
                </a:cubicBezTo>
                <a:cubicBezTo>
                  <a:pt x="20899" y="4959"/>
                  <a:pt x="20786" y="4553"/>
                  <a:pt x="20538" y="4265"/>
                </a:cubicBezTo>
                <a:cubicBezTo>
                  <a:pt x="20335" y="4028"/>
                  <a:pt x="20370" y="3823"/>
                  <a:pt x="20592" y="3957"/>
                </a:cubicBezTo>
                <a:cubicBezTo>
                  <a:pt x="20744" y="4049"/>
                  <a:pt x="20793" y="3759"/>
                  <a:pt x="20682" y="3429"/>
                </a:cubicBezTo>
                <a:cubicBezTo>
                  <a:pt x="20517" y="2941"/>
                  <a:pt x="19579" y="2570"/>
                  <a:pt x="19271" y="2871"/>
                </a:cubicBezTo>
                <a:cubicBezTo>
                  <a:pt x="19116" y="3022"/>
                  <a:pt x="18897" y="2898"/>
                  <a:pt x="18952" y="2690"/>
                </a:cubicBezTo>
                <a:cubicBezTo>
                  <a:pt x="19029" y="2404"/>
                  <a:pt x="19203" y="2304"/>
                  <a:pt x="19410" y="2431"/>
                </a:cubicBezTo>
                <a:cubicBezTo>
                  <a:pt x="19554" y="2519"/>
                  <a:pt x="19620" y="2519"/>
                  <a:pt x="19734" y="2427"/>
                </a:cubicBezTo>
                <a:cubicBezTo>
                  <a:pt x="20026" y="2190"/>
                  <a:pt x="19816" y="1061"/>
                  <a:pt x="19455" y="927"/>
                </a:cubicBezTo>
                <a:cubicBezTo>
                  <a:pt x="18974" y="748"/>
                  <a:pt x="18724" y="824"/>
                  <a:pt x="18292" y="1283"/>
                </a:cubicBezTo>
                <a:cubicBezTo>
                  <a:pt x="17829" y="1775"/>
                  <a:pt x="17733" y="1762"/>
                  <a:pt x="17559" y="1195"/>
                </a:cubicBezTo>
                <a:cubicBezTo>
                  <a:pt x="17500" y="1002"/>
                  <a:pt x="17413" y="843"/>
                  <a:pt x="17366" y="843"/>
                </a:cubicBezTo>
                <a:cubicBezTo>
                  <a:pt x="17332" y="843"/>
                  <a:pt x="17311" y="856"/>
                  <a:pt x="17299" y="879"/>
                </a:cubicBezTo>
                <a:cubicBezTo>
                  <a:pt x="17297" y="887"/>
                  <a:pt x="17295" y="900"/>
                  <a:pt x="17294" y="909"/>
                </a:cubicBezTo>
                <a:cubicBezTo>
                  <a:pt x="17296" y="931"/>
                  <a:pt x="17307" y="941"/>
                  <a:pt x="17308" y="962"/>
                </a:cubicBezTo>
                <a:cubicBezTo>
                  <a:pt x="17309" y="1005"/>
                  <a:pt x="17316" y="1036"/>
                  <a:pt x="17321" y="1081"/>
                </a:cubicBezTo>
                <a:cubicBezTo>
                  <a:pt x="17331" y="1121"/>
                  <a:pt x="17334" y="1147"/>
                  <a:pt x="17357" y="1208"/>
                </a:cubicBezTo>
                <a:cubicBezTo>
                  <a:pt x="17402" y="1324"/>
                  <a:pt x="17398" y="1504"/>
                  <a:pt x="17353" y="1622"/>
                </a:cubicBezTo>
                <a:cubicBezTo>
                  <a:pt x="17277" y="1819"/>
                  <a:pt x="17266" y="1823"/>
                  <a:pt x="17056" y="1688"/>
                </a:cubicBezTo>
                <a:cubicBezTo>
                  <a:pt x="16905" y="1591"/>
                  <a:pt x="16634" y="1543"/>
                  <a:pt x="16184" y="1543"/>
                </a:cubicBezTo>
                <a:cubicBezTo>
                  <a:pt x="15879" y="1543"/>
                  <a:pt x="15702" y="1562"/>
                  <a:pt x="15569" y="1617"/>
                </a:cubicBezTo>
                <a:cubicBezTo>
                  <a:pt x="15513" y="1649"/>
                  <a:pt x="15461" y="1692"/>
                  <a:pt x="15412" y="1749"/>
                </a:cubicBezTo>
                <a:cubicBezTo>
                  <a:pt x="15337" y="1835"/>
                  <a:pt x="15316" y="1874"/>
                  <a:pt x="15281" y="1925"/>
                </a:cubicBezTo>
                <a:cubicBezTo>
                  <a:pt x="15256" y="1976"/>
                  <a:pt x="15233" y="2018"/>
                  <a:pt x="15205" y="2084"/>
                </a:cubicBezTo>
                <a:cubicBezTo>
                  <a:pt x="15207" y="2121"/>
                  <a:pt x="15218" y="2154"/>
                  <a:pt x="15250" y="2198"/>
                </a:cubicBezTo>
                <a:lnTo>
                  <a:pt x="15263" y="2220"/>
                </a:lnTo>
                <a:cubicBezTo>
                  <a:pt x="15297" y="2222"/>
                  <a:pt x="15327" y="2221"/>
                  <a:pt x="15394" y="2211"/>
                </a:cubicBezTo>
                <a:lnTo>
                  <a:pt x="15403" y="2198"/>
                </a:lnTo>
                <a:cubicBezTo>
                  <a:pt x="15444" y="2123"/>
                  <a:pt x="15494" y="2096"/>
                  <a:pt x="15537" y="2123"/>
                </a:cubicBezTo>
                <a:cubicBezTo>
                  <a:pt x="15576" y="2148"/>
                  <a:pt x="15673" y="2167"/>
                  <a:pt x="15753" y="2167"/>
                </a:cubicBezTo>
                <a:cubicBezTo>
                  <a:pt x="15839" y="2167"/>
                  <a:pt x="15896" y="2195"/>
                  <a:pt x="15888" y="2237"/>
                </a:cubicBezTo>
                <a:cubicBezTo>
                  <a:pt x="15883" y="2262"/>
                  <a:pt x="15908" y="2283"/>
                  <a:pt x="15951" y="2295"/>
                </a:cubicBezTo>
                <a:cubicBezTo>
                  <a:pt x="15954" y="2275"/>
                  <a:pt x="15964" y="2256"/>
                  <a:pt x="15978" y="2242"/>
                </a:cubicBezTo>
                <a:cubicBezTo>
                  <a:pt x="15996" y="2224"/>
                  <a:pt x="16011" y="2220"/>
                  <a:pt x="16027" y="2220"/>
                </a:cubicBezTo>
                <a:cubicBezTo>
                  <a:pt x="16029" y="2155"/>
                  <a:pt x="16072" y="2113"/>
                  <a:pt x="16135" y="2123"/>
                </a:cubicBezTo>
                <a:cubicBezTo>
                  <a:pt x="16165" y="2128"/>
                  <a:pt x="16199" y="2145"/>
                  <a:pt x="16234" y="2176"/>
                </a:cubicBezTo>
                <a:cubicBezTo>
                  <a:pt x="16260" y="2199"/>
                  <a:pt x="16267" y="2219"/>
                  <a:pt x="16279" y="2237"/>
                </a:cubicBezTo>
                <a:cubicBezTo>
                  <a:pt x="16312" y="2211"/>
                  <a:pt x="16343" y="2213"/>
                  <a:pt x="16369" y="2251"/>
                </a:cubicBezTo>
                <a:cubicBezTo>
                  <a:pt x="16372" y="2248"/>
                  <a:pt x="16379" y="2245"/>
                  <a:pt x="16382" y="2242"/>
                </a:cubicBezTo>
                <a:cubicBezTo>
                  <a:pt x="16448" y="2177"/>
                  <a:pt x="16612" y="2255"/>
                  <a:pt x="16692" y="2352"/>
                </a:cubicBezTo>
                <a:cubicBezTo>
                  <a:pt x="16708" y="2337"/>
                  <a:pt x="16722" y="2330"/>
                  <a:pt x="16737" y="2339"/>
                </a:cubicBezTo>
                <a:cubicBezTo>
                  <a:pt x="16759" y="2351"/>
                  <a:pt x="16784" y="2390"/>
                  <a:pt x="16822" y="2466"/>
                </a:cubicBezTo>
                <a:cubicBezTo>
                  <a:pt x="16827" y="2475"/>
                  <a:pt x="16832" y="2483"/>
                  <a:pt x="16836" y="2492"/>
                </a:cubicBezTo>
                <a:cubicBezTo>
                  <a:pt x="16840" y="2478"/>
                  <a:pt x="16848" y="2466"/>
                  <a:pt x="16863" y="2457"/>
                </a:cubicBezTo>
                <a:cubicBezTo>
                  <a:pt x="16893" y="2439"/>
                  <a:pt x="16934" y="2445"/>
                  <a:pt x="16953" y="2475"/>
                </a:cubicBezTo>
                <a:cubicBezTo>
                  <a:pt x="16971" y="2505"/>
                  <a:pt x="16961" y="2544"/>
                  <a:pt x="16930" y="2563"/>
                </a:cubicBezTo>
                <a:cubicBezTo>
                  <a:pt x="16906" y="2578"/>
                  <a:pt x="16879" y="2571"/>
                  <a:pt x="16858" y="2554"/>
                </a:cubicBezTo>
                <a:cubicBezTo>
                  <a:pt x="16860" y="2559"/>
                  <a:pt x="16857" y="2558"/>
                  <a:pt x="16858" y="2563"/>
                </a:cubicBezTo>
                <a:cubicBezTo>
                  <a:pt x="16892" y="2592"/>
                  <a:pt x="16915" y="2626"/>
                  <a:pt x="16894" y="2660"/>
                </a:cubicBezTo>
                <a:cubicBezTo>
                  <a:pt x="16891" y="2665"/>
                  <a:pt x="16881" y="2664"/>
                  <a:pt x="16876" y="2668"/>
                </a:cubicBezTo>
                <a:cubicBezTo>
                  <a:pt x="16876" y="2670"/>
                  <a:pt x="16882" y="2676"/>
                  <a:pt x="16881" y="2677"/>
                </a:cubicBezTo>
                <a:cubicBezTo>
                  <a:pt x="16869" y="2689"/>
                  <a:pt x="16851" y="2692"/>
                  <a:pt x="16836" y="2695"/>
                </a:cubicBezTo>
                <a:cubicBezTo>
                  <a:pt x="16830" y="2696"/>
                  <a:pt x="16823" y="2704"/>
                  <a:pt x="16818" y="2704"/>
                </a:cubicBezTo>
                <a:cubicBezTo>
                  <a:pt x="16817" y="2703"/>
                  <a:pt x="16814" y="2699"/>
                  <a:pt x="16813" y="2699"/>
                </a:cubicBezTo>
                <a:cubicBezTo>
                  <a:pt x="16810" y="2698"/>
                  <a:pt x="16777" y="2696"/>
                  <a:pt x="16768" y="2695"/>
                </a:cubicBezTo>
                <a:cubicBezTo>
                  <a:pt x="16727" y="2687"/>
                  <a:pt x="16657" y="2675"/>
                  <a:pt x="16557" y="2660"/>
                </a:cubicBezTo>
                <a:cubicBezTo>
                  <a:pt x="16411" y="2637"/>
                  <a:pt x="16336" y="2591"/>
                  <a:pt x="16333" y="2554"/>
                </a:cubicBezTo>
                <a:cubicBezTo>
                  <a:pt x="16266" y="2555"/>
                  <a:pt x="16248" y="2564"/>
                  <a:pt x="16153" y="2563"/>
                </a:cubicBezTo>
                <a:cubicBezTo>
                  <a:pt x="16047" y="2562"/>
                  <a:pt x="15991" y="2565"/>
                  <a:pt x="15915" y="2567"/>
                </a:cubicBezTo>
                <a:cubicBezTo>
                  <a:pt x="15831" y="2606"/>
                  <a:pt x="15756" y="2645"/>
                  <a:pt x="15623" y="2686"/>
                </a:cubicBezTo>
                <a:cubicBezTo>
                  <a:pt x="15351" y="2769"/>
                  <a:pt x="15163" y="2872"/>
                  <a:pt x="15057" y="2989"/>
                </a:cubicBezTo>
                <a:cubicBezTo>
                  <a:pt x="15056" y="2990"/>
                  <a:pt x="15053" y="2988"/>
                  <a:pt x="15052" y="2989"/>
                </a:cubicBezTo>
                <a:cubicBezTo>
                  <a:pt x="15018" y="3038"/>
                  <a:pt x="14991" y="3093"/>
                  <a:pt x="14967" y="3148"/>
                </a:cubicBezTo>
                <a:cubicBezTo>
                  <a:pt x="14941" y="3247"/>
                  <a:pt x="14960" y="3354"/>
                  <a:pt x="15034" y="3469"/>
                </a:cubicBezTo>
                <a:cubicBezTo>
                  <a:pt x="15091" y="3557"/>
                  <a:pt x="15137" y="3555"/>
                  <a:pt x="15218" y="3499"/>
                </a:cubicBezTo>
                <a:cubicBezTo>
                  <a:pt x="15287" y="3370"/>
                  <a:pt x="15318" y="3340"/>
                  <a:pt x="15376" y="3416"/>
                </a:cubicBezTo>
                <a:cubicBezTo>
                  <a:pt x="15389" y="3415"/>
                  <a:pt x="15398" y="3416"/>
                  <a:pt x="15398" y="3429"/>
                </a:cubicBezTo>
                <a:cubicBezTo>
                  <a:pt x="15398" y="3467"/>
                  <a:pt x="15477" y="3431"/>
                  <a:pt x="15573" y="3346"/>
                </a:cubicBezTo>
                <a:cubicBezTo>
                  <a:pt x="15579" y="3340"/>
                  <a:pt x="15585" y="3337"/>
                  <a:pt x="15591" y="3332"/>
                </a:cubicBezTo>
                <a:cubicBezTo>
                  <a:pt x="15632" y="3285"/>
                  <a:pt x="15680" y="3258"/>
                  <a:pt x="15731" y="3249"/>
                </a:cubicBezTo>
                <a:cubicBezTo>
                  <a:pt x="15733" y="3248"/>
                  <a:pt x="15737" y="3249"/>
                  <a:pt x="15740" y="3249"/>
                </a:cubicBezTo>
                <a:cubicBezTo>
                  <a:pt x="15762" y="3246"/>
                  <a:pt x="15780" y="3233"/>
                  <a:pt x="15807" y="3236"/>
                </a:cubicBezTo>
                <a:cubicBezTo>
                  <a:pt x="15818" y="3237"/>
                  <a:pt x="15825" y="3239"/>
                  <a:pt x="15834" y="3240"/>
                </a:cubicBezTo>
                <a:cubicBezTo>
                  <a:pt x="15851" y="3242"/>
                  <a:pt x="15864" y="3243"/>
                  <a:pt x="15879" y="3249"/>
                </a:cubicBezTo>
                <a:cubicBezTo>
                  <a:pt x="15903" y="3257"/>
                  <a:pt x="15921" y="3274"/>
                  <a:pt x="15933" y="3293"/>
                </a:cubicBezTo>
                <a:cubicBezTo>
                  <a:pt x="15966" y="3332"/>
                  <a:pt x="15988" y="3386"/>
                  <a:pt x="15982" y="3464"/>
                </a:cubicBezTo>
                <a:cubicBezTo>
                  <a:pt x="15964" y="3704"/>
                  <a:pt x="15933" y="3725"/>
                  <a:pt x="15591" y="3750"/>
                </a:cubicBezTo>
                <a:cubicBezTo>
                  <a:pt x="15431" y="3762"/>
                  <a:pt x="15173" y="3877"/>
                  <a:pt x="15016" y="4005"/>
                </a:cubicBezTo>
                <a:lnTo>
                  <a:pt x="14729" y="4238"/>
                </a:lnTo>
                <a:lnTo>
                  <a:pt x="15456" y="4238"/>
                </a:lnTo>
                <a:cubicBezTo>
                  <a:pt x="16269" y="4239"/>
                  <a:pt x="16451" y="4296"/>
                  <a:pt x="16288" y="4489"/>
                </a:cubicBezTo>
                <a:cubicBezTo>
                  <a:pt x="16163" y="4636"/>
                  <a:pt x="14190" y="4672"/>
                  <a:pt x="14100" y="4528"/>
                </a:cubicBezTo>
                <a:cubicBezTo>
                  <a:pt x="14070" y="4481"/>
                  <a:pt x="14091" y="4362"/>
                  <a:pt x="14144" y="4265"/>
                </a:cubicBezTo>
                <a:cubicBezTo>
                  <a:pt x="14233" y="4103"/>
                  <a:pt x="14214" y="4084"/>
                  <a:pt x="13942" y="4084"/>
                </a:cubicBezTo>
                <a:cubicBezTo>
                  <a:pt x="13778" y="4084"/>
                  <a:pt x="13603" y="4126"/>
                  <a:pt x="13551" y="4177"/>
                </a:cubicBezTo>
                <a:cubicBezTo>
                  <a:pt x="13491" y="4236"/>
                  <a:pt x="13302" y="4245"/>
                  <a:pt x="13021" y="4199"/>
                </a:cubicBezTo>
                <a:lnTo>
                  <a:pt x="12585" y="4128"/>
                </a:lnTo>
                <a:lnTo>
                  <a:pt x="12608" y="3733"/>
                </a:lnTo>
                <a:cubicBezTo>
                  <a:pt x="12626" y="3439"/>
                  <a:pt x="12563" y="3192"/>
                  <a:pt x="12361" y="2774"/>
                </a:cubicBezTo>
                <a:cubicBezTo>
                  <a:pt x="12211" y="2465"/>
                  <a:pt x="12042" y="1995"/>
                  <a:pt x="11983" y="1727"/>
                </a:cubicBezTo>
                <a:cubicBezTo>
                  <a:pt x="11925" y="1460"/>
                  <a:pt x="11846" y="1203"/>
                  <a:pt x="11808" y="1160"/>
                </a:cubicBezTo>
                <a:cubicBezTo>
                  <a:pt x="11772" y="1120"/>
                  <a:pt x="11275" y="1089"/>
                  <a:pt x="10694" y="1085"/>
                </a:cubicBezTo>
                <a:cubicBezTo>
                  <a:pt x="10691" y="1085"/>
                  <a:pt x="10692" y="1085"/>
                  <a:pt x="10689" y="1085"/>
                </a:cubicBezTo>
                <a:cubicBezTo>
                  <a:pt x="10668" y="1086"/>
                  <a:pt x="10640" y="1086"/>
                  <a:pt x="10617" y="1085"/>
                </a:cubicBezTo>
                <a:cubicBezTo>
                  <a:pt x="10569" y="1085"/>
                  <a:pt x="10523" y="1083"/>
                  <a:pt x="10478" y="1081"/>
                </a:cubicBezTo>
                <a:lnTo>
                  <a:pt x="9445" y="1081"/>
                </a:lnTo>
                <a:lnTo>
                  <a:pt x="9319" y="1424"/>
                </a:lnTo>
                <a:cubicBezTo>
                  <a:pt x="9250" y="1611"/>
                  <a:pt x="9034" y="2172"/>
                  <a:pt x="8838" y="2673"/>
                </a:cubicBezTo>
                <a:cubicBezTo>
                  <a:pt x="8525" y="3472"/>
                  <a:pt x="8490" y="3619"/>
                  <a:pt x="8573" y="3882"/>
                </a:cubicBezTo>
                <a:cubicBezTo>
                  <a:pt x="8660" y="4160"/>
                  <a:pt x="8654" y="4188"/>
                  <a:pt x="8447" y="4265"/>
                </a:cubicBezTo>
                <a:cubicBezTo>
                  <a:pt x="8130" y="4383"/>
                  <a:pt x="7692" y="4362"/>
                  <a:pt x="7432" y="4216"/>
                </a:cubicBezTo>
                <a:cubicBezTo>
                  <a:pt x="7309" y="4147"/>
                  <a:pt x="7137" y="4090"/>
                  <a:pt x="7050" y="4089"/>
                </a:cubicBezTo>
                <a:cubicBezTo>
                  <a:pt x="6904" y="4086"/>
                  <a:pt x="6901" y="4103"/>
                  <a:pt x="7023" y="4335"/>
                </a:cubicBezTo>
                <a:cubicBezTo>
                  <a:pt x="7096" y="4473"/>
                  <a:pt x="7130" y="4613"/>
                  <a:pt x="7099" y="4643"/>
                </a:cubicBezTo>
                <a:cubicBezTo>
                  <a:pt x="6973" y="4767"/>
                  <a:pt x="6704" y="4686"/>
                  <a:pt x="6632" y="4502"/>
                </a:cubicBezTo>
                <a:cubicBezTo>
                  <a:pt x="6524" y="4226"/>
                  <a:pt x="6281" y="4041"/>
                  <a:pt x="5864" y="3913"/>
                </a:cubicBezTo>
                <a:cubicBezTo>
                  <a:pt x="5667" y="3852"/>
                  <a:pt x="5453" y="3763"/>
                  <a:pt x="5392" y="3715"/>
                </a:cubicBezTo>
                <a:cubicBezTo>
                  <a:pt x="5298" y="3642"/>
                  <a:pt x="5284" y="3517"/>
                  <a:pt x="5311" y="3412"/>
                </a:cubicBezTo>
                <a:cubicBezTo>
                  <a:pt x="5311" y="3406"/>
                  <a:pt x="5311" y="3403"/>
                  <a:pt x="5311" y="3398"/>
                </a:cubicBezTo>
                <a:cubicBezTo>
                  <a:pt x="5311" y="3384"/>
                  <a:pt x="5314" y="3380"/>
                  <a:pt x="5316" y="3368"/>
                </a:cubicBezTo>
                <a:cubicBezTo>
                  <a:pt x="5321" y="3315"/>
                  <a:pt x="5346" y="3289"/>
                  <a:pt x="5383" y="3275"/>
                </a:cubicBezTo>
                <a:cubicBezTo>
                  <a:pt x="5394" y="3261"/>
                  <a:pt x="5406" y="3253"/>
                  <a:pt x="5419" y="3249"/>
                </a:cubicBezTo>
                <a:cubicBezTo>
                  <a:pt x="5425" y="3243"/>
                  <a:pt x="5428" y="3239"/>
                  <a:pt x="5437" y="3236"/>
                </a:cubicBezTo>
                <a:cubicBezTo>
                  <a:pt x="5523" y="3204"/>
                  <a:pt x="5635" y="3124"/>
                  <a:pt x="5684" y="3060"/>
                </a:cubicBezTo>
                <a:cubicBezTo>
                  <a:pt x="5733" y="2996"/>
                  <a:pt x="5907" y="2926"/>
                  <a:pt x="6070" y="2906"/>
                </a:cubicBezTo>
                <a:cubicBezTo>
                  <a:pt x="6234" y="2886"/>
                  <a:pt x="6425" y="2825"/>
                  <a:pt x="6493" y="2770"/>
                </a:cubicBezTo>
                <a:cubicBezTo>
                  <a:pt x="6561" y="2714"/>
                  <a:pt x="6657" y="2694"/>
                  <a:pt x="6708" y="2726"/>
                </a:cubicBezTo>
                <a:cubicBezTo>
                  <a:pt x="6870" y="2823"/>
                  <a:pt x="6814" y="2696"/>
                  <a:pt x="6610" y="2510"/>
                </a:cubicBezTo>
                <a:cubicBezTo>
                  <a:pt x="6458" y="2372"/>
                  <a:pt x="6292" y="2334"/>
                  <a:pt x="5886" y="2334"/>
                </a:cubicBezTo>
                <a:cubicBezTo>
                  <a:pt x="5597" y="2334"/>
                  <a:pt x="5277" y="2378"/>
                  <a:pt x="5176" y="2431"/>
                </a:cubicBezTo>
                <a:cubicBezTo>
                  <a:pt x="5108" y="2467"/>
                  <a:pt x="5049" y="2475"/>
                  <a:pt x="4997" y="2470"/>
                </a:cubicBezTo>
                <a:cubicBezTo>
                  <a:pt x="4935" y="2499"/>
                  <a:pt x="4875" y="2529"/>
                  <a:pt x="4817" y="2563"/>
                </a:cubicBezTo>
                <a:cubicBezTo>
                  <a:pt x="4751" y="2604"/>
                  <a:pt x="4684" y="2644"/>
                  <a:pt x="4624" y="2695"/>
                </a:cubicBezTo>
                <a:cubicBezTo>
                  <a:pt x="4569" y="2740"/>
                  <a:pt x="4498" y="2761"/>
                  <a:pt x="4462" y="2739"/>
                </a:cubicBezTo>
                <a:cubicBezTo>
                  <a:pt x="4439" y="2725"/>
                  <a:pt x="4431" y="2704"/>
                  <a:pt x="4439" y="2677"/>
                </a:cubicBezTo>
                <a:cubicBezTo>
                  <a:pt x="4447" y="2651"/>
                  <a:pt x="4471" y="2618"/>
                  <a:pt x="4502" y="2585"/>
                </a:cubicBezTo>
                <a:cubicBezTo>
                  <a:pt x="4512" y="2575"/>
                  <a:pt x="4531" y="2560"/>
                  <a:pt x="4543" y="2550"/>
                </a:cubicBezTo>
                <a:cubicBezTo>
                  <a:pt x="4572" y="2523"/>
                  <a:pt x="4597" y="2499"/>
                  <a:pt x="4637" y="2470"/>
                </a:cubicBezTo>
                <a:cubicBezTo>
                  <a:pt x="4692" y="2431"/>
                  <a:pt x="4754" y="2391"/>
                  <a:pt x="4826" y="2352"/>
                </a:cubicBezTo>
                <a:cubicBezTo>
                  <a:pt x="4881" y="2322"/>
                  <a:pt x="4941" y="2273"/>
                  <a:pt x="4992" y="2229"/>
                </a:cubicBezTo>
                <a:cubicBezTo>
                  <a:pt x="5037" y="2169"/>
                  <a:pt x="5090" y="2106"/>
                  <a:pt x="5163" y="2035"/>
                </a:cubicBezTo>
                <a:cubicBezTo>
                  <a:pt x="5191" y="1990"/>
                  <a:pt x="5215" y="1961"/>
                  <a:pt x="5235" y="1947"/>
                </a:cubicBezTo>
                <a:cubicBezTo>
                  <a:pt x="5245" y="1937"/>
                  <a:pt x="5252" y="1936"/>
                  <a:pt x="5262" y="1930"/>
                </a:cubicBezTo>
                <a:cubicBezTo>
                  <a:pt x="5274" y="1922"/>
                  <a:pt x="5292" y="1908"/>
                  <a:pt x="5302" y="1908"/>
                </a:cubicBezTo>
                <a:cubicBezTo>
                  <a:pt x="5307" y="1908"/>
                  <a:pt x="5318" y="1901"/>
                  <a:pt x="5325" y="1899"/>
                </a:cubicBezTo>
                <a:cubicBezTo>
                  <a:pt x="5514" y="1737"/>
                  <a:pt x="5737" y="1569"/>
                  <a:pt x="5967" y="1441"/>
                </a:cubicBezTo>
                <a:cubicBezTo>
                  <a:pt x="6236" y="1293"/>
                  <a:pt x="6439" y="1130"/>
                  <a:pt x="6421" y="1076"/>
                </a:cubicBezTo>
                <a:cubicBezTo>
                  <a:pt x="6371" y="929"/>
                  <a:pt x="5644" y="836"/>
                  <a:pt x="5284" y="931"/>
                </a:cubicBezTo>
                <a:cubicBezTo>
                  <a:pt x="5110" y="978"/>
                  <a:pt x="4756" y="1198"/>
                  <a:pt x="4498" y="1419"/>
                </a:cubicBezTo>
                <a:cubicBezTo>
                  <a:pt x="4239" y="1641"/>
                  <a:pt x="4023" y="1809"/>
                  <a:pt x="4017" y="1793"/>
                </a:cubicBezTo>
                <a:cubicBezTo>
                  <a:pt x="3959" y="1648"/>
                  <a:pt x="3979" y="1435"/>
                  <a:pt x="4035" y="1248"/>
                </a:cubicBezTo>
                <a:cubicBezTo>
                  <a:pt x="4036" y="1243"/>
                  <a:pt x="4029" y="1235"/>
                  <a:pt x="4031" y="1230"/>
                </a:cubicBezTo>
                <a:cubicBezTo>
                  <a:pt x="4032" y="1226"/>
                  <a:pt x="4038" y="1226"/>
                  <a:pt x="4040" y="1222"/>
                </a:cubicBezTo>
                <a:cubicBezTo>
                  <a:pt x="4107" y="1015"/>
                  <a:pt x="4223" y="843"/>
                  <a:pt x="4345" y="843"/>
                </a:cubicBezTo>
                <a:cubicBezTo>
                  <a:pt x="4418" y="843"/>
                  <a:pt x="4475" y="786"/>
                  <a:pt x="4475" y="716"/>
                </a:cubicBezTo>
                <a:cubicBezTo>
                  <a:pt x="4475" y="646"/>
                  <a:pt x="4530" y="557"/>
                  <a:pt x="4597" y="518"/>
                </a:cubicBezTo>
                <a:cubicBezTo>
                  <a:pt x="4741" y="435"/>
                  <a:pt x="4937" y="95"/>
                  <a:pt x="4875" y="34"/>
                </a:cubicBezTo>
                <a:cubicBezTo>
                  <a:pt x="4843" y="2"/>
                  <a:pt x="4793" y="-5"/>
                  <a:pt x="4731" y="4"/>
                </a:cubicBezTo>
                <a:close/>
                <a:moveTo>
                  <a:pt x="989" y="1169"/>
                </a:moveTo>
                <a:cubicBezTo>
                  <a:pt x="1001" y="1346"/>
                  <a:pt x="1051" y="1365"/>
                  <a:pt x="1204" y="1367"/>
                </a:cubicBezTo>
                <a:cubicBezTo>
                  <a:pt x="1163" y="1347"/>
                  <a:pt x="1123" y="1330"/>
                  <a:pt x="1083" y="1296"/>
                </a:cubicBezTo>
                <a:cubicBezTo>
                  <a:pt x="1035" y="1256"/>
                  <a:pt x="1008" y="1213"/>
                  <a:pt x="989" y="1169"/>
                </a:cubicBezTo>
                <a:close/>
                <a:moveTo>
                  <a:pt x="10298" y="2448"/>
                </a:moveTo>
                <a:cubicBezTo>
                  <a:pt x="10315" y="2452"/>
                  <a:pt x="10329" y="2460"/>
                  <a:pt x="10339" y="2475"/>
                </a:cubicBezTo>
                <a:cubicBezTo>
                  <a:pt x="10358" y="2505"/>
                  <a:pt x="10347" y="2544"/>
                  <a:pt x="10316" y="2563"/>
                </a:cubicBezTo>
                <a:cubicBezTo>
                  <a:pt x="10286" y="2581"/>
                  <a:pt x="10245" y="2575"/>
                  <a:pt x="10226" y="2545"/>
                </a:cubicBezTo>
                <a:cubicBezTo>
                  <a:pt x="10208" y="2515"/>
                  <a:pt x="10218" y="2476"/>
                  <a:pt x="10249" y="2457"/>
                </a:cubicBezTo>
                <a:cubicBezTo>
                  <a:pt x="10264" y="2448"/>
                  <a:pt x="10282" y="2445"/>
                  <a:pt x="10298" y="2448"/>
                </a:cubicBezTo>
                <a:close/>
                <a:moveTo>
                  <a:pt x="16472" y="3434"/>
                </a:moveTo>
                <a:cubicBezTo>
                  <a:pt x="16519" y="3442"/>
                  <a:pt x="16555" y="3461"/>
                  <a:pt x="16580" y="3491"/>
                </a:cubicBezTo>
                <a:cubicBezTo>
                  <a:pt x="16619" y="3537"/>
                  <a:pt x="16683" y="3563"/>
                  <a:pt x="16724" y="3548"/>
                </a:cubicBezTo>
                <a:cubicBezTo>
                  <a:pt x="16808" y="3516"/>
                  <a:pt x="17002" y="3702"/>
                  <a:pt x="16944" y="3759"/>
                </a:cubicBezTo>
                <a:cubicBezTo>
                  <a:pt x="16900" y="3801"/>
                  <a:pt x="16784" y="3813"/>
                  <a:pt x="16746" y="3777"/>
                </a:cubicBezTo>
                <a:cubicBezTo>
                  <a:pt x="16733" y="3764"/>
                  <a:pt x="16575" y="3738"/>
                  <a:pt x="16400" y="3719"/>
                </a:cubicBezTo>
                <a:cubicBezTo>
                  <a:pt x="15902" y="3667"/>
                  <a:pt x="15840" y="3505"/>
                  <a:pt x="16292" y="3438"/>
                </a:cubicBezTo>
                <a:cubicBezTo>
                  <a:pt x="16367" y="3427"/>
                  <a:pt x="16425" y="3425"/>
                  <a:pt x="16472" y="3434"/>
                </a:cubicBezTo>
                <a:close/>
                <a:moveTo>
                  <a:pt x="4111" y="5360"/>
                </a:moveTo>
                <a:cubicBezTo>
                  <a:pt x="4173" y="5362"/>
                  <a:pt x="4229" y="5409"/>
                  <a:pt x="4197" y="5461"/>
                </a:cubicBezTo>
                <a:cubicBezTo>
                  <a:pt x="4192" y="5468"/>
                  <a:pt x="4181" y="5468"/>
                  <a:pt x="4174" y="5474"/>
                </a:cubicBezTo>
                <a:cubicBezTo>
                  <a:pt x="4179" y="5474"/>
                  <a:pt x="4184" y="5473"/>
                  <a:pt x="4188" y="5474"/>
                </a:cubicBezTo>
                <a:cubicBezTo>
                  <a:pt x="4206" y="5480"/>
                  <a:pt x="4222" y="5502"/>
                  <a:pt x="4237" y="5522"/>
                </a:cubicBezTo>
                <a:cubicBezTo>
                  <a:pt x="4256" y="5521"/>
                  <a:pt x="4273" y="5531"/>
                  <a:pt x="4291" y="5540"/>
                </a:cubicBezTo>
                <a:cubicBezTo>
                  <a:pt x="4325" y="5549"/>
                  <a:pt x="4347" y="5576"/>
                  <a:pt x="4368" y="5619"/>
                </a:cubicBezTo>
                <a:cubicBezTo>
                  <a:pt x="4392" y="5661"/>
                  <a:pt x="4413" y="5712"/>
                  <a:pt x="4426" y="5777"/>
                </a:cubicBezTo>
                <a:cubicBezTo>
                  <a:pt x="4448" y="5894"/>
                  <a:pt x="4519" y="6091"/>
                  <a:pt x="4579" y="6222"/>
                </a:cubicBezTo>
                <a:cubicBezTo>
                  <a:pt x="4581" y="6225"/>
                  <a:pt x="4581" y="6231"/>
                  <a:pt x="4583" y="6235"/>
                </a:cubicBezTo>
                <a:cubicBezTo>
                  <a:pt x="4612" y="6222"/>
                  <a:pt x="4642" y="6230"/>
                  <a:pt x="4660" y="6257"/>
                </a:cubicBezTo>
                <a:cubicBezTo>
                  <a:pt x="4678" y="6287"/>
                  <a:pt x="4672" y="6326"/>
                  <a:pt x="4642" y="6345"/>
                </a:cubicBezTo>
                <a:cubicBezTo>
                  <a:pt x="4644" y="6350"/>
                  <a:pt x="4643" y="6353"/>
                  <a:pt x="4646" y="6358"/>
                </a:cubicBezTo>
                <a:cubicBezTo>
                  <a:pt x="4655" y="6375"/>
                  <a:pt x="4667" y="6391"/>
                  <a:pt x="4673" y="6411"/>
                </a:cubicBezTo>
                <a:cubicBezTo>
                  <a:pt x="4719" y="6413"/>
                  <a:pt x="4754" y="6457"/>
                  <a:pt x="4754" y="6547"/>
                </a:cubicBezTo>
                <a:cubicBezTo>
                  <a:pt x="4754" y="6571"/>
                  <a:pt x="4745" y="6587"/>
                  <a:pt x="4740" y="6604"/>
                </a:cubicBezTo>
                <a:cubicBezTo>
                  <a:pt x="4761" y="6639"/>
                  <a:pt x="4789" y="6644"/>
                  <a:pt x="4835" y="6608"/>
                </a:cubicBezTo>
                <a:cubicBezTo>
                  <a:pt x="4837" y="6605"/>
                  <a:pt x="4837" y="6608"/>
                  <a:pt x="4839" y="6604"/>
                </a:cubicBezTo>
                <a:cubicBezTo>
                  <a:pt x="4854" y="6582"/>
                  <a:pt x="4878" y="6572"/>
                  <a:pt x="4902" y="6573"/>
                </a:cubicBezTo>
                <a:cubicBezTo>
                  <a:pt x="4912" y="6574"/>
                  <a:pt x="4925" y="6572"/>
                  <a:pt x="4934" y="6578"/>
                </a:cubicBezTo>
                <a:cubicBezTo>
                  <a:pt x="4936" y="6579"/>
                  <a:pt x="4936" y="6581"/>
                  <a:pt x="4938" y="6582"/>
                </a:cubicBezTo>
                <a:cubicBezTo>
                  <a:pt x="4941" y="6584"/>
                  <a:pt x="4945" y="6584"/>
                  <a:pt x="4947" y="6586"/>
                </a:cubicBezTo>
                <a:cubicBezTo>
                  <a:pt x="4947" y="6587"/>
                  <a:pt x="4947" y="6595"/>
                  <a:pt x="4947" y="6595"/>
                </a:cubicBezTo>
                <a:cubicBezTo>
                  <a:pt x="4992" y="6649"/>
                  <a:pt x="4991" y="6781"/>
                  <a:pt x="4952" y="6872"/>
                </a:cubicBezTo>
                <a:cubicBezTo>
                  <a:pt x="4951" y="6873"/>
                  <a:pt x="4952" y="6876"/>
                  <a:pt x="4952" y="6877"/>
                </a:cubicBezTo>
                <a:cubicBezTo>
                  <a:pt x="4964" y="7084"/>
                  <a:pt x="4976" y="7448"/>
                  <a:pt x="4979" y="8104"/>
                </a:cubicBezTo>
                <a:cubicBezTo>
                  <a:pt x="4982" y="9024"/>
                  <a:pt x="4961" y="9590"/>
                  <a:pt x="4925" y="9612"/>
                </a:cubicBezTo>
                <a:cubicBezTo>
                  <a:pt x="4893" y="9631"/>
                  <a:pt x="4860" y="9614"/>
                  <a:pt x="4848" y="9572"/>
                </a:cubicBezTo>
                <a:cubicBezTo>
                  <a:pt x="4829" y="9507"/>
                  <a:pt x="4784" y="9214"/>
                  <a:pt x="4749" y="8930"/>
                </a:cubicBezTo>
                <a:cubicBezTo>
                  <a:pt x="4706" y="8597"/>
                  <a:pt x="4633" y="8125"/>
                  <a:pt x="4457" y="7163"/>
                </a:cubicBezTo>
                <a:cubicBezTo>
                  <a:pt x="4430" y="7012"/>
                  <a:pt x="4395" y="6837"/>
                  <a:pt x="4377" y="6780"/>
                </a:cubicBezTo>
                <a:cubicBezTo>
                  <a:pt x="4376" y="6778"/>
                  <a:pt x="4377" y="6778"/>
                  <a:pt x="4377" y="6776"/>
                </a:cubicBezTo>
                <a:cubicBezTo>
                  <a:pt x="4349" y="6673"/>
                  <a:pt x="4319" y="6551"/>
                  <a:pt x="4282" y="6397"/>
                </a:cubicBezTo>
                <a:cubicBezTo>
                  <a:pt x="4273" y="6393"/>
                  <a:pt x="4263" y="6388"/>
                  <a:pt x="4255" y="6375"/>
                </a:cubicBezTo>
                <a:cubicBezTo>
                  <a:pt x="4239" y="6349"/>
                  <a:pt x="4243" y="6317"/>
                  <a:pt x="4255" y="6287"/>
                </a:cubicBezTo>
                <a:cubicBezTo>
                  <a:pt x="4217" y="6125"/>
                  <a:pt x="4191" y="6042"/>
                  <a:pt x="4161" y="5896"/>
                </a:cubicBezTo>
                <a:cubicBezTo>
                  <a:pt x="4158" y="5881"/>
                  <a:pt x="4159" y="5875"/>
                  <a:pt x="4156" y="5861"/>
                </a:cubicBezTo>
                <a:cubicBezTo>
                  <a:pt x="4148" y="5860"/>
                  <a:pt x="4137" y="5862"/>
                  <a:pt x="4129" y="5857"/>
                </a:cubicBezTo>
                <a:cubicBezTo>
                  <a:pt x="4089" y="5880"/>
                  <a:pt x="4037" y="5870"/>
                  <a:pt x="4013" y="5830"/>
                </a:cubicBezTo>
                <a:cubicBezTo>
                  <a:pt x="3987" y="5790"/>
                  <a:pt x="3999" y="5736"/>
                  <a:pt x="4040" y="5711"/>
                </a:cubicBezTo>
                <a:cubicBezTo>
                  <a:pt x="4047" y="5707"/>
                  <a:pt x="4059" y="5714"/>
                  <a:pt x="4066" y="5711"/>
                </a:cubicBezTo>
                <a:cubicBezTo>
                  <a:pt x="4060" y="5659"/>
                  <a:pt x="4060" y="5600"/>
                  <a:pt x="4080" y="5549"/>
                </a:cubicBezTo>
                <a:cubicBezTo>
                  <a:pt x="4087" y="5530"/>
                  <a:pt x="4098" y="5525"/>
                  <a:pt x="4107" y="5514"/>
                </a:cubicBezTo>
                <a:cubicBezTo>
                  <a:pt x="4028" y="5510"/>
                  <a:pt x="3984" y="5412"/>
                  <a:pt x="4049" y="5373"/>
                </a:cubicBezTo>
                <a:cubicBezTo>
                  <a:pt x="4068" y="5361"/>
                  <a:pt x="4091" y="5359"/>
                  <a:pt x="4111" y="5360"/>
                </a:cubicBezTo>
                <a:close/>
                <a:moveTo>
                  <a:pt x="17020" y="6934"/>
                </a:moveTo>
                <a:cubicBezTo>
                  <a:pt x="17146" y="6916"/>
                  <a:pt x="17209" y="6978"/>
                  <a:pt x="17110" y="7075"/>
                </a:cubicBezTo>
                <a:cubicBezTo>
                  <a:pt x="17071" y="7112"/>
                  <a:pt x="17043" y="7187"/>
                  <a:pt x="17043" y="7242"/>
                </a:cubicBezTo>
                <a:cubicBezTo>
                  <a:pt x="17043" y="7385"/>
                  <a:pt x="16973" y="7407"/>
                  <a:pt x="16822" y="7308"/>
                </a:cubicBezTo>
                <a:cubicBezTo>
                  <a:pt x="16641" y="7188"/>
                  <a:pt x="16657" y="7089"/>
                  <a:pt x="16876" y="6982"/>
                </a:cubicBezTo>
                <a:cubicBezTo>
                  <a:pt x="16927" y="6957"/>
                  <a:pt x="16978" y="6940"/>
                  <a:pt x="17020" y="6934"/>
                </a:cubicBezTo>
                <a:close/>
                <a:moveTo>
                  <a:pt x="16674" y="7369"/>
                </a:moveTo>
                <a:cubicBezTo>
                  <a:pt x="16691" y="7371"/>
                  <a:pt x="16705" y="7382"/>
                  <a:pt x="16719" y="7404"/>
                </a:cubicBezTo>
                <a:cubicBezTo>
                  <a:pt x="16742" y="7441"/>
                  <a:pt x="16738" y="7500"/>
                  <a:pt x="16706" y="7532"/>
                </a:cubicBezTo>
                <a:cubicBezTo>
                  <a:pt x="16667" y="7570"/>
                  <a:pt x="16630" y="7564"/>
                  <a:pt x="16602" y="7519"/>
                </a:cubicBezTo>
                <a:cubicBezTo>
                  <a:pt x="16579" y="7482"/>
                  <a:pt x="16588" y="7427"/>
                  <a:pt x="16620" y="7396"/>
                </a:cubicBezTo>
                <a:cubicBezTo>
                  <a:pt x="16640" y="7377"/>
                  <a:pt x="16657" y="7368"/>
                  <a:pt x="16674" y="7369"/>
                </a:cubicBezTo>
                <a:close/>
                <a:moveTo>
                  <a:pt x="16616" y="7545"/>
                </a:moveTo>
                <a:cubicBezTo>
                  <a:pt x="16632" y="7549"/>
                  <a:pt x="16647" y="7557"/>
                  <a:pt x="16656" y="7572"/>
                </a:cubicBezTo>
                <a:cubicBezTo>
                  <a:pt x="16663" y="7583"/>
                  <a:pt x="16658" y="7595"/>
                  <a:pt x="16656" y="7607"/>
                </a:cubicBezTo>
                <a:cubicBezTo>
                  <a:pt x="16686" y="7618"/>
                  <a:pt x="16717" y="7638"/>
                  <a:pt x="16746" y="7664"/>
                </a:cubicBezTo>
                <a:cubicBezTo>
                  <a:pt x="16765" y="7681"/>
                  <a:pt x="16778" y="7711"/>
                  <a:pt x="16791" y="7739"/>
                </a:cubicBezTo>
                <a:cubicBezTo>
                  <a:pt x="16793" y="7741"/>
                  <a:pt x="16793" y="7745"/>
                  <a:pt x="16795" y="7747"/>
                </a:cubicBezTo>
                <a:cubicBezTo>
                  <a:pt x="16829" y="7787"/>
                  <a:pt x="16854" y="7827"/>
                  <a:pt x="16845" y="7857"/>
                </a:cubicBezTo>
                <a:cubicBezTo>
                  <a:pt x="16842" y="7866"/>
                  <a:pt x="16835" y="7927"/>
                  <a:pt x="16831" y="7945"/>
                </a:cubicBezTo>
                <a:cubicBezTo>
                  <a:pt x="16836" y="8119"/>
                  <a:pt x="16810" y="8374"/>
                  <a:pt x="16741" y="8768"/>
                </a:cubicBezTo>
                <a:cubicBezTo>
                  <a:pt x="16727" y="8851"/>
                  <a:pt x="16710" y="8875"/>
                  <a:pt x="16697" y="8930"/>
                </a:cubicBezTo>
                <a:cubicBezTo>
                  <a:pt x="16700" y="8995"/>
                  <a:pt x="16707" y="9050"/>
                  <a:pt x="16701" y="9181"/>
                </a:cubicBezTo>
                <a:cubicBezTo>
                  <a:pt x="16681" y="9605"/>
                  <a:pt x="16611" y="9802"/>
                  <a:pt x="16544" y="9630"/>
                </a:cubicBezTo>
                <a:cubicBezTo>
                  <a:pt x="16525" y="9582"/>
                  <a:pt x="16516" y="9363"/>
                  <a:pt x="16526" y="9146"/>
                </a:cubicBezTo>
                <a:cubicBezTo>
                  <a:pt x="16528" y="9090"/>
                  <a:pt x="16536" y="9060"/>
                  <a:pt x="16539" y="9018"/>
                </a:cubicBezTo>
                <a:cubicBezTo>
                  <a:pt x="16520" y="8869"/>
                  <a:pt x="16509" y="8586"/>
                  <a:pt x="16517" y="8271"/>
                </a:cubicBezTo>
                <a:cubicBezTo>
                  <a:pt x="16507" y="7992"/>
                  <a:pt x="16516" y="7702"/>
                  <a:pt x="16548" y="7642"/>
                </a:cubicBezTo>
                <a:cubicBezTo>
                  <a:pt x="16529" y="7612"/>
                  <a:pt x="16536" y="7572"/>
                  <a:pt x="16566" y="7554"/>
                </a:cubicBezTo>
                <a:cubicBezTo>
                  <a:pt x="16581" y="7545"/>
                  <a:pt x="16599" y="7541"/>
                  <a:pt x="16616" y="7545"/>
                </a:cubicBezTo>
                <a:close/>
                <a:moveTo>
                  <a:pt x="4898" y="13829"/>
                </a:moveTo>
                <a:cubicBezTo>
                  <a:pt x="4912" y="13832"/>
                  <a:pt x="4931" y="13850"/>
                  <a:pt x="4947" y="13873"/>
                </a:cubicBezTo>
                <a:cubicBezTo>
                  <a:pt x="4976" y="13913"/>
                  <a:pt x="5003" y="13999"/>
                  <a:pt x="5032" y="14093"/>
                </a:cubicBezTo>
                <a:cubicBezTo>
                  <a:pt x="5033" y="14094"/>
                  <a:pt x="5032" y="14096"/>
                  <a:pt x="5032" y="14097"/>
                </a:cubicBezTo>
                <a:cubicBezTo>
                  <a:pt x="5033" y="14100"/>
                  <a:pt x="5032" y="14104"/>
                  <a:pt x="5032" y="14106"/>
                </a:cubicBezTo>
                <a:cubicBezTo>
                  <a:pt x="5057" y="14187"/>
                  <a:pt x="5083" y="14262"/>
                  <a:pt x="5104" y="14374"/>
                </a:cubicBezTo>
                <a:cubicBezTo>
                  <a:pt x="5110" y="14403"/>
                  <a:pt x="5109" y="14402"/>
                  <a:pt x="5113" y="14427"/>
                </a:cubicBezTo>
                <a:cubicBezTo>
                  <a:pt x="5187" y="14751"/>
                  <a:pt x="5246" y="15092"/>
                  <a:pt x="5212" y="15113"/>
                </a:cubicBezTo>
                <a:cubicBezTo>
                  <a:pt x="5187" y="15128"/>
                  <a:pt x="5113" y="15110"/>
                  <a:pt x="5046" y="15069"/>
                </a:cubicBezTo>
                <a:cubicBezTo>
                  <a:pt x="4941" y="15006"/>
                  <a:pt x="4916" y="15010"/>
                  <a:pt x="4866" y="15096"/>
                </a:cubicBezTo>
                <a:cubicBezTo>
                  <a:pt x="4857" y="15112"/>
                  <a:pt x="4845" y="15109"/>
                  <a:pt x="4835" y="15122"/>
                </a:cubicBezTo>
                <a:cubicBezTo>
                  <a:pt x="4816" y="15158"/>
                  <a:pt x="4790" y="15185"/>
                  <a:pt x="4763" y="15192"/>
                </a:cubicBezTo>
                <a:cubicBezTo>
                  <a:pt x="4746" y="15197"/>
                  <a:pt x="4730" y="15192"/>
                  <a:pt x="4713" y="15184"/>
                </a:cubicBezTo>
                <a:cubicBezTo>
                  <a:pt x="4713" y="15183"/>
                  <a:pt x="4709" y="15184"/>
                  <a:pt x="4709" y="15184"/>
                </a:cubicBezTo>
                <a:cubicBezTo>
                  <a:pt x="4704" y="15181"/>
                  <a:pt x="4705" y="15174"/>
                  <a:pt x="4700" y="15170"/>
                </a:cubicBezTo>
                <a:cubicBezTo>
                  <a:pt x="4693" y="15164"/>
                  <a:pt x="4684" y="15163"/>
                  <a:pt x="4678" y="15153"/>
                </a:cubicBezTo>
                <a:cubicBezTo>
                  <a:pt x="4675" y="15150"/>
                  <a:pt x="4671" y="15147"/>
                  <a:pt x="4669" y="15144"/>
                </a:cubicBezTo>
                <a:cubicBezTo>
                  <a:pt x="4643" y="15104"/>
                  <a:pt x="4738" y="14443"/>
                  <a:pt x="4808" y="14097"/>
                </a:cubicBezTo>
                <a:cubicBezTo>
                  <a:pt x="4820" y="14035"/>
                  <a:pt x="4836" y="13909"/>
                  <a:pt x="4844" y="13886"/>
                </a:cubicBezTo>
                <a:cubicBezTo>
                  <a:pt x="4846" y="13880"/>
                  <a:pt x="4850" y="13883"/>
                  <a:pt x="4853" y="13877"/>
                </a:cubicBezTo>
                <a:cubicBezTo>
                  <a:pt x="4863" y="13850"/>
                  <a:pt x="4873" y="13836"/>
                  <a:pt x="4889" y="13838"/>
                </a:cubicBezTo>
                <a:cubicBezTo>
                  <a:pt x="4892" y="13837"/>
                  <a:pt x="4894" y="13828"/>
                  <a:pt x="4898" y="13829"/>
                </a:cubicBezTo>
                <a:close/>
                <a:moveTo>
                  <a:pt x="16656" y="14172"/>
                </a:moveTo>
                <a:cubicBezTo>
                  <a:pt x="16710" y="14182"/>
                  <a:pt x="16784" y="14377"/>
                  <a:pt x="16863" y="14731"/>
                </a:cubicBezTo>
                <a:cubicBezTo>
                  <a:pt x="16931" y="15036"/>
                  <a:pt x="16945" y="15171"/>
                  <a:pt x="16917" y="15249"/>
                </a:cubicBezTo>
                <a:cubicBezTo>
                  <a:pt x="16918" y="15264"/>
                  <a:pt x="16905" y="15278"/>
                  <a:pt x="16894" y="15293"/>
                </a:cubicBezTo>
                <a:cubicBezTo>
                  <a:pt x="16890" y="15300"/>
                  <a:pt x="16892" y="15304"/>
                  <a:pt x="16885" y="15311"/>
                </a:cubicBezTo>
                <a:cubicBezTo>
                  <a:pt x="16878" y="15318"/>
                  <a:pt x="16870" y="15316"/>
                  <a:pt x="16863" y="15320"/>
                </a:cubicBezTo>
                <a:cubicBezTo>
                  <a:pt x="16831" y="15349"/>
                  <a:pt x="16808" y="15356"/>
                  <a:pt x="16782" y="15315"/>
                </a:cubicBezTo>
                <a:cubicBezTo>
                  <a:pt x="16757" y="15276"/>
                  <a:pt x="16671" y="15253"/>
                  <a:pt x="16593" y="15267"/>
                </a:cubicBezTo>
                <a:cubicBezTo>
                  <a:pt x="16516" y="15282"/>
                  <a:pt x="16441" y="15270"/>
                  <a:pt x="16422" y="15241"/>
                </a:cubicBezTo>
                <a:cubicBezTo>
                  <a:pt x="16394" y="15195"/>
                  <a:pt x="16526" y="14465"/>
                  <a:pt x="16607" y="14229"/>
                </a:cubicBezTo>
                <a:cubicBezTo>
                  <a:pt x="16620" y="14190"/>
                  <a:pt x="16638" y="14169"/>
                  <a:pt x="16656" y="14172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14" name="Shape"/>
          <p:cNvSpPr/>
          <p:nvPr userDrawn="1"/>
        </p:nvSpPr>
        <p:spPr>
          <a:xfrm flipH="1">
            <a:off x="1290044" y="13158000"/>
            <a:ext cx="23414567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5" name="Q4 2019 Budget Performance Appraisal"/>
          <p:cNvSpPr txBox="1"/>
          <p:nvPr userDrawn="1"/>
        </p:nvSpPr>
        <p:spPr>
          <a:xfrm>
            <a:off x="1955852" y="13139878"/>
            <a:ext cx="5750931" cy="61555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rPr dirty="0" smtClean="0"/>
              <a:t>Q</a:t>
            </a:r>
            <a:r>
              <a:rPr lang="en-GB" dirty="0" smtClean="0"/>
              <a:t>2</a:t>
            </a:r>
            <a:r>
              <a:rPr dirty="0" smtClean="0"/>
              <a:t> 20</a:t>
            </a:r>
            <a:r>
              <a:rPr lang="en-GB" dirty="0" smtClean="0"/>
              <a:t>20</a:t>
            </a:r>
            <a:r>
              <a:rPr dirty="0" smtClean="0"/>
              <a:t> </a:t>
            </a:r>
            <a:r>
              <a:rPr dirty="0"/>
              <a:t>Budget Performance Appraisal</a:t>
            </a:r>
          </a:p>
        </p:txBody>
      </p:sp>
      <p:sp>
        <p:nvSpPr>
          <p:cNvPr id="16" name="MEPB"/>
          <p:cNvSpPr txBox="1"/>
          <p:nvPr userDrawn="1"/>
        </p:nvSpPr>
        <p:spPr>
          <a:xfrm>
            <a:off x="22299609" y="13139878"/>
            <a:ext cx="1034614" cy="5994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t>MEPB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+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68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69" name="Shape"/>
          <p:cNvSpPr/>
          <p:nvPr/>
        </p:nvSpPr>
        <p:spPr>
          <a:xfrm flipH="1">
            <a:off x="1259021" y="-25401"/>
            <a:ext cx="13824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70" name="Shape"/>
          <p:cNvSpPr/>
          <p:nvPr/>
        </p:nvSpPr>
        <p:spPr>
          <a:xfrm flipH="1">
            <a:off x="1981207" y="727599"/>
            <a:ext cx="20015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1" y="0"/>
                </a:lnTo>
                <a:lnTo>
                  <a:pt x="21600" y="0"/>
                </a:lnTo>
                <a:lnTo>
                  <a:pt x="2048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71" name="Shape"/>
          <p:cNvSpPr/>
          <p:nvPr/>
        </p:nvSpPr>
        <p:spPr>
          <a:xfrm flipH="1">
            <a:off x="20964314" y="727599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72" name="Shape"/>
          <p:cNvSpPr/>
          <p:nvPr/>
        </p:nvSpPr>
        <p:spPr>
          <a:xfrm flipH="1">
            <a:off x="2640996" y="13135599"/>
            <a:ext cx="22319202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73" name="Title Text"/>
          <p:cNvSpPr txBox="1">
            <a:spLocks noGrp="1"/>
          </p:cNvSpPr>
          <p:nvPr>
            <p:ph type="title"/>
          </p:nvPr>
        </p:nvSpPr>
        <p:spPr>
          <a:xfrm>
            <a:off x="2937029" y="727599"/>
            <a:ext cx="20198400" cy="19976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74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2936999" y="3497466"/>
            <a:ext cx="9818402" cy="9434401"/>
          </a:xfrm>
          <a:prstGeom prst="rect">
            <a:avLst/>
          </a:prstGeom>
        </p:spPr>
        <p:txBody>
          <a:bodyPr anchor="t"/>
          <a:lstStyle>
            <a:lvl1pPr marL="1149585" indent="-895585">
              <a:defRPr sz="6800" i="0"/>
            </a:lvl1pPr>
            <a:lvl2pPr marL="1387855" indent="-829055">
              <a:defRPr sz="6800" i="0"/>
            </a:lvl2pPr>
            <a:lvl3pPr>
              <a:defRPr sz="6800" i="0"/>
            </a:lvl3pPr>
            <a:lvl4pPr>
              <a:defRPr sz="6800" i="0"/>
            </a:lvl4pPr>
            <a:lvl5pPr>
              <a:defRPr sz="6800" i="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5" name="Rectangle"/>
          <p:cNvSpPr txBox="1">
            <a:spLocks noGrp="1"/>
          </p:cNvSpPr>
          <p:nvPr>
            <p:ph type="body" sz="half" idx="13"/>
          </p:nvPr>
        </p:nvSpPr>
        <p:spPr>
          <a:xfrm>
            <a:off x="13346531" y="3497466"/>
            <a:ext cx="9818401" cy="9434401"/>
          </a:xfrm>
          <a:prstGeom prst="rect">
            <a:avLst/>
          </a:prstGeom>
        </p:spPr>
        <p:txBody>
          <a:bodyPr anchor="t"/>
          <a:lstStyle/>
          <a:p>
            <a:pPr marL="0" indent="0">
              <a:buSzPct val="100000"/>
              <a:defRPr sz="6800" i="0" cap="small"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+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84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85" name="Shape"/>
          <p:cNvSpPr/>
          <p:nvPr/>
        </p:nvSpPr>
        <p:spPr>
          <a:xfrm flipH="1">
            <a:off x="1259021" y="-25401"/>
            <a:ext cx="13824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86" name="Shape"/>
          <p:cNvSpPr/>
          <p:nvPr/>
        </p:nvSpPr>
        <p:spPr>
          <a:xfrm flipH="1">
            <a:off x="1981207" y="727599"/>
            <a:ext cx="20015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1" y="0"/>
                </a:lnTo>
                <a:lnTo>
                  <a:pt x="21600" y="0"/>
                </a:lnTo>
                <a:lnTo>
                  <a:pt x="2048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87" name="Shape"/>
          <p:cNvSpPr/>
          <p:nvPr/>
        </p:nvSpPr>
        <p:spPr>
          <a:xfrm flipH="1">
            <a:off x="20964314" y="727599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88" name="Shape"/>
          <p:cNvSpPr/>
          <p:nvPr/>
        </p:nvSpPr>
        <p:spPr>
          <a:xfrm flipH="1">
            <a:off x="2640996" y="13135599"/>
            <a:ext cx="22319202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89" name="Title Text"/>
          <p:cNvSpPr txBox="1">
            <a:spLocks noGrp="1"/>
          </p:cNvSpPr>
          <p:nvPr>
            <p:ph type="title"/>
          </p:nvPr>
        </p:nvSpPr>
        <p:spPr>
          <a:xfrm>
            <a:off x="2946399" y="736199"/>
            <a:ext cx="17932001" cy="19976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9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946399" y="3264933"/>
            <a:ext cx="6461601" cy="9464001"/>
          </a:xfrm>
          <a:prstGeom prst="rect">
            <a:avLst/>
          </a:prstGeom>
        </p:spPr>
        <p:txBody>
          <a:bodyPr anchor="t"/>
          <a:lstStyle>
            <a:lvl1pPr marL="938859" indent="-684859">
              <a:defRPr sz="5200" i="0"/>
            </a:lvl1pPr>
            <a:lvl2pPr marL="1192783" indent="-633983">
              <a:defRPr sz="5200" i="0"/>
            </a:lvl2pPr>
            <a:lvl3pPr>
              <a:defRPr sz="5200" i="0"/>
            </a:lvl3pPr>
            <a:lvl4pPr>
              <a:defRPr sz="5200" i="0"/>
            </a:lvl4pPr>
            <a:lvl5pPr>
              <a:defRPr sz="5200" i="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1" name="Rectangle"/>
          <p:cNvSpPr txBox="1">
            <a:spLocks noGrp="1"/>
          </p:cNvSpPr>
          <p:nvPr>
            <p:ph type="body" sz="quarter" idx="13"/>
          </p:nvPr>
        </p:nvSpPr>
        <p:spPr>
          <a:xfrm>
            <a:off x="9739167" y="3264933"/>
            <a:ext cx="6461601" cy="9464001"/>
          </a:xfrm>
          <a:prstGeom prst="rect">
            <a:avLst/>
          </a:prstGeom>
        </p:spPr>
        <p:txBody>
          <a:bodyPr anchor="t"/>
          <a:lstStyle/>
          <a:p>
            <a:pPr marL="0" indent="0">
              <a:buSzPct val="100000"/>
              <a:defRPr sz="5200" i="0" cap="small"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92" name="Rectangle"/>
          <p:cNvSpPr txBox="1">
            <a:spLocks noGrp="1"/>
          </p:cNvSpPr>
          <p:nvPr>
            <p:ph type="body" sz="quarter" idx="14"/>
          </p:nvPr>
        </p:nvSpPr>
        <p:spPr>
          <a:xfrm>
            <a:off x="16531938" y="3264933"/>
            <a:ext cx="6461601" cy="9464001"/>
          </a:xfrm>
          <a:prstGeom prst="rect">
            <a:avLst/>
          </a:prstGeom>
        </p:spPr>
        <p:txBody>
          <a:bodyPr anchor="t"/>
          <a:lstStyle/>
          <a:p>
            <a:pPr marL="0" indent="0">
              <a:buSzPct val="100000"/>
              <a:defRPr sz="5200" i="0" cap="small"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9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01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02" name="Shape"/>
          <p:cNvSpPr/>
          <p:nvPr/>
        </p:nvSpPr>
        <p:spPr>
          <a:xfrm flipH="1">
            <a:off x="1259021" y="-25401"/>
            <a:ext cx="13824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03" name="Shape"/>
          <p:cNvSpPr/>
          <p:nvPr/>
        </p:nvSpPr>
        <p:spPr>
          <a:xfrm flipH="1">
            <a:off x="1981207" y="727599"/>
            <a:ext cx="20015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1" y="0"/>
                </a:lnTo>
                <a:lnTo>
                  <a:pt x="21600" y="0"/>
                </a:lnTo>
                <a:lnTo>
                  <a:pt x="2048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04" name="Shape"/>
          <p:cNvSpPr/>
          <p:nvPr/>
        </p:nvSpPr>
        <p:spPr>
          <a:xfrm flipH="1">
            <a:off x="20964314" y="727599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05" name="Shape"/>
          <p:cNvSpPr/>
          <p:nvPr/>
        </p:nvSpPr>
        <p:spPr>
          <a:xfrm flipH="1">
            <a:off x="2640996" y="13135599"/>
            <a:ext cx="22319202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06" name="Title Text"/>
          <p:cNvSpPr txBox="1">
            <a:spLocks noGrp="1"/>
          </p:cNvSpPr>
          <p:nvPr>
            <p:ph type="title"/>
          </p:nvPr>
        </p:nvSpPr>
        <p:spPr>
          <a:xfrm>
            <a:off x="2946399" y="736199"/>
            <a:ext cx="17932001" cy="19976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10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Imag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FFFFF">
              <a:alpha val="17690"/>
            </a:srgbClr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15" name="Shape"/>
          <p:cNvSpPr/>
          <p:nvPr/>
        </p:nvSpPr>
        <p:spPr>
          <a:xfrm flipH="1">
            <a:off x="1259021" y="-25401"/>
            <a:ext cx="13824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1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7" name="Shape"/>
          <p:cNvSpPr/>
          <p:nvPr userDrawn="1"/>
        </p:nvSpPr>
        <p:spPr>
          <a:xfrm flipH="1">
            <a:off x="1290044" y="13158000"/>
            <a:ext cx="23414567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8" name="Q4 2019 Budget Performance Appraisal"/>
          <p:cNvSpPr txBox="1"/>
          <p:nvPr userDrawn="1"/>
        </p:nvSpPr>
        <p:spPr>
          <a:xfrm>
            <a:off x="1955852" y="13139878"/>
            <a:ext cx="5750931" cy="61555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rPr dirty="0" smtClean="0"/>
              <a:t>Q</a:t>
            </a:r>
            <a:r>
              <a:rPr lang="en-GB" dirty="0" smtClean="0"/>
              <a:t>2</a:t>
            </a:r>
            <a:r>
              <a:rPr dirty="0" smtClean="0"/>
              <a:t> 20</a:t>
            </a:r>
            <a:r>
              <a:rPr lang="en-GB" dirty="0" smtClean="0"/>
              <a:t>20</a:t>
            </a:r>
            <a:r>
              <a:rPr dirty="0" smtClean="0"/>
              <a:t> </a:t>
            </a:r>
            <a:r>
              <a:rPr dirty="0"/>
              <a:t>Budget Performance Appraisal</a:t>
            </a:r>
          </a:p>
        </p:txBody>
      </p:sp>
      <p:sp>
        <p:nvSpPr>
          <p:cNvPr id="9" name="MEPB"/>
          <p:cNvSpPr txBox="1"/>
          <p:nvPr userDrawn="1"/>
        </p:nvSpPr>
        <p:spPr>
          <a:xfrm>
            <a:off x="22299609" y="13139878"/>
            <a:ext cx="1034614" cy="5994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t>MEPB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26" name="Shape"/>
          <p:cNvSpPr/>
          <p:nvPr/>
        </p:nvSpPr>
        <p:spPr>
          <a:xfrm flipH="1">
            <a:off x="1981207" y="11750133"/>
            <a:ext cx="20015201" cy="19976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1" y="0"/>
                </a:lnTo>
                <a:lnTo>
                  <a:pt x="21600" y="0"/>
                </a:lnTo>
                <a:lnTo>
                  <a:pt x="2048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27" name="Shape"/>
          <p:cNvSpPr/>
          <p:nvPr/>
        </p:nvSpPr>
        <p:spPr>
          <a:xfrm flipH="1">
            <a:off x="20964314" y="11750133"/>
            <a:ext cx="4691201" cy="19976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F8BA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28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29" name="Shape"/>
          <p:cNvSpPr/>
          <p:nvPr/>
        </p:nvSpPr>
        <p:spPr>
          <a:xfrm flipH="1">
            <a:off x="1259021" y="-25401"/>
            <a:ext cx="13824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F8BA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997199" y="11750133"/>
            <a:ext cx="17966402" cy="199760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800"/>
              </a:spcBef>
              <a:buClrTx/>
              <a:buSzTx/>
              <a:buFontTx/>
              <a:buNone/>
              <a:defRPr sz="4800" i="0">
                <a:solidFill>
                  <a:srgbClr val="FFFFFF"/>
                </a:solidFill>
              </a:defRPr>
            </a:lvl1pPr>
            <a:lvl2pPr marL="0" indent="0">
              <a:spcBef>
                <a:spcPts val="800"/>
              </a:spcBef>
              <a:buClrTx/>
              <a:buFontTx/>
              <a:defRPr sz="4800" i="0">
                <a:solidFill>
                  <a:srgbClr val="FFFFFF"/>
                </a:solidFill>
              </a:defRPr>
            </a:lvl2pPr>
            <a:lvl3pPr>
              <a:spcBef>
                <a:spcPts val="800"/>
              </a:spcBef>
              <a:buClrTx/>
              <a:buFontTx/>
              <a:defRPr sz="4800" i="0">
                <a:solidFill>
                  <a:srgbClr val="FFFFFF"/>
                </a:solidFill>
              </a:defRPr>
            </a:lvl3pPr>
            <a:lvl4pPr>
              <a:spcBef>
                <a:spcPts val="800"/>
              </a:spcBef>
              <a:buClrTx/>
              <a:buFontTx/>
              <a:defRPr sz="4800" i="0">
                <a:solidFill>
                  <a:srgbClr val="FFFFFF"/>
                </a:solidFill>
              </a:defRPr>
            </a:lvl4pPr>
            <a:lvl5pPr>
              <a:spcBef>
                <a:spcPts val="800"/>
              </a:spcBef>
              <a:buClrTx/>
              <a:buFontTx/>
              <a:defRPr sz="4800" i="0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39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40" name="Shape"/>
          <p:cNvSpPr/>
          <p:nvPr/>
        </p:nvSpPr>
        <p:spPr>
          <a:xfrm flipH="1">
            <a:off x="1259021" y="-25401"/>
            <a:ext cx="13824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41" name="Shape"/>
          <p:cNvSpPr/>
          <p:nvPr/>
        </p:nvSpPr>
        <p:spPr>
          <a:xfrm flipH="1">
            <a:off x="2640996" y="13135599"/>
            <a:ext cx="22319202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 inverted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33333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50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51" name="Shape"/>
          <p:cNvSpPr/>
          <p:nvPr/>
        </p:nvSpPr>
        <p:spPr>
          <a:xfrm flipH="1">
            <a:off x="1259021" y="-25401"/>
            <a:ext cx="13824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52" name="Shape"/>
          <p:cNvSpPr/>
          <p:nvPr/>
        </p:nvSpPr>
        <p:spPr>
          <a:xfrm flipH="1">
            <a:off x="2640996" y="13135599"/>
            <a:ext cx="22319202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5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Q3 Y2018 Budget Performance Appraisal"/>
          <p:cNvSpPr txBox="1"/>
          <p:nvPr/>
        </p:nvSpPr>
        <p:spPr>
          <a:xfrm>
            <a:off x="3596056" y="11202686"/>
            <a:ext cx="5267560" cy="695961"/>
          </a:xfrm>
          <a:prstGeom prst="rect">
            <a:avLst/>
          </a:prstGeom>
          <a:ln w="25400">
            <a:miter lim="400000"/>
          </a:ln>
          <a:effectLst>
            <a:outerShdw blurRad="12700" dir="5400000" rotWithShape="0">
              <a:srgbClr val="000000">
                <a:alpha val="15991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4290" tIns="34290" rIns="34290" bIns="34290" anchor="ctr">
            <a:spAutoFit/>
          </a:bodyPr>
          <a:lstStyle>
            <a:lvl1pPr algn="ctr" defTabSz="1371600">
              <a:lnSpc>
                <a:spcPct val="90000"/>
              </a:lnSpc>
              <a:spcBef>
                <a:spcPts val="1400"/>
              </a:spcBef>
              <a:defRPr sz="2200" b="1" i="1" cap="none">
                <a:solidFill>
                  <a:srgbClr val="0073CF"/>
                </a:solidFill>
              </a:defRPr>
            </a:lvl1pPr>
          </a:lstStyle>
          <a:p>
            <a:r>
              <a:t>Q3 Y2018 Budget Performance Appraisal</a:t>
            </a:r>
          </a:p>
        </p:txBody>
      </p:sp>
      <p:sp>
        <p:nvSpPr>
          <p:cNvPr id="161" name="Line"/>
          <p:cNvSpPr/>
          <p:nvPr/>
        </p:nvSpPr>
        <p:spPr>
          <a:xfrm>
            <a:off x="19819401" y="10852025"/>
            <a:ext cx="1" cy="1162052"/>
          </a:xfrm>
          <a:prstGeom prst="line">
            <a:avLst/>
          </a:prstGeom>
          <a:ln w="25400">
            <a:solidFill>
              <a:srgbClr val="0073CF"/>
            </a:solidFill>
            <a:miter lim="400000"/>
          </a:ln>
          <a:effectLst>
            <a:outerShdw blurRad="12700" dir="5400000" rotWithShape="0">
              <a:srgbClr val="000000">
                <a:alpha val="75000"/>
              </a:srgbClr>
            </a:outerShdw>
          </a:effectLst>
        </p:spPr>
        <p:txBody>
          <a:bodyPr lIns="0" tIns="0" rIns="0" bIns="0"/>
          <a:lstStyle/>
          <a:p>
            <a:pPr defTabSz="457200">
              <a:defRPr sz="1100" cap="none">
                <a:effectLst/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16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0178813" y="11350642"/>
            <a:ext cx="476449" cy="444501"/>
          </a:xfrm>
          <a:prstGeom prst="rect">
            <a:avLst/>
          </a:prstGeom>
          <a:solidFill>
            <a:srgbClr val="0073CF"/>
          </a:solidFill>
          <a:effectLst>
            <a:outerShdw blurRad="25400" dist="12700" dir="5400000" rotWithShape="0">
              <a:srgbClr val="000000">
                <a:alpha val="75000"/>
              </a:srgbClr>
            </a:outerShdw>
          </a:effectLst>
        </p:spPr>
        <p:txBody>
          <a:bodyPr lIns="38100" tIns="38100" rIns="38100" bIns="38100" anchor="t"/>
          <a:lstStyle>
            <a:lvl1pPr>
              <a:defRPr sz="2400" b="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  <p:pic>
        <p:nvPicPr>
          <p:cNvPr id="163" name="Line Line" descr="Line Line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8142323" y="3336345"/>
            <a:ext cx="8099354" cy="76201"/>
          </a:xfrm>
          <a:prstGeom prst="rect">
            <a:avLst/>
          </a:prstGeom>
          <a:effectLst>
            <a:outerShdw blurRad="12700" dist="12700" dir="5400000" rotWithShape="0">
              <a:srgbClr val="000000">
                <a:alpha val="64000"/>
              </a:srgbClr>
            </a:outerShdw>
          </a:effectLst>
        </p:spPr>
      </p:pic>
      <p:pic>
        <p:nvPicPr>
          <p:cNvPr id="164" name="lagos-logo.png" descr="lagos-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0504" y="2179716"/>
            <a:ext cx="1497793" cy="1497794"/>
          </a:xfrm>
          <a:prstGeom prst="rect">
            <a:avLst/>
          </a:prstGeom>
          <a:ln w="12700">
            <a:miter lim="400000"/>
          </a:ln>
        </p:spPr>
      </p:pic>
      <p:sp>
        <p:nvSpPr>
          <p:cNvPr id="165" name="SAMPLE"/>
          <p:cNvSpPr txBox="1"/>
          <p:nvPr/>
        </p:nvSpPr>
        <p:spPr>
          <a:xfrm rot="19080000">
            <a:off x="5337957" y="2895051"/>
            <a:ext cx="12214198" cy="92710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8100" tIns="38100" rIns="38100" bIns="38100" anchor="ctr">
            <a:spAutoFit/>
          </a:bodyPr>
          <a:lstStyle>
            <a:lvl1pPr algn="ctr" defTabSz="825500">
              <a:defRPr sz="31200" cap="none"/>
            </a:lvl1pPr>
          </a:lstStyle>
          <a:p>
            <a:pPr>
              <a:defRPr>
                <a:effectLst/>
              </a:defRPr>
            </a:pPr>
            <a:r>
              <a:t>SAMPLE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Q3 Y2018 Budget Performance Appraisal"/>
          <p:cNvSpPr txBox="1"/>
          <p:nvPr/>
        </p:nvSpPr>
        <p:spPr>
          <a:xfrm>
            <a:off x="3596056" y="11202686"/>
            <a:ext cx="5267560" cy="695961"/>
          </a:xfrm>
          <a:prstGeom prst="rect">
            <a:avLst/>
          </a:prstGeom>
          <a:ln w="25400">
            <a:miter lim="400000"/>
          </a:ln>
          <a:effectLst>
            <a:outerShdw blurRad="12700" dir="5400000" rotWithShape="0">
              <a:srgbClr val="000000">
                <a:alpha val="15991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4290" tIns="34290" rIns="34290" bIns="34290" anchor="ctr">
            <a:spAutoFit/>
          </a:bodyPr>
          <a:lstStyle>
            <a:lvl1pPr algn="ctr" defTabSz="1371600">
              <a:lnSpc>
                <a:spcPct val="90000"/>
              </a:lnSpc>
              <a:spcBef>
                <a:spcPts val="1400"/>
              </a:spcBef>
              <a:defRPr sz="2200" b="1" i="1" cap="none">
                <a:solidFill>
                  <a:srgbClr val="0073CF"/>
                </a:solidFill>
              </a:defRPr>
            </a:lvl1pPr>
          </a:lstStyle>
          <a:p>
            <a:pPr>
              <a:defRPr>
                <a:effectLst/>
              </a:defRPr>
            </a:pPr>
            <a:r>
              <a:t>Q3 Y2018 Budget Performance Appraisal</a:t>
            </a:r>
          </a:p>
        </p:txBody>
      </p:sp>
      <p:sp>
        <p:nvSpPr>
          <p:cNvPr id="173" name="Line"/>
          <p:cNvSpPr/>
          <p:nvPr/>
        </p:nvSpPr>
        <p:spPr>
          <a:xfrm>
            <a:off x="19819401" y="10852025"/>
            <a:ext cx="1" cy="1162052"/>
          </a:xfrm>
          <a:prstGeom prst="line">
            <a:avLst/>
          </a:prstGeom>
          <a:ln w="25400">
            <a:solidFill>
              <a:srgbClr val="0073CF"/>
            </a:solidFill>
            <a:miter lim="400000"/>
          </a:ln>
          <a:effectLst>
            <a:outerShdw blurRad="12700" dir="5400000" rotWithShape="0">
              <a:srgbClr val="000000">
                <a:alpha val="75000"/>
              </a:srgbClr>
            </a:outerShdw>
          </a:effectLst>
        </p:spPr>
        <p:txBody>
          <a:bodyPr lIns="0" tIns="0" rIns="0" bIns="0"/>
          <a:lstStyle/>
          <a:p>
            <a:pPr defTabSz="457200">
              <a:defRPr sz="1100" cap="none">
                <a:effectLst/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17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0178813" y="11350642"/>
            <a:ext cx="476449" cy="444501"/>
          </a:xfrm>
          <a:prstGeom prst="rect">
            <a:avLst/>
          </a:prstGeom>
          <a:solidFill>
            <a:srgbClr val="0073CF"/>
          </a:solidFill>
          <a:effectLst>
            <a:outerShdw blurRad="25400" dist="12700" dir="5400000" rotWithShape="0">
              <a:srgbClr val="000000">
                <a:alpha val="75000"/>
              </a:srgbClr>
            </a:outerShdw>
          </a:effectLst>
        </p:spPr>
        <p:txBody>
          <a:bodyPr lIns="38100" tIns="38100" rIns="38100" bIns="38100" anchor="t"/>
          <a:lstStyle>
            <a:lvl1pPr>
              <a:defRPr sz="2400" b="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  <p:pic>
        <p:nvPicPr>
          <p:cNvPr id="175" name="Line Line" descr="Line Line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8142323" y="3336345"/>
            <a:ext cx="8099354" cy="76201"/>
          </a:xfrm>
          <a:prstGeom prst="rect">
            <a:avLst/>
          </a:prstGeom>
          <a:effectLst>
            <a:outerShdw blurRad="12700" dist="12700" dir="5400000" rotWithShape="0">
              <a:srgbClr val="000000">
                <a:alpha val="64000"/>
              </a:srgbClr>
            </a:outerShdw>
          </a:effectLst>
        </p:spPr>
      </p:pic>
      <p:pic>
        <p:nvPicPr>
          <p:cNvPr id="176" name="lagos-logo.png" descr="lagos-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0504" y="2179716"/>
            <a:ext cx="1497793" cy="1497794"/>
          </a:xfrm>
          <a:prstGeom prst="rect">
            <a:avLst/>
          </a:prstGeom>
          <a:ln w="12700">
            <a:miter lim="400000"/>
          </a:ln>
        </p:spPr>
      </p:pic>
      <p:sp>
        <p:nvSpPr>
          <p:cNvPr id="177" name="SAMPLE"/>
          <p:cNvSpPr txBox="1"/>
          <p:nvPr/>
        </p:nvSpPr>
        <p:spPr>
          <a:xfrm rot="19080000">
            <a:off x="5337957" y="2895051"/>
            <a:ext cx="12214198" cy="92710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8100" tIns="38100" rIns="38100" bIns="38100" anchor="ctr">
            <a:spAutoFit/>
          </a:bodyPr>
          <a:lstStyle>
            <a:lvl1pPr algn="ctr" defTabSz="825500">
              <a:defRPr sz="31200" cap="none"/>
            </a:lvl1pPr>
          </a:lstStyle>
          <a:p>
            <a:pPr>
              <a:defRPr>
                <a:effectLst/>
              </a:defRPr>
            </a:pPr>
            <a:r>
              <a:t>SAMPLE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4" name="Shape"/>
          <p:cNvSpPr/>
          <p:nvPr userDrawn="1"/>
        </p:nvSpPr>
        <p:spPr>
          <a:xfrm flipH="1">
            <a:off x="1290044" y="13158000"/>
            <a:ext cx="23414567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5" name="Q4 2019 Budget Performance Appraisal"/>
          <p:cNvSpPr txBox="1"/>
          <p:nvPr userDrawn="1"/>
        </p:nvSpPr>
        <p:spPr>
          <a:xfrm>
            <a:off x="1955852" y="13139878"/>
            <a:ext cx="5750931" cy="61555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rPr dirty="0" smtClean="0"/>
              <a:t>Q</a:t>
            </a:r>
            <a:r>
              <a:rPr lang="en-GB" dirty="0" smtClean="0"/>
              <a:t>2</a:t>
            </a:r>
            <a:r>
              <a:rPr dirty="0" smtClean="0"/>
              <a:t> 20</a:t>
            </a:r>
            <a:r>
              <a:rPr lang="en-GB" dirty="0" smtClean="0"/>
              <a:t>20</a:t>
            </a:r>
            <a:r>
              <a:rPr dirty="0" smtClean="0"/>
              <a:t> </a:t>
            </a:r>
            <a:r>
              <a:rPr dirty="0"/>
              <a:t>Budget Performance Appraisal</a:t>
            </a:r>
          </a:p>
        </p:txBody>
      </p:sp>
      <p:sp>
        <p:nvSpPr>
          <p:cNvPr id="6" name="MEPB"/>
          <p:cNvSpPr txBox="1"/>
          <p:nvPr userDrawn="1"/>
        </p:nvSpPr>
        <p:spPr>
          <a:xfrm>
            <a:off x="22299609" y="13139878"/>
            <a:ext cx="1034614" cy="5994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t>MEPB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lea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551878" y="368300"/>
            <a:ext cx="622847" cy="647701"/>
          </a:xfrm>
          <a:prstGeom prst="rect">
            <a:avLst/>
          </a:prstGeom>
        </p:spPr>
        <p:txBody>
          <a:bodyPr lIns="50800" tIns="50800" rIns="50800" bIns="50800" anchor="b"/>
          <a:lstStyle>
            <a:lvl1pPr defTabSz="825500">
              <a:defRPr sz="3600"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+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"/>
          <p:cNvSpPr/>
          <p:nvPr/>
        </p:nvSpPr>
        <p:spPr>
          <a:xfrm>
            <a:off x="2937849" y="1638299"/>
            <a:ext cx="6625252" cy="10429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tIns="91439" bIns="91439"/>
          <a:lstStyle/>
          <a:p>
            <a:pPr defTabSz="2438400">
              <a:defRPr sz="32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00" name="Shape"/>
          <p:cNvSpPr/>
          <p:nvPr/>
        </p:nvSpPr>
        <p:spPr>
          <a:xfrm flipH="1">
            <a:off x="1240925" y="1679377"/>
            <a:ext cx="3518400" cy="14982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tIns="91439" bIns="91439" anchor="ctr"/>
          <a:lstStyle/>
          <a:p>
            <a:pPr defTabSz="2438400">
              <a:defRPr sz="32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01" name="Shape"/>
          <p:cNvSpPr/>
          <p:nvPr/>
        </p:nvSpPr>
        <p:spPr>
          <a:xfrm flipH="1">
            <a:off x="3972085" y="1714499"/>
            <a:ext cx="1036801" cy="14660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tIns="91439" bIns="91439" anchor="ctr"/>
          <a:lstStyle/>
          <a:p>
            <a:pPr defTabSz="2438400">
              <a:defRPr sz="32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02" name="Shape"/>
          <p:cNvSpPr/>
          <p:nvPr/>
        </p:nvSpPr>
        <p:spPr>
          <a:xfrm flipH="1">
            <a:off x="4518382" y="2260199"/>
            <a:ext cx="15026925" cy="14982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1" y="0"/>
                </a:lnTo>
                <a:lnTo>
                  <a:pt x="21600" y="0"/>
                </a:lnTo>
                <a:lnTo>
                  <a:pt x="2048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tIns="91439" bIns="91439" anchor="ctr"/>
          <a:lstStyle/>
          <a:p>
            <a:pPr defTabSz="2438400">
              <a:defRPr sz="32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03" name="Shape"/>
          <p:cNvSpPr/>
          <p:nvPr/>
        </p:nvSpPr>
        <p:spPr>
          <a:xfrm flipH="1">
            <a:off x="18771235" y="2260199"/>
            <a:ext cx="3518401" cy="14982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tIns="91439" bIns="91439" anchor="ctr"/>
          <a:lstStyle/>
          <a:p>
            <a:pPr defTabSz="2438400">
              <a:defRPr sz="32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04" name="Title Text"/>
          <p:cNvSpPr txBox="1">
            <a:spLocks noGrp="1"/>
          </p:cNvSpPr>
          <p:nvPr>
            <p:ph type="title"/>
          </p:nvPr>
        </p:nvSpPr>
        <p:spPr>
          <a:xfrm>
            <a:off x="5257799" y="2266649"/>
            <a:ext cx="13449002" cy="1498201"/>
          </a:xfrm>
          <a:prstGeom prst="rect">
            <a:avLst/>
          </a:prstGeom>
        </p:spPr>
        <p:txBody>
          <a:bodyPr lIns="182850" tIns="182850" rIns="182850" bIns="182850">
            <a:normAutofit/>
          </a:bodyPr>
          <a:lstStyle>
            <a:lvl1pPr defTabSz="2438400">
              <a:defRPr sz="4200"/>
            </a:lvl1pPr>
          </a:lstStyle>
          <a:p>
            <a:r>
              <a:t>Title Text</a:t>
            </a:r>
          </a:p>
        </p:txBody>
      </p:sp>
      <p:sp>
        <p:nvSpPr>
          <p:cNvPr id="205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257799" y="4269749"/>
            <a:ext cx="15163803" cy="7296602"/>
          </a:xfrm>
          <a:prstGeom prst="rect">
            <a:avLst/>
          </a:prstGeom>
        </p:spPr>
        <p:txBody>
          <a:bodyPr lIns="182850" tIns="182850" rIns="182850" bIns="182850" anchor="t"/>
          <a:lstStyle>
            <a:lvl1pPr marL="474133" indent="-474133" defTabSz="2438400">
              <a:lnSpc>
                <a:spcPct val="130000"/>
              </a:lnSpc>
              <a:defRPr sz="3600" i="0" cap="small">
                <a:latin typeface="+mn-lt"/>
                <a:ea typeface="+mn-ea"/>
                <a:cs typeface="+mn-cs"/>
                <a:sym typeface="Trebuchet MS"/>
              </a:defRPr>
            </a:lvl1pPr>
            <a:lvl2pPr marL="0" indent="0" defTabSz="2438400">
              <a:lnSpc>
                <a:spcPct val="130000"/>
              </a:lnSpc>
              <a:defRPr sz="3600" i="0" cap="small">
                <a:latin typeface="+mn-lt"/>
                <a:ea typeface="+mn-ea"/>
                <a:cs typeface="+mn-cs"/>
                <a:sym typeface="Trebuchet MS"/>
              </a:defRPr>
            </a:lvl2pPr>
            <a:lvl3pPr defTabSz="2438400">
              <a:lnSpc>
                <a:spcPct val="130000"/>
              </a:lnSpc>
              <a:defRPr sz="3600" i="0" cap="small">
                <a:latin typeface="+mn-lt"/>
                <a:ea typeface="+mn-ea"/>
                <a:cs typeface="+mn-cs"/>
                <a:sym typeface="Trebuchet MS"/>
              </a:defRPr>
            </a:lvl3pPr>
            <a:lvl4pPr defTabSz="2438400">
              <a:lnSpc>
                <a:spcPct val="130000"/>
              </a:lnSpc>
              <a:defRPr sz="3600" i="0" cap="small">
                <a:latin typeface="+mn-lt"/>
                <a:ea typeface="+mn-ea"/>
                <a:cs typeface="+mn-cs"/>
                <a:sym typeface="Trebuchet MS"/>
              </a:defRPr>
            </a:lvl4pPr>
            <a:lvl5pPr defTabSz="2438400">
              <a:lnSpc>
                <a:spcPct val="130000"/>
              </a:lnSpc>
              <a:defRPr sz="3600" i="0" cap="small">
                <a:latin typeface="+mn-lt"/>
                <a:ea typeface="+mn-ea"/>
                <a:cs typeface="+mn-cs"/>
                <a:sym typeface="Trebuchet MS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3215574" y="2028399"/>
            <a:ext cx="854651" cy="835601"/>
          </a:xfrm>
          <a:prstGeom prst="rect">
            <a:avLst/>
          </a:prstGeom>
        </p:spPr>
        <p:txBody>
          <a:bodyPr lIns="182850" tIns="182850" rIns="182850" bIns="182850"/>
          <a:lstStyle>
            <a:lvl1pPr defTabSz="2438400">
              <a:defRPr sz="3200">
                <a:effectLst>
                  <a:outerShdw blurRad="12700" dist="38100" dir="18900000" rotWithShape="0">
                    <a:srgbClr val="000000"/>
                  </a:outerShdw>
                </a:effectLst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07" name="LSGv.jpeg" descr="LSGv.jpeg"/>
          <p:cNvPicPr>
            <a:picLocks noChangeAspect="1"/>
          </p:cNvPicPr>
          <p:nvPr/>
        </p:nvPicPr>
        <p:blipFill>
          <a:blip r:embed="rId2"/>
          <a:srcRect l="3588" t="1724" r="1224" b="75"/>
          <a:stretch>
            <a:fillRect/>
          </a:stretch>
        </p:blipFill>
        <p:spPr>
          <a:xfrm>
            <a:off x="19821966" y="2278228"/>
            <a:ext cx="1417022" cy="14618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5" h="21594" extrusionOk="0">
                <a:moveTo>
                  <a:pt x="4768" y="3"/>
                </a:moveTo>
                <a:cubicBezTo>
                  <a:pt x="4583" y="28"/>
                  <a:pt x="4298" y="225"/>
                  <a:pt x="4055" y="507"/>
                </a:cubicBezTo>
                <a:cubicBezTo>
                  <a:pt x="3852" y="742"/>
                  <a:pt x="3646" y="912"/>
                  <a:pt x="3596" y="882"/>
                </a:cubicBezTo>
                <a:cubicBezTo>
                  <a:pt x="3546" y="852"/>
                  <a:pt x="3406" y="625"/>
                  <a:pt x="3288" y="378"/>
                </a:cubicBezTo>
                <a:cubicBezTo>
                  <a:pt x="3159" y="110"/>
                  <a:pt x="3071" y="1"/>
                  <a:pt x="3070" y="108"/>
                </a:cubicBezTo>
                <a:cubicBezTo>
                  <a:pt x="3069" y="207"/>
                  <a:pt x="3109" y="326"/>
                  <a:pt x="3155" y="372"/>
                </a:cubicBezTo>
                <a:cubicBezTo>
                  <a:pt x="3201" y="418"/>
                  <a:pt x="3264" y="630"/>
                  <a:pt x="3294" y="847"/>
                </a:cubicBezTo>
                <a:cubicBezTo>
                  <a:pt x="3324" y="1064"/>
                  <a:pt x="3370" y="1346"/>
                  <a:pt x="3396" y="1474"/>
                </a:cubicBezTo>
                <a:cubicBezTo>
                  <a:pt x="3485" y="1905"/>
                  <a:pt x="3265" y="1819"/>
                  <a:pt x="2985" y="1310"/>
                </a:cubicBezTo>
                <a:cubicBezTo>
                  <a:pt x="2510" y="445"/>
                  <a:pt x="2355" y="305"/>
                  <a:pt x="1819" y="255"/>
                </a:cubicBezTo>
                <a:cubicBezTo>
                  <a:pt x="1186" y="196"/>
                  <a:pt x="991" y="357"/>
                  <a:pt x="991" y="946"/>
                </a:cubicBezTo>
                <a:cubicBezTo>
                  <a:pt x="991" y="957"/>
                  <a:pt x="991" y="966"/>
                  <a:pt x="991" y="976"/>
                </a:cubicBezTo>
                <a:cubicBezTo>
                  <a:pt x="1049" y="837"/>
                  <a:pt x="1219" y="693"/>
                  <a:pt x="1499" y="577"/>
                </a:cubicBezTo>
                <a:cubicBezTo>
                  <a:pt x="1680" y="502"/>
                  <a:pt x="1793" y="461"/>
                  <a:pt x="1873" y="454"/>
                </a:cubicBezTo>
                <a:cubicBezTo>
                  <a:pt x="1954" y="446"/>
                  <a:pt x="2004" y="472"/>
                  <a:pt x="2067" y="524"/>
                </a:cubicBezTo>
                <a:cubicBezTo>
                  <a:pt x="2147" y="591"/>
                  <a:pt x="2257" y="633"/>
                  <a:pt x="2315" y="612"/>
                </a:cubicBezTo>
                <a:cubicBezTo>
                  <a:pt x="2513" y="542"/>
                  <a:pt x="2522" y="742"/>
                  <a:pt x="2333" y="976"/>
                </a:cubicBezTo>
                <a:cubicBezTo>
                  <a:pt x="2152" y="1199"/>
                  <a:pt x="2141" y="1202"/>
                  <a:pt x="1976" y="1058"/>
                </a:cubicBezTo>
                <a:cubicBezTo>
                  <a:pt x="1807" y="909"/>
                  <a:pt x="1691" y="956"/>
                  <a:pt x="1632" y="1175"/>
                </a:cubicBezTo>
                <a:cubicBezTo>
                  <a:pt x="1695" y="1117"/>
                  <a:pt x="1746" y="1128"/>
                  <a:pt x="1886" y="1210"/>
                </a:cubicBezTo>
                <a:cubicBezTo>
                  <a:pt x="2112" y="1344"/>
                  <a:pt x="2751" y="2553"/>
                  <a:pt x="2665" y="2688"/>
                </a:cubicBezTo>
                <a:cubicBezTo>
                  <a:pt x="2632" y="2739"/>
                  <a:pt x="2467" y="2705"/>
                  <a:pt x="2254" y="2600"/>
                </a:cubicBezTo>
                <a:cubicBezTo>
                  <a:pt x="1874" y="2411"/>
                  <a:pt x="1239" y="2371"/>
                  <a:pt x="858" y="2512"/>
                </a:cubicBezTo>
                <a:cubicBezTo>
                  <a:pt x="625" y="2598"/>
                  <a:pt x="1" y="3190"/>
                  <a:pt x="0" y="3327"/>
                </a:cubicBezTo>
                <a:cubicBezTo>
                  <a:pt x="0" y="3366"/>
                  <a:pt x="39" y="3378"/>
                  <a:pt x="85" y="3350"/>
                </a:cubicBezTo>
                <a:cubicBezTo>
                  <a:pt x="131" y="3322"/>
                  <a:pt x="193" y="3336"/>
                  <a:pt x="224" y="3385"/>
                </a:cubicBezTo>
                <a:cubicBezTo>
                  <a:pt x="308" y="3517"/>
                  <a:pt x="591" y="3494"/>
                  <a:pt x="719" y="3344"/>
                </a:cubicBezTo>
                <a:cubicBezTo>
                  <a:pt x="847" y="3194"/>
                  <a:pt x="1315" y="3166"/>
                  <a:pt x="1402" y="3303"/>
                </a:cubicBezTo>
                <a:cubicBezTo>
                  <a:pt x="1434" y="3353"/>
                  <a:pt x="1539" y="3373"/>
                  <a:pt x="1632" y="3344"/>
                </a:cubicBezTo>
                <a:cubicBezTo>
                  <a:pt x="1833" y="3282"/>
                  <a:pt x="2197" y="3448"/>
                  <a:pt x="2121" y="3567"/>
                </a:cubicBezTo>
                <a:cubicBezTo>
                  <a:pt x="2092" y="3613"/>
                  <a:pt x="1956" y="3649"/>
                  <a:pt x="1819" y="3649"/>
                </a:cubicBezTo>
                <a:cubicBezTo>
                  <a:pt x="1318" y="3649"/>
                  <a:pt x="751" y="3907"/>
                  <a:pt x="605" y="4200"/>
                </a:cubicBezTo>
                <a:cubicBezTo>
                  <a:pt x="529" y="4352"/>
                  <a:pt x="484" y="4508"/>
                  <a:pt x="508" y="4546"/>
                </a:cubicBezTo>
                <a:cubicBezTo>
                  <a:pt x="585" y="4667"/>
                  <a:pt x="953" y="4623"/>
                  <a:pt x="1420" y="4435"/>
                </a:cubicBezTo>
                <a:cubicBezTo>
                  <a:pt x="1786" y="4287"/>
                  <a:pt x="1948" y="4262"/>
                  <a:pt x="2266" y="4323"/>
                </a:cubicBezTo>
                <a:cubicBezTo>
                  <a:pt x="2483" y="4365"/>
                  <a:pt x="2662" y="4441"/>
                  <a:pt x="2659" y="4487"/>
                </a:cubicBezTo>
                <a:cubicBezTo>
                  <a:pt x="2656" y="4534"/>
                  <a:pt x="2499" y="4653"/>
                  <a:pt x="2309" y="4757"/>
                </a:cubicBezTo>
                <a:cubicBezTo>
                  <a:pt x="1442" y="5229"/>
                  <a:pt x="875" y="6061"/>
                  <a:pt x="1058" y="6592"/>
                </a:cubicBezTo>
                <a:cubicBezTo>
                  <a:pt x="1166" y="6906"/>
                  <a:pt x="1299" y="6891"/>
                  <a:pt x="1414" y="6545"/>
                </a:cubicBezTo>
                <a:cubicBezTo>
                  <a:pt x="1470" y="6376"/>
                  <a:pt x="1570" y="6234"/>
                  <a:pt x="1638" y="6234"/>
                </a:cubicBezTo>
                <a:cubicBezTo>
                  <a:pt x="1706" y="6234"/>
                  <a:pt x="1960" y="6045"/>
                  <a:pt x="2200" y="5812"/>
                </a:cubicBezTo>
                <a:cubicBezTo>
                  <a:pt x="2440" y="5579"/>
                  <a:pt x="2654" y="5409"/>
                  <a:pt x="2683" y="5437"/>
                </a:cubicBezTo>
                <a:cubicBezTo>
                  <a:pt x="2712" y="5465"/>
                  <a:pt x="2731" y="5765"/>
                  <a:pt x="2719" y="6099"/>
                </a:cubicBezTo>
                <a:cubicBezTo>
                  <a:pt x="2683" y="7176"/>
                  <a:pt x="3012" y="8236"/>
                  <a:pt x="3426" y="8368"/>
                </a:cubicBezTo>
                <a:cubicBezTo>
                  <a:pt x="3532" y="8402"/>
                  <a:pt x="3528" y="8361"/>
                  <a:pt x="3402" y="8175"/>
                </a:cubicBezTo>
                <a:cubicBezTo>
                  <a:pt x="3277" y="7990"/>
                  <a:pt x="3266" y="7929"/>
                  <a:pt x="3360" y="7893"/>
                </a:cubicBezTo>
                <a:cubicBezTo>
                  <a:pt x="3500" y="7841"/>
                  <a:pt x="3549" y="7533"/>
                  <a:pt x="3426" y="7460"/>
                </a:cubicBezTo>
                <a:cubicBezTo>
                  <a:pt x="3309" y="7389"/>
                  <a:pt x="3318" y="6685"/>
                  <a:pt x="3439" y="6568"/>
                </a:cubicBezTo>
                <a:cubicBezTo>
                  <a:pt x="3510" y="6499"/>
                  <a:pt x="3510" y="6423"/>
                  <a:pt x="3439" y="6293"/>
                </a:cubicBezTo>
                <a:cubicBezTo>
                  <a:pt x="3316" y="6070"/>
                  <a:pt x="3446" y="5971"/>
                  <a:pt x="3692" y="6099"/>
                </a:cubicBezTo>
                <a:cubicBezTo>
                  <a:pt x="3929" y="6222"/>
                  <a:pt x="3944" y="6291"/>
                  <a:pt x="4103" y="7846"/>
                </a:cubicBezTo>
                <a:cubicBezTo>
                  <a:pt x="4362" y="10378"/>
                  <a:pt x="4240" y="13126"/>
                  <a:pt x="3777" y="15175"/>
                </a:cubicBezTo>
                <a:cubicBezTo>
                  <a:pt x="3578" y="16056"/>
                  <a:pt x="3506" y="16177"/>
                  <a:pt x="3288" y="16001"/>
                </a:cubicBezTo>
                <a:cubicBezTo>
                  <a:pt x="3159" y="15898"/>
                  <a:pt x="3125" y="15905"/>
                  <a:pt x="3022" y="16042"/>
                </a:cubicBezTo>
                <a:cubicBezTo>
                  <a:pt x="2859" y="16259"/>
                  <a:pt x="2464" y="16442"/>
                  <a:pt x="2303" y="16382"/>
                </a:cubicBezTo>
                <a:cubicBezTo>
                  <a:pt x="2218" y="16351"/>
                  <a:pt x="2136" y="16417"/>
                  <a:pt x="2079" y="16564"/>
                </a:cubicBezTo>
                <a:cubicBezTo>
                  <a:pt x="2030" y="16689"/>
                  <a:pt x="1936" y="16793"/>
                  <a:pt x="1867" y="16793"/>
                </a:cubicBezTo>
                <a:cubicBezTo>
                  <a:pt x="1798" y="16793"/>
                  <a:pt x="1642" y="16883"/>
                  <a:pt x="1523" y="16998"/>
                </a:cubicBezTo>
                <a:cubicBezTo>
                  <a:pt x="1404" y="17112"/>
                  <a:pt x="1178" y="17235"/>
                  <a:pt x="1021" y="17267"/>
                </a:cubicBezTo>
                <a:cubicBezTo>
                  <a:pt x="865" y="17300"/>
                  <a:pt x="668" y="17402"/>
                  <a:pt x="580" y="17496"/>
                </a:cubicBezTo>
                <a:cubicBezTo>
                  <a:pt x="428" y="17659"/>
                  <a:pt x="433" y="17693"/>
                  <a:pt x="641" y="18288"/>
                </a:cubicBezTo>
                <a:cubicBezTo>
                  <a:pt x="760" y="18629"/>
                  <a:pt x="981" y="19135"/>
                  <a:pt x="1130" y="19407"/>
                </a:cubicBezTo>
                <a:cubicBezTo>
                  <a:pt x="1358" y="19825"/>
                  <a:pt x="1480" y="19938"/>
                  <a:pt x="1898" y="20140"/>
                </a:cubicBezTo>
                <a:cubicBezTo>
                  <a:pt x="2882" y="20616"/>
                  <a:pt x="3678" y="20760"/>
                  <a:pt x="5372" y="20762"/>
                </a:cubicBezTo>
                <a:cubicBezTo>
                  <a:pt x="6386" y="20763"/>
                  <a:pt x="7199" y="20715"/>
                  <a:pt x="7765" y="20621"/>
                </a:cubicBezTo>
                <a:cubicBezTo>
                  <a:pt x="8237" y="20542"/>
                  <a:pt x="8653" y="20509"/>
                  <a:pt x="8690" y="20545"/>
                </a:cubicBezTo>
                <a:cubicBezTo>
                  <a:pt x="8726" y="20580"/>
                  <a:pt x="8810" y="20760"/>
                  <a:pt x="8877" y="20949"/>
                </a:cubicBezTo>
                <a:cubicBezTo>
                  <a:pt x="8944" y="21138"/>
                  <a:pt x="9054" y="21322"/>
                  <a:pt x="9125" y="21354"/>
                </a:cubicBezTo>
                <a:cubicBezTo>
                  <a:pt x="9195" y="21385"/>
                  <a:pt x="9340" y="21453"/>
                  <a:pt x="9439" y="21506"/>
                </a:cubicBezTo>
                <a:cubicBezTo>
                  <a:pt x="9535" y="21557"/>
                  <a:pt x="10044" y="21582"/>
                  <a:pt x="10593" y="21594"/>
                </a:cubicBezTo>
                <a:cubicBezTo>
                  <a:pt x="11542" y="21585"/>
                  <a:pt x="12007" y="21574"/>
                  <a:pt x="12122" y="21559"/>
                </a:cubicBezTo>
                <a:cubicBezTo>
                  <a:pt x="12179" y="21550"/>
                  <a:pt x="12240" y="21541"/>
                  <a:pt x="12261" y="21530"/>
                </a:cubicBezTo>
                <a:cubicBezTo>
                  <a:pt x="12347" y="21484"/>
                  <a:pt x="12532" y="21423"/>
                  <a:pt x="12672" y="21395"/>
                </a:cubicBezTo>
                <a:cubicBezTo>
                  <a:pt x="12865" y="21355"/>
                  <a:pt x="12972" y="21245"/>
                  <a:pt x="13107" y="20949"/>
                </a:cubicBezTo>
                <a:cubicBezTo>
                  <a:pt x="13165" y="20821"/>
                  <a:pt x="13216" y="20727"/>
                  <a:pt x="13264" y="20656"/>
                </a:cubicBezTo>
                <a:lnTo>
                  <a:pt x="13270" y="20650"/>
                </a:lnTo>
                <a:lnTo>
                  <a:pt x="13282" y="20609"/>
                </a:lnTo>
                <a:lnTo>
                  <a:pt x="13306" y="20609"/>
                </a:lnTo>
                <a:cubicBezTo>
                  <a:pt x="13320" y="20594"/>
                  <a:pt x="13341" y="20562"/>
                  <a:pt x="13349" y="20562"/>
                </a:cubicBezTo>
                <a:cubicBezTo>
                  <a:pt x="13384" y="20563"/>
                  <a:pt x="13959" y="20622"/>
                  <a:pt x="14630" y="20697"/>
                </a:cubicBezTo>
                <a:cubicBezTo>
                  <a:pt x="16409" y="20895"/>
                  <a:pt x="17913" y="20886"/>
                  <a:pt x="18987" y="20668"/>
                </a:cubicBezTo>
                <a:cubicBezTo>
                  <a:pt x="20383" y="20383"/>
                  <a:pt x="20453" y="20328"/>
                  <a:pt x="21059" y="19179"/>
                </a:cubicBezTo>
                <a:cubicBezTo>
                  <a:pt x="21423" y="18490"/>
                  <a:pt x="21600" y="18049"/>
                  <a:pt x="21573" y="17760"/>
                </a:cubicBezTo>
                <a:cubicBezTo>
                  <a:pt x="21546" y="17471"/>
                  <a:pt x="21318" y="17335"/>
                  <a:pt x="20884" y="17267"/>
                </a:cubicBezTo>
                <a:cubicBezTo>
                  <a:pt x="20869" y="17265"/>
                  <a:pt x="20854" y="17260"/>
                  <a:pt x="20842" y="17256"/>
                </a:cubicBezTo>
                <a:cubicBezTo>
                  <a:pt x="20815" y="17255"/>
                  <a:pt x="20798" y="17253"/>
                  <a:pt x="20775" y="17250"/>
                </a:cubicBezTo>
                <a:cubicBezTo>
                  <a:pt x="20769" y="17249"/>
                  <a:pt x="20763" y="17245"/>
                  <a:pt x="20757" y="17244"/>
                </a:cubicBezTo>
                <a:cubicBezTo>
                  <a:pt x="20669" y="17232"/>
                  <a:pt x="20599" y="17209"/>
                  <a:pt x="20558" y="17162"/>
                </a:cubicBezTo>
                <a:cubicBezTo>
                  <a:pt x="20477" y="17119"/>
                  <a:pt x="20410" y="17065"/>
                  <a:pt x="20364" y="16998"/>
                </a:cubicBezTo>
                <a:cubicBezTo>
                  <a:pt x="20287" y="16883"/>
                  <a:pt x="20161" y="16793"/>
                  <a:pt x="20086" y="16793"/>
                </a:cubicBezTo>
                <a:cubicBezTo>
                  <a:pt x="20012" y="16793"/>
                  <a:pt x="19928" y="16730"/>
                  <a:pt x="19899" y="16658"/>
                </a:cubicBezTo>
                <a:cubicBezTo>
                  <a:pt x="19871" y="16586"/>
                  <a:pt x="19786" y="16529"/>
                  <a:pt x="19712" y="16529"/>
                </a:cubicBezTo>
                <a:cubicBezTo>
                  <a:pt x="19638" y="16529"/>
                  <a:pt x="19555" y="16457"/>
                  <a:pt x="19530" y="16365"/>
                </a:cubicBezTo>
                <a:cubicBezTo>
                  <a:pt x="19506" y="16272"/>
                  <a:pt x="19378" y="16168"/>
                  <a:pt x="19246" y="16136"/>
                </a:cubicBezTo>
                <a:cubicBezTo>
                  <a:pt x="19115" y="16104"/>
                  <a:pt x="18953" y="16034"/>
                  <a:pt x="18884" y="15978"/>
                </a:cubicBezTo>
                <a:cubicBezTo>
                  <a:pt x="18815" y="15921"/>
                  <a:pt x="18591" y="15828"/>
                  <a:pt x="18388" y="15778"/>
                </a:cubicBezTo>
                <a:cubicBezTo>
                  <a:pt x="18346" y="15768"/>
                  <a:pt x="18325" y="15759"/>
                  <a:pt x="18292" y="15749"/>
                </a:cubicBezTo>
                <a:cubicBezTo>
                  <a:pt x="18274" y="15748"/>
                  <a:pt x="18247" y="15750"/>
                  <a:pt x="18231" y="15749"/>
                </a:cubicBezTo>
                <a:cubicBezTo>
                  <a:pt x="18230" y="15749"/>
                  <a:pt x="18226" y="15749"/>
                  <a:pt x="18225" y="15749"/>
                </a:cubicBezTo>
                <a:cubicBezTo>
                  <a:pt x="18196" y="15748"/>
                  <a:pt x="18165" y="15720"/>
                  <a:pt x="18135" y="15685"/>
                </a:cubicBezTo>
                <a:cubicBezTo>
                  <a:pt x="18024" y="15620"/>
                  <a:pt x="17974" y="15524"/>
                  <a:pt x="17905" y="15298"/>
                </a:cubicBezTo>
                <a:cubicBezTo>
                  <a:pt x="17840" y="15083"/>
                  <a:pt x="17696" y="14394"/>
                  <a:pt x="17591" y="13768"/>
                </a:cubicBezTo>
                <a:cubicBezTo>
                  <a:pt x="17259" y="11783"/>
                  <a:pt x="17316" y="8605"/>
                  <a:pt x="17718" y="6738"/>
                </a:cubicBezTo>
                <a:cubicBezTo>
                  <a:pt x="17777" y="6461"/>
                  <a:pt x="17853" y="6274"/>
                  <a:pt x="17929" y="6193"/>
                </a:cubicBezTo>
                <a:cubicBezTo>
                  <a:pt x="17937" y="6177"/>
                  <a:pt x="17947" y="6135"/>
                  <a:pt x="17953" y="6129"/>
                </a:cubicBezTo>
                <a:cubicBezTo>
                  <a:pt x="17954" y="6128"/>
                  <a:pt x="17958" y="6130"/>
                  <a:pt x="17959" y="6129"/>
                </a:cubicBezTo>
                <a:cubicBezTo>
                  <a:pt x="17969" y="6123"/>
                  <a:pt x="17983" y="6127"/>
                  <a:pt x="17996" y="6135"/>
                </a:cubicBezTo>
                <a:cubicBezTo>
                  <a:pt x="18007" y="6139"/>
                  <a:pt x="18014" y="6138"/>
                  <a:pt x="18026" y="6152"/>
                </a:cubicBezTo>
                <a:cubicBezTo>
                  <a:pt x="18062" y="6159"/>
                  <a:pt x="18102" y="6190"/>
                  <a:pt x="18135" y="6252"/>
                </a:cubicBezTo>
                <a:cubicBezTo>
                  <a:pt x="18213" y="6400"/>
                  <a:pt x="18270" y="6714"/>
                  <a:pt x="18280" y="6920"/>
                </a:cubicBezTo>
                <a:cubicBezTo>
                  <a:pt x="18280" y="6922"/>
                  <a:pt x="18279" y="6924"/>
                  <a:pt x="18280" y="6926"/>
                </a:cubicBezTo>
                <a:cubicBezTo>
                  <a:pt x="18283" y="6939"/>
                  <a:pt x="18289" y="6953"/>
                  <a:pt x="18286" y="6967"/>
                </a:cubicBezTo>
                <a:cubicBezTo>
                  <a:pt x="18285" y="6969"/>
                  <a:pt x="18286" y="6971"/>
                  <a:pt x="18286" y="6973"/>
                </a:cubicBezTo>
                <a:cubicBezTo>
                  <a:pt x="18286" y="7040"/>
                  <a:pt x="18279" y="7091"/>
                  <a:pt x="18262" y="7108"/>
                </a:cubicBezTo>
                <a:cubicBezTo>
                  <a:pt x="18231" y="7138"/>
                  <a:pt x="18198" y="7407"/>
                  <a:pt x="18189" y="7706"/>
                </a:cubicBezTo>
                <a:lnTo>
                  <a:pt x="18171" y="8228"/>
                </a:lnTo>
                <a:cubicBezTo>
                  <a:pt x="18176" y="8232"/>
                  <a:pt x="18180" y="8232"/>
                  <a:pt x="18183" y="8233"/>
                </a:cubicBezTo>
                <a:lnTo>
                  <a:pt x="18364" y="8011"/>
                </a:lnTo>
                <a:cubicBezTo>
                  <a:pt x="18472" y="7880"/>
                  <a:pt x="18615" y="7583"/>
                  <a:pt x="18678" y="7354"/>
                </a:cubicBezTo>
                <a:cubicBezTo>
                  <a:pt x="18820" y="6845"/>
                  <a:pt x="18897" y="6689"/>
                  <a:pt x="19011" y="6697"/>
                </a:cubicBezTo>
                <a:cubicBezTo>
                  <a:pt x="19146" y="6708"/>
                  <a:pt x="19406" y="7252"/>
                  <a:pt x="19494" y="7712"/>
                </a:cubicBezTo>
                <a:cubicBezTo>
                  <a:pt x="19587" y="8192"/>
                  <a:pt x="19660" y="8298"/>
                  <a:pt x="19778" y="8116"/>
                </a:cubicBezTo>
                <a:cubicBezTo>
                  <a:pt x="19892" y="7941"/>
                  <a:pt x="19889" y="6871"/>
                  <a:pt x="19772" y="6574"/>
                </a:cubicBezTo>
                <a:cubicBezTo>
                  <a:pt x="19698" y="6386"/>
                  <a:pt x="19706" y="6311"/>
                  <a:pt x="19814" y="6205"/>
                </a:cubicBezTo>
                <a:cubicBezTo>
                  <a:pt x="19985" y="6039"/>
                  <a:pt x="20094" y="6127"/>
                  <a:pt x="20201" y="6533"/>
                </a:cubicBezTo>
                <a:cubicBezTo>
                  <a:pt x="20312" y="6956"/>
                  <a:pt x="20468" y="6964"/>
                  <a:pt x="20540" y="6551"/>
                </a:cubicBezTo>
                <a:cubicBezTo>
                  <a:pt x="20587" y="6278"/>
                  <a:pt x="20556" y="6110"/>
                  <a:pt x="20383" y="5759"/>
                </a:cubicBezTo>
                <a:cubicBezTo>
                  <a:pt x="20248" y="5488"/>
                  <a:pt x="20206" y="5379"/>
                  <a:pt x="20231" y="5314"/>
                </a:cubicBezTo>
                <a:cubicBezTo>
                  <a:pt x="20232" y="5308"/>
                  <a:pt x="20229" y="5294"/>
                  <a:pt x="20231" y="5290"/>
                </a:cubicBezTo>
                <a:cubicBezTo>
                  <a:pt x="20249" y="5263"/>
                  <a:pt x="20270" y="5251"/>
                  <a:pt x="20298" y="5244"/>
                </a:cubicBezTo>
                <a:cubicBezTo>
                  <a:pt x="20305" y="5240"/>
                  <a:pt x="20308" y="5236"/>
                  <a:pt x="20316" y="5232"/>
                </a:cubicBezTo>
                <a:cubicBezTo>
                  <a:pt x="20417" y="5179"/>
                  <a:pt x="20508" y="5183"/>
                  <a:pt x="20576" y="5249"/>
                </a:cubicBezTo>
                <a:cubicBezTo>
                  <a:pt x="20633" y="5305"/>
                  <a:pt x="20679" y="5318"/>
                  <a:pt x="20679" y="5279"/>
                </a:cubicBezTo>
                <a:cubicBezTo>
                  <a:pt x="20679" y="5253"/>
                  <a:pt x="20710" y="5256"/>
                  <a:pt x="20745" y="5273"/>
                </a:cubicBezTo>
                <a:cubicBezTo>
                  <a:pt x="20760" y="5266"/>
                  <a:pt x="20782" y="5266"/>
                  <a:pt x="20793" y="5273"/>
                </a:cubicBezTo>
                <a:cubicBezTo>
                  <a:pt x="20810" y="5280"/>
                  <a:pt x="20822" y="5299"/>
                  <a:pt x="20842" y="5331"/>
                </a:cubicBezTo>
                <a:cubicBezTo>
                  <a:pt x="20846" y="5339"/>
                  <a:pt x="20850" y="5331"/>
                  <a:pt x="20854" y="5337"/>
                </a:cubicBezTo>
                <a:cubicBezTo>
                  <a:pt x="20921" y="5376"/>
                  <a:pt x="20954" y="5352"/>
                  <a:pt x="20993" y="5232"/>
                </a:cubicBezTo>
                <a:cubicBezTo>
                  <a:pt x="21081" y="4963"/>
                  <a:pt x="20965" y="4559"/>
                  <a:pt x="20715" y="4270"/>
                </a:cubicBezTo>
                <a:cubicBezTo>
                  <a:pt x="20510" y="4034"/>
                  <a:pt x="20546" y="3826"/>
                  <a:pt x="20769" y="3960"/>
                </a:cubicBezTo>
                <a:cubicBezTo>
                  <a:pt x="20922" y="4051"/>
                  <a:pt x="20972" y="3762"/>
                  <a:pt x="20860" y="3432"/>
                </a:cubicBezTo>
                <a:cubicBezTo>
                  <a:pt x="20694" y="2944"/>
                  <a:pt x="19750" y="2574"/>
                  <a:pt x="19440" y="2875"/>
                </a:cubicBezTo>
                <a:cubicBezTo>
                  <a:pt x="19283" y="3027"/>
                  <a:pt x="19058" y="2901"/>
                  <a:pt x="19114" y="2693"/>
                </a:cubicBezTo>
                <a:cubicBezTo>
                  <a:pt x="19191" y="2407"/>
                  <a:pt x="19370" y="2309"/>
                  <a:pt x="19579" y="2435"/>
                </a:cubicBezTo>
                <a:cubicBezTo>
                  <a:pt x="19724" y="2523"/>
                  <a:pt x="19790" y="2522"/>
                  <a:pt x="19905" y="2430"/>
                </a:cubicBezTo>
                <a:cubicBezTo>
                  <a:pt x="20199" y="2193"/>
                  <a:pt x="19985" y="1063"/>
                  <a:pt x="19621" y="929"/>
                </a:cubicBezTo>
                <a:cubicBezTo>
                  <a:pt x="19136" y="750"/>
                  <a:pt x="18885" y="827"/>
                  <a:pt x="18449" y="1286"/>
                </a:cubicBezTo>
                <a:cubicBezTo>
                  <a:pt x="17982" y="1778"/>
                  <a:pt x="17887" y="1765"/>
                  <a:pt x="17712" y="1198"/>
                </a:cubicBezTo>
                <a:cubicBezTo>
                  <a:pt x="17652" y="1005"/>
                  <a:pt x="17560" y="847"/>
                  <a:pt x="17512" y="847"/>
                </a:cubicBezTo>
                <a:cubicBezTo>
                  <a:pt x="17478" y="847"/>
                  <a:pt x="17459" y="859"/>
                  <a:pt x="17446" y="882"/>
                </a:cubicBezTo>
                <a:cubicBezTo>
                  <a:pt x="17444" y="890"/>
                  <a:pt x="17446" y="908"/>
                  <a:pt x="17446" y="917"/>
                </a:cubicBezTo>
                <a:cubicBezTo>
                  <a:pt x="17447" y="938"/>
                  <a:pt x="17457" y="943"/>
                  <a:pt x="17458" y="964"/>
                </a:cubicBezTo>
                <a:cubicBezTo>
                  <a:pt x="17459" y="1007"/>
                  <a:pt x="17465" y="1036"/>
                  <a:pt x="17470" y="1081"/>
                </a:cubicBezTo>
                <a:cubicBezTo>
                  <a:pt x="17480" y="1121"/>
                  <a:pt x="17482" y="1155"/>
                  <a:pt x="17506" y="1216"/>
                </a:cubicBezTo>
                <a:cubicBezTo>
                  <a:pt x="17551" y="1332"/>
                  <a:pt x="17552" y="1502"/>
                  <a:pt x="17506" y="1621"/>
                </a:cubicBezTo>
                <a:cubicBezTo>
                  <a:pt x="17430" y="1818"/>
                  <a:pt x="17416" y="1826"/>
                  <a:pt x="17204" y="1691"/>
                </a:cubicBezTo>
                <a:cubicBezTo>
                  <a:pt x="17051" y="1594"/>
                  <a:pt x="16781" y="1550"/>
                  <a:pt x="16328" y="1550"/>
                </a:cubicBezTo>
                <a:cubicBezTo>
                  <a:pt x="16020" y="1550"/>
                  <a:pt x="15839" y="1565"/>
                  <a:pt x="15705" y="1621"/>
                </a:cubicBezTo>
                <a:cubicBezTo>
                  <a:pt x="15650" y="1652"/>
                  <a:pt x="15592" y="1693"/>
                  <a:pt x="15542" y="1750"/>
                </a:cubicBezTo>
                <a:cubicBezTo>
                  <a:pt x="15467" y="1835"/>
                  <a:pt x="15450" y="1875"/>
                  <a:pt x="15415" y="1925"/>
                </a:cubicBezTo>
                <a:cubicBezTo>
                  <a:pt x="15390" y="1976"/>
                  <a:pt x="15365" y="2018"/>
                  <a:pt x="15337" y="2084"/>
                </a:cubicBezTo>
                <a:cubicBezTo>
                  <a:pt x="15339" y="2121"/>
                  <a:pt x="15353" y="2157"/>
                  <a:pt x="15385" y="2201"/>
                </a:cubicBezTo>
                <a:lnTo>
                  <a:pt x="15397" y="2219"/>
                </a:lnTo>
                <a:cubicBezTo>
                  <a:pt x="15431" y="2220"/>
                  <a:pt x="15457" y="2222"/>
                  <a:pt x="15524" y="2213"/>
                </a:cubicBezTo>
                <a:lnTo>
                  <a:pt x="15536" y="2201"/>
                </a:lnTo>
                <a:cubicBezTo>
                  <a:pt x="15578" y="2126"/>
                  <a:pt x="15631" y="2097"/>
                  <a:pt x="15675" y="2125"/>
                </a:cubicBezTo>
                <a:cubicBezTo>
                  <a:pt x="15714" y="2149"/>
                  <a:pt x="15812" y="2172"/>
                  <a:pt x="15893" y="2172"/>
                </a:cubicBezTo>
                <a:cubicBezTo>
                  <a:pt x="15979" y="2172"/>
                  <a:pt x="16034" y="2200"/>
                  <a:pt x="16026" y="2242"/>
                </a:cubicBezTo>
                <a:cubicBezTo>
                  <a:pt x="16021" y="2267"/>
                  <a:pt x="16049" y="2283"/>
                  <a:pt x="16092" y="2295"/>
                </a:cubicBezTo>
                <a:cubicBezTo>
                  <a:pt x="16095" y="2275"/>
                  <a:pt x="16102" y="2256"/>
                  <a:pt x="16116" y="2242"/>
                </a:cubicBezTo>
                <a:cubicBezTo>
                  <a:pt x="16135" y="2224"/>
                  <a:pt x="16149" y="2218"/>
                  <a:pt x="16165" y="2219"/>
                </a:cubicBezTo>
                <a:cubicBezTo>
                  <a:pt x="16166" y="2154"/>
                  <a:pt x="16210" y="2114"/>
                  <a:pt x="16273" y="2125"/>
                </a:cubicBezTo>
                <a:cubicBezTo>
                  <a:pt x="16304" y="2130"/>
                  <a:pt x="16341" y="2147"/>
                  <a:pt x="16376" y="2177"/>
                </a:cubicBezTo>
                <a:cubicBezTo>
                  <a:pt x="16403" y="2201"/>
                  <a:pt x="16407" y="2217"/>
                  <a:pt x="16418" y="2236"/>
                </a:cubicBezTo>
                <a:cubicBezTo>
                  <a:pt x="16452" y="2210"/>
                  <a:pt x="16484" y="2216"/>
                  <a:pt x="16509" y="2254"/>
                </a:cubicBezTo>
                <a:cubicBezTo>
                  <a:pt x="16513" y="2251"/>
                  <a:pt x="16524" y="2251"/>
                  <a:pt x="16527" y="2248"/>
                </a:cubicBezTo>
                <a:cubicBezTo>
                  <a:pt x="16594" y="2183"/>
                  <a:pt x="16755" y="2262"/>
                  <a:pt x="16835" y="2359"/>
                </a:cubicBezTo>
                <a:cubicBezTo>
                  <a:pt x="16852" y="2344"/>
                  <a:pt x="16869" y="2333"/>
                  <a:pt x="16884" y="2342"/>
                </a:cubicBezTo>
                <a:cubicBezTo>
                  <a:pt x="16906" y="2354"/>
                  <a:pt x="16929" y="2395"/>
                  <a:pt x="16968" y="2471"/>
                </a:cubicBezTo>
                <a:cubicBezTo>
                  <a:pt x="16973" y="2480"/>
                  <a:pt x="16976" y="2485"/>
                  <a:pt x="16980" y="2494"/>
                </a:cubicBezTo>
                <a:cubicBezTo>
                  <a:pt x="16985" y="2479"/>
                  <a:pt x="16990" y="2468"/>
                  <a:pt x="17005" y="2459"/>
                </a:cubicBezTo>
                <a:cubicBezTo>
                  <a:pt x="17035" y="2440"/>
                  <a:pt x="17076" y="2447"/>
                  <a:pt x="17095" y="2476"/>
                </a:cubicBezTo>
                <a:cubicBezTo>
                  <a:pt x="17114" y="2506"/>
                  <a:pt x="17108" y="2546"/>
                  <a:pt x="17077" y="2564"/>
                </a:cubicBezTo>
                <a:cubicBezTo>
                  <a:pt x="17052" y="2579"/>
                  <a:pt x="17026" y="2576"/>
                  <a:pt x="17005" y="2559"/>
                </a:cubicBezTo>
                <a:cubicBezTo>
                  <a:pt x="17007" y="2564"/>
                  <a:pt x="17003" y="2565"/>
                  <a:pt x="17005" y="2570"/>
                </a:cubicBezTo>
                <a:cubicBezTo>
                  <a:pt x="17038" y="2599"/>
                  <a:pt x="17062" y="2631"/>
                  <a:pt x="17041" y="2664"/>
                </a:cubicBezTo>
                <a:cubicBezTo>
                  <a:pt x="17037" y="2670"/>
                  <a:pt x="17027" y="2665"/>
                  <a:pt x="17023" y="2670"/>
                </a:cubicBezTo>
                <a:cubicBezTo>
                  <a:pt x="17022" y="2671"/>
                  <a:pt x="17030" y="2681"/>
                  <a:pt x="17029" y="2682"/>
                </a:cubicBezTo>
                <a:cubicBezTo>
                  <a:pt x="17017" y="2693"/>
                  <a:pt x="16996" y="2696"/>
                  <a:pt x="16980" y="2699"/>
                </a:cubicBezTo>
                <a:cubicBezTo>
                  <a:pt x="16975" y="2700"/>
                  <a:pt x="16967" y="2706"/>
                  <a:pt x="16962" y="2705"/>
                </a:cubicBezTo>
                <a:cubicBezTo>
                  <a:pt x="16959" y="2704"/>
                  <a:pt x="16923" y="2701"/>
                  <a:pt x="16914" y="2699"/>
                </a:cubicBezTo>
                <a:cubicBezTo>
                  <a:pt x="16872" y="2692"/>
                  <a:pt x="16803" y="2674"/>
                  <a:pt x="16702" y="2658"/>
                </a:cubicBezTo>
                <a:cubicBezTo>
                  <a:pt x="16555" y="2635"/>
                  <a:pt x="16482" y="2596"/>
                  <a:pt x="16479" y="2559"/>
                </a:cubicBezTo>
                <a:cubicBezTo>
                  <a:pt x="16412" y="2559"/>
                  <a:pt x="16387" y="2565"/>
                  <a:pt x="16292" y="2564"/>
                </a:cubicBezTo>
                <a:cubicBezTo>
                  <a:pt x="16185" y="2563"/>
                  <a:pt x="16126" y="2568"/>
                  <a:pt x="16050" y="2570"/>
                </a:cubicBezTo>
                <a:cubicBezTo>
                  <a:pt x="15965" y="2609"/>
                  <a:pt x="15888" y="2647"/>
                  <a:pt x="15754" y="2688"/>
                </a:cubicBezTo>
                <a:cubicBezTo>
                  <a:pt x="15480" y="2770"/>
                  <a:pt x="15293" y="2875"/>
                  <a:pt x="15186" y="2992"/>
                </a:cubicBezTo>
                <a:cubicBezTo>
                  <a:pt x="15151" y="3041"/>
                  <a:pt x="15120" y="3095"/>
                  <a:pt x="15095" y="3151"/>
                </a:cubicBezTo>
                <a:cubicBezTo>
                  <a:pt x="15069" y="3250"/>
                  <a:pt x="15093" y="3353"/>
                  <a:pt x="15168" y="3467"/>
                </a:cubicBezTo>
                <a:cubicBezTo>
                  <a:pt x="15225" y="3555"/>
                  <a:pt x="15267" y="3558"/>
                  <a:pt x="15349" y="3502"/>
                </a:cubicBezTo>
                <a:cubicBezTo>
                  <a:pt x="15418" y="3373"/>
                  <a:pt x="15448" y="3344"/>
                  <a:pt x="15506" y="3420"/>
                </a:cubicBezTo>
                <a:cubicBezTo>
                  <a:pt x="15520" y="3419"/>
                  <a:pt x="15530" y="3419"/>
                  <a:pt x="15530" y="3432"/>
                </a:cubicBezTo>
                <a:cubicBezTo>
                  <a:pt x="15530" y="3470"/>
                  <a:pt x="15614" y="3430"/>
                  <a:pt x="15711" y="3344"/>
                </a:cubicBezTo>
                <a:cubicBezTo>
                  <a:pt x="15718" y="3339"/>
                  <a:pt x="15723" y="3343"/>
                  <a:pt x="15730" y="3338"/>
                </a:cubicBezTo>
                <a:cubicBezTo>
                  <a:pt x="15770" y="3291"/>
                  <a:pt x="15818" y="3259"/>
                  <a:pt x="15869" y="3250"/>
                </a:cubicBezTo>
                <a:cubicBezTo>
                  <a:pt x="15873" y="3248"/>
                  <a:pt x="15872" y="3251"/>
                  <a:pt x="15875" y="3250"/>
                </a:cubicBezTo>
                <a:cubicBezTo>
                  <a:pt x="15897" y="3247"/>
                  <a:pt x="15920" y="3236"/>
                  <a:pt x="15947" y="3239"/>
                </a:cubicBezTo>
                <a:cubicBezTo>
                  <a:pt x="15958" y="3240"/>
                  <a:pt x="15962" y="3243"/>
                  <a:pt x="15971" y="3244"/>
                </a:cubicBezTo>
                <a:cubicBezTo>
                  <a:pt x="15988" y="3246"/>
                  <a:pt x="16005" y="3250"/>
                  <a:pt x="16020" y="3256"/>
                </a:cubicBezTo>
                <a:cubicBezTo>
                  <a:pt x="16044" y="3264"/>
                  <a:pt x="16063" y="3278"/>
                  <a:pt x="16074" y="3297"/>
                </a:cubicBezTo>
                <a:cubicBezTo>
                  <a:pt x="16108" y="3336"/>
                  <a:pt x="16128" y="3389"/>
                  <a:pt x="16122" y="3467"/>
                </a:cubicBezTo>
                <a:cubicBezTo>
                  <a:pt x="16104" y="3707"/>
                  <a:pt x="16068" y="3729"/>
                  <a:pt x="15724" y="3754"/>
                </a:cubicBezTo>
                <a:cubicBezTo>
                  <a:pt x="15562" y="3766"/>
                  <a:pt x="15302" y="3879"/>
                  <a:pt x="15143" y="4007"/>
                </a:cubicBezTo>
                <a:lnTo>
                  <a:pt x="14859" y="4241"/>
                </a:lnTo>
                <a:lnTo>
                  <a:pt x="15591" y="4241"/>
                </a:lnTo>
                <a:cubicBezTo>
                  <a:pt x="16410" y="4242"/>
                  <a:pt x="16596" y="4294"/>
                  <a:pt x="16431" y="4487"/>
                </a:cubicBezTo>
                <a:cubicBezTo>
                  <a:pt x="16305" y="4634"/>
                  <a:pt x="14316" y="4671"/>
                  <a:pt x="14225" y="4528"/>
                </a:cubicBezTo>
                <a:cubicBezTo>
                  <a:pt x="14195" y="4481"/>
                  <a:pt x="14214" y="4362"/>
                  <a:pt x="14267" y="4265"/>
                </a:cubicBezTo>
                <a:cubicBezTo>
                  <a:pt x="14356" y="4103"/>
                  <a:pt x="14336" y="4089"/>
                  <a:pt x="14062" y="4089"/>
                </a:cubicBezTo>
                <a:cubicBezTo>
                  <a:pt x="13896" y="4089"/>
                  <a:pt x="13721" y="4132"/>
                  <a:pt x="13669" y="4182"/>
                </a:cubicBezTo>
                <a:cubicBezTo>
                  <a:pt x="13608" y="4242"/>
                  <a:pt x="13415" y="4246"/>
                  <a:pt x="13131" y="4200"/>
                </a:cubicBezTo>
                <a:lnTo>
                  <a:pt x="12690" y="4130"/>
                </a:lnTo>
                <a:lnTo>
                  <a:pt x="12720" y="3737"/>
                </a:lnTo>
                <a:cubicBezTo>
                  <a:pt x="12739" y="3443"/>
                  <a:pt x="12676" y="3193"/>
                  <a:pt x="12473" y="2775"/>
                </a:cubicBezTo>
                <a:cubicBezTo>
                  <a:pt x="12322" y="2466"/>
                  <a:pt x="12145" y="1994"/>
                  <a:pt x="12086" y="1726"/>
                </a:cubicBezTo>
                <a:cubicBezTo>
                  <a:pt x="12027" y="1458"/>
                  <a:pt x="11949" y="1206"/>
                  <a:pt x="11911" y="1163"/>
                </a:cubicBezTo>
                <a:cubicBezTo>
                  <a:pt x="11874" y="1123"/>
                  <a:pt x="11373" y="1091"/>
                  <a:pt x="10787" y="1087"/>
                </a:cubicBezTo>
                <a:cubicBezTo>
                  <a:pt x="10784" y="1087"/>
                  <a:pt x="10783" y="1087"/>
                  <a:pt x="10781" y="1087"/>
                </a:cubicBezTo>
                <a:cubicBezTo>
                  <a:pt x="10759" y="1088"/>
                  <a:pt x="10737" y="1087"/>
                  <a:pt x="10714" y="1087"/>
                </a:cubicBezTo>
                <a:cubicBezTo>
                  <a:pt x="10665" y="1087"/>
                  <a:pt x="10614" y="1089"/>
                  <a:pt x="10569" y="1087"/>
                </a:cubicBezTo>
                <a:lnTo>
                  <a:pt x="9524" y="1087"/>
                </a:lnTo>
                <a:lnTo>
                  <a:pt x="9403" y="1427"/>
                </a:lnTo>
                <a:cubicBezTo>
                  <a:pt x="9333" y="1614"/>
                  <a:pt x="9111" y="2176"/>
                  <a:pt x="8913" y="2676"/>
                </a:cubicBezTo>
                <a:cubicBezTo>
                  <a:pt x="8598" y="3475"/>
                  <a:pt x="8564" y="3620"/>
                  <a:pt x="8647" y="3883"/>
                </a:cubicBezTo>
                <a:cubicBezTo>
                  <a:pt x="8735" y="4161"/>
                  <a:pt x="8729" y="4194"/>
                  <a:pt x="8521" y="4270"/>
                </a:cubicBezTo>
                <a:cubicBezTo>
                  <a:pt x="8200" y="4389"/>
                  <a:pt x="7756" y="4363"/>
                  <a:pt x="7493" y="4218"/>
                </a:cubicBezTo>
                <a:cubicBezTo>
                  <a:pt x="7369" y="4149"/>
                  <a:pt x="7195" y="4090"/>
                  <a:pt x="7107" y="4089"/>
                </a:cubicBezTo>
                <a:cubicBezTo>
                  <a:pt x="6959" y="4086"/>
                  <a:pt x="6959" y="4109"/>
                  <a:pt x="7082" y="4341"/>
                </a:cubicBezTo>
                <a:cubicBezTo>
                  <a:pt x="7156" y="4479"/>
                  <a:pt x="7192" y="4615"/>
                  <a:pt x="7161" y="4646"/>
                </a:cubicBezTo>
                <a:cubicBezTo>
                  <a:pt x="7033" y="4769"/>
                  <a:pt x="6762" y="4689"/>
                  <a:pt x="6690" y="4505"/>
                </a:cubicBezTo>
                <a:cubicBezTo>
                  <a:pt x="6581" y="4229"/>
                  <a:pt x="6337" y="4041"/>
                  <a:pt x="5916" y="3913"/>
                </a:cubicBezTo>
                <a:cubicBezTo>
                  <a:pt x="5717" y="3852"/>
                  <a:pt x="5501" y="3767"/>
                  <a:pt x="5439" y="3719"/>
                </a:cubicBezTo>
                <a:cubicBezTo>
                  <a:pt x="5344" y="3646"/>
                  <a:pt x="5327" y="3520"/>
                  <a:pt x="5354" y="3414"/>
                </a:cubicBezTo>
                <a:cubicBezTo>
                  <a:pt x="5354" y="3409"/>
                  <a:pt x="5354" y="3408"/>
                  <a:pt x="5354" y="3403"/>
                </a:cubicBezTo>
                <a:cubicBezTo>
                  <a:pt x="5354" y="3388"/>
                  <a:pt x="5359" y="3380"/>
                  <a:pt x="5360" y="3368"/>
                </a:cubicBezTo>
                <a:cubicBezTo>
                  <a:pt x="5366" y="3315"/>
                  <a:pt x="5389" y="3287"/>
                  <a:pt x="5427" y="3274"/>
                </a:cubicBezTo>
                <a:cubicBezTo>
                  <a:pt x="5438" y="3259"/>
                  <a:pt x="5450" y="3260"/>
                  <a:pt x="5463" y="3256"/>
                </a:cubicBezTo>
                <a:cubicBezTo>
                  <a:pt x="5469" y="3250"/>
                  <a:pt x="5478" y="3242"/>
                  <a:pt x="5487" y="3239"/>
                </a:cubicBezTo>
                <a:cubicBezTo>
                  <a:pt x="5574" y="3207"/>
                  <a:pt x="5685" y="3127"/>
                  <a:pt x="5735" y="3063"/>
                </a:cubicBezTo>
                <a:cubicBezTo>
                  <a:pt x="5784" y="2999"/>
                  <a:pt x="5957" y="2931"/>
                  <a:pt x="6122" y="2910"/>
                </a:cubicBezTo>
                <a:cubicBezTo>
                  <a:pt x="6286" y="2890"/>
                  <a:pt x="6482" y="2825"/>
                  <a:pt x="6551" y="2770"/>
                </a:cubicBezTo>
                <a:cubicBezTo>
                  <a:pt x="6619" y="2714"/>
                  <a:pt x="6716" y="2697"/>
                  <a:pt x="6768" y="2729"/>
                </a:cubicBezTo>
                <a:cubicBezTo>
                  <a:pt x="6931" y="2826"/>
                  <a:pt x="6871" y="2698"/>
                  <a:pt x="6665" y="2512"/>
                </a:cubicBezTo>
                <a:cubicBezTo>
                  <a:pt x="6513" y="2374"/>
                  <a:pt x="6344" y="2336"/>
                  <a:pt x="5934" y="2336"/>
                </a:cubicBezTo>
                <a:cubicBezTo>
                  <a:pt x="5642" y="2336"/>
                  <a:pt x="5323" y="2377"/>
                  <a:pt x="5221" y="2430"/>
                </a:cubicBezTo>
                <a:cubicBezTo>
                  <a:pt x="5152" y="2465"/>
                  <a:pt x="5093" y="2475"/>
                  <a:pt x="5040" y="2471"/>
                </a:cubicBezTo>
                <a:cubicBezTo>
                  <a:pt x="4977" y="2499"/>
                  <a:pt x="4917" y="2531"/>
                  <a:pt x="4859" y="2564"/>
                </a:cubicBezTo>
                <a:cubicBezTo>
                  <a:pt x="4792" y="2605"/>
                  <a:pt x="4726" y="2649"/>
                  <a:pt x="4665" y="2699"/>
                </a:cubicBezTo>
                <a:cubicBezTo>
                  <a:pt x="4610" y="2745"/>
                  <a:pt x="4539" y="2762"/>
                  <a:pt x="4502" y="2740"/>
                </a:cubicBezTo>
                <a:cubicBezTo>
                  <a:pt x="4479" y="2726"/>
                  <a:pt x="4470" y="2709"/>
                  <a:pt x="4478" y="2682"/>
                </a:cubicBezTo>
                <a:cubicBezTo>
                  <a:pt x="4486" y="2656"/>
                  <a:pt x="4507" y="2621"/>
                  <a:pt x="4538" y="2588"/>
                </a:cubicBezTo>
                <a:cubicBezTo>
                  <a:pt x="4539" y="2587"/>
                  <a:pt x="4544" y="2589"/>
                  <a:pt x="4544" y="2588"/>
                </a:cubicBezTo>
                <a:cubicBezTo>
                  <a:pt x="4554" y="2578"/>
                  <a:pt x="4569" y="2563"/>
                  <a:pt x="4581" y="2553"/>
                </a:cubicBezTo>
                <a:cubicBezTo>
                  <a:pt x="4610" y="2526"/>
                  <a:pt x="4637" y="2499"/>
                  <a:pt x="4677" y="2471"/>
                </a:cubicBezTo>
                <a:cubicBezTo>
                  <a:pt x="4732" y="2432"/>
                  <a:pt x="4798" y="2393"/>
                  <a:pt x="4871" y="2353"/>
                </a:cubicBezTo>
                <a:cubicBezTo>
                  <a:pt x="4926" y="2323"/>
                  <a:pt x="4982" y="2280"/>
                  <a:pt x="5034" y="2236"/>
                </a:cubicBezTo>
                <a:cubicBezTo>
                  <a:pt x="5079" y="2177"/>
                  <a:pt x="5129" y="2114"/>
                  <a:pt x="5203" y="2043"/>
                </a:cubicBezTo>
                <a:cubicBezTo>
                  <a:pt x="5204" y="2041"/>
                  <a:pt x="5208" y="2038"/>
                  <a:pt x="5209" y="2037"/>
                </a:cubicBezTo>
                <a:cubicBezTo>
                  <a:pt x="5237" y="1991"/>
                  <a:pt x="5262" y="1962"/>
                  <a:pt x="5282" y="1949"/>
                </a:cubicBezTo>
                <a:cubicBezTo>
                  <a:pt x="5293" y="1939"/>
                  <a:pt x="5302" y="1938"/>
                  <a:pt x="5312" y="1931"/>
                </a:cubicBezTo>
                <a:cubicBezTo>
                  <a:pt x="5325" y="1923"/>
                  <a:pt x="5338" y="1914"/>
                  <a:pt x="5348" y="1914"/>
                </a:cubicBezTo>
                <a:cubicBezTo>
                  <a:pt x="5353" y="1914"/>
                  <a:pt x="5365" y="1904"/>
                  <a:pt x="5372" y="1902"/>
                </a:cubicBezTo>
                <a:cubicBezTo>
                  <a:pt x="5564" y="1740"/>
                  <a:pt x="5786" y="1572"/>
                  <a:pt x="6019" y="1445"/>
                </a:cubicBezTo>
                <a:cubicBezTo>
                  <a:pt x="6290" y="1296"/>
                  <a:pt x="6491" y="1135"/>
                  <a:pt x="6472" y="1081"/>
                </a:cubicBezTo>
                <a:cubicBezTo>
                  <a:pt x="6421" y="934"/>
                  <a:pt x="5693" y="839"/>
                  <a:pt x="5330" y="935"/>
                </a:cubicBezTo>
                <a:cubicBezTo>
                  <a:pt x="5154" y="981"/>
                  <a:pt x="4799" y="1200"/>
                  <a:pt x="4538" y="1421"/>
                </a:cubicBezTo>
                <a:cubicBezTo>
                  <a:pt x="4278" y="1643"/>
                  <a:pt x="4055" y="1812"/>
                  <a:pt x="4049" y="1796"/>
                </a:cubicBezTo>
                <a:cubicBezTo>
                  <a:pt x="3990" y="1651"/>
                  <a:pt x="4011" y="1438"/>
                  <a:pt x="4067" y="1251"/>
                </a:cubicBezTo>
                <a:cubicBezTo>
                  <a:pt x="4068" y="1246"/>
                  <a:pt x="4065" y="1238"/>
                  <a:pt x="4067" y="1234"/>
                </a:cubicBezTo>
                <a:cubicBezTo>
                  <a:pt x="4068" y="1230"/>
                  <a:pt x="4071" y="1226"/>
                  <a:pt x="4073" y="1222"/>
                </a:cubicBezTo>
                <a:cubicBezTo>
                  <a:pt x="4141" y="1015"/>
                  <a:pt x="4258" y="847"/>
                  <a:pt x="4381" y="847"/>
                </a:cubicBezTo>
                <a:cubicBezTo>
                  <a:pt x="4454" y="847"/>
                  <a:pt x="4514" y="788"/>
                  <a:pt x="4514" y="718"/>
                </a:cubicBezTo>
                <a:cubicBezTo>
                  <a:pt x="4514" y="648"/>
                  <a:pt x="4568" y="563"/>
                  <a:pt x="4635" y="524"/>
                </a:cubicBezTo>
                <a:cubicBezTo>
                  <a:pt x="4781" y="441"/>
                  <a:pt x="4982" y="98"/>
                  <a:pt x="4919" y="38"/>
                </a:cubicBezTo>
                <a:cubicBezTo>
                  <a:pt x="4886" y="6"/>
                  <a:pt x="4830" y="-6"/>
                  <a:pt x="4768" y="3"/>
                </a:cubicBezTo>
                <a:close/>
                <a:moveTo>
                  <a:pt x="997" y="1169"/>
                </a:moveTo>
                <a:cubicBezTo>
                  <a:pt x="1010" y="1346"/>
                  <a:pt x="1060" y="1367"/>
                  <a:pt x="1215" y="1368"/>
                </a:cubicBezTo>
                <a:cubicBezTo>
                  <a:pt x="1173" y="1349"/>
                  <a:pt x="1128" y="1332"/>
                  <a:pt x="1088" y="1298"/>
                </a:cubicBezTo>
                <a:cubicBezTo>
                  <a:pt x="1040" y="1258"/>
                  <a:pt x="1017" y="1213"/>
                  <a:pt x="997" y="1169"/>
                </a:cubicBezTo>
                <a:close/>
                <a:moveTo>
                  <a:pt x="10388" y="2447"/>
                </a:moveTo>
                <a:cubicBezTo>
                  <a:pt x="10404" y="2451"/>
                  <a:pt x="10421" y="2462"/>
                  <a:pt x="10430" y="2476"/>
                </a:cubicBezTo>
                <a:cubicBezTo>
                  <a:pt x="10449" y="2506"/>
                  <a:pt x="10437" y="2546"/>
                  <a:pt x="10406" y="2564"/>
                </a:cubicBezTo>
                <a:cubicBezTo>
                  <a:pt x="10375" y="2583"/>
                  <a:pt x="10334" y="2577"/>
                  <a:pt x="10315" y="2547"/>
                </a:cubicBezTo>
                <a:cubicBezTo>
                  <a:pt x="10296" y="2517"/>
                  <a:pt x="10309" y="2477"/>
                  <a:pt x="10339" y="2459"/>
                </a:cubicBezTo>
                <a:cubicBezTo>
                  <a:pt x="10355" y="2450"/>
                  <a:pt x="10371" y="2443"/>
                  <a:pt x="10388" y="2447"/>
                </a:cubicBezTo>
                <a:close/>
                <a:moveTo>
                  <a:pt x="16618" y="3438"/>
                </a:moveTo>
                <a:cubicBezTo>
                  <a:pt x="16665" y="3446"/>
                  <a:pt x="16695" y="3461"/>
                  <a:pt x="16721" y="3491"/>
                </a:cubicBezTo>
                <a:cubicBezTo>
                  <a:pt x="16760" y="3537"/>
                  <a:pt x="16831" y="3564"/>
                  <a:pt x="16872" y="3549"/>
                </a:cubicBezTo>
                <a:cubicBezTo>
                  <a:pt x="16957" y="3518"/>
                  <a:pt x="17148" y="3709"/>
                  <a:pt x="17089" y="3766"/>
                </a:cubicBezTo>
                <a:cubicBezTo>
                  <a:pt x="17046" y="3809"/>
                  <a:pt x="16928" y="3814"/>
                  <a:pt x="16890" y="3778"/>
                </a:cubicBezTo>
                <a:cubicBezTo>
                  <a:pt x="16876" y="3765"/>
                  <a:pt x="16722" y="3738"/>
                  <a:pt x="16545" y="3719"/>
                </a:cubicBezTo>
                <a:cubicBezTo>
                  <a:pt x="16043" y="3667"/>
                  <a:pt x="15981" y="3511"/>
                  <a:pt x="16437" y="3444"/>
                </a:cubicBezTo>
                <a:cubicBezTo>
                  <a:pt x="16513" y="3433"/>
                  <a:pt x="16571" y="3429"/>
                  <a:pt x="16618" y="3438"/>
                </a:cubicBezTo>
                <a:close/>
                <a:moveTo>
                  <a:pt x="4146" y="5361"/>
                </a:moveTo>
                <a:cubicBezTo>
                  <a:pt x="4208" y="5363"/>
                  <a:pt x="4263" y="5415"/>
                  <a:pt x="4230" y="5466"/>
                </a:cubicBezTo>
                <a:cubicBezTo>
                  <a:pt x="4226" y="5474"/>
                  <a:pt x="4219" y="5472"/>
                  <a:pt x="4212" y="5478"/>
                </a:cubicBezTo>
                <a:cubicBezTo>
                  <a:pt x="4216" y="5479"/>
                  <a:pt x="4220" y="5477"/>
                  <a:pt x="4224" y="5478"/>
                </a:cubicBezTo>
                <a:cubicBezTo>
                  <a:pt x="4243" y="5484"/>
                  <a:pt x="4257" y="5504"/>
                  <a:pt x="4272" y="5525"/>
                </a:cubicBezTo>
                <a:cubicBezTo>
                  <a:pt x="4292" y="5523"/>
                  <a:pt x="4309" y="5533"/>
                  <a:pt x="4327" y="5543"/>
                </a:cubicBezTo>
                <a:cubicBezTo>
                  <a:pt x="4361" y="5551"/>
                  <a:pt x="4385" y="5576"/>
                  <a:pt x="4405" y="5619"/>
                </a:cubicBezTo>
                <a:cubicBezTo>
                  <a:pt x="4430" y="5661"/>
                  <a:pt x="4453" y="5712"/>
                  <a:pt x="4466" y="5777"/>
                </a:cubicBezTo>
                <a:cubicBezTo>
                  <a:pt x="4488" y="5893"/>
                  <a:pt x="4556" y="6098"/>
                  <a:pt x="4617" y="6228"/>
                </a:cubicBezTo>
                <a:cubicBezTo>
                  <a:pt x="4619" y="6232"/>
                  <a:pt x="4621" y="6230"/>
                  <a:pt x="4623" y="6234"/>
                </a:cubicBezTo>
                <a:cubicBezTo>
                  <a:pt x="4652" y="6222"/>
                  <a:pt x="4684" y="6231"/>
                  <a:pt x="4702" y="6258"/>
                </a:cubicBezTo>
                <a:cubicBezTo>
                  <a:pt x="4721" y="6288"/>
                  <a:pt x="4714" y="6327"/>
                  <a:pt x="4683" y="6346"/>
                </a:cubicBezTo>
                <a:cubicBezTo>
                  <a:pt x="4684" y="6351"/>
                  <a:pt x="4687" y="6358"/>
                  <a:pt x="4689" y="6363"/>
                </a:cubicBezTo>
                <a:cubicBezTo>
                  <a:pt x="4699" y="6380"/>
                  <a:pt x="4707" y="6397"/>
                  <a:pt x="4714" y="6416"/>
                </a:cubicBezTo>
                <a:cubicBezTo>
                  <a:pt x="4760" y="6418"/>
                  <a:pt x="4792" y="6461"/>
                  <a:pt x="4792" y="6551"/>
                </a:cubicBezTo>
                <a:cubicBezTo>
                  <a:pt x="4792" y="6575"/>
                  <a:pt x="4791" y="6586"/>
                  <a:pt x="4786" y="6604"/>
                </a:cubicBezTo>
                <a:cubicBezTo>
                  <a:pt x="4807" y="6639"/>
                  <a:pt x="4831" y="6645"/>
                  <a:pt x="4877" y="6610"/>
                </a:cubicBezTo>
                <a:cubicBezTo>
                  <a:pt x="4879" y="6606"/>
                  <a:pt x="4880" y="6608"/>
                  <a:pt x="4883" y="6604"/>
                </a:cubicBezTo>
                <a:cubicBezTo>
                  <a:pt x="4897" y="6581"/>
                  <a:pt x="4919" y="6573"/>
                  <a:pt x="4943" y="6574"/>
                </a:cubicBezTo>
                <a:cubicBezTo>
                  <a:pt x="4953" y="6575"/>
                  <a:pt x="4965" y="6575"/>
                  <a:pt x="4973" y="6580"/>
                </a:cubicBezTo>
                <a:cubicBezTo>
                  <a:pt x="4975" y="6581"/>
                  <a:pt x="4978" y="6585"/>
                  <a:pt x="4979" y="6586"/>
                </a:cubicBezTo>
                <a:cubicBezTo>
                  <a:pt x="4982" y="6588"/>
                  <a:pt x="4990" y="6589"/>
                  <a:pt x="4992" y="6592"/>
                </a:cubicBezTo>
                <a:cubicBezTo>
                  <a:pt x="4992" y="6592"/>
                  <a:pt x="4991" y="6598"/>
                  <a:pt x="4992" y="6598"/>
                </a:cubicBezTo>
                <a:cubicBezTo>
                  <a:pt x="5037" y="6652"/>
                  <a:pt x="5037" y="6782"/>
                  <a:pt x="4998" y="6873"/>
                </a:cubicBezTo>
                <a:cubicBezTo>
                  <a:pt x="4997" y="6874"/>
                  <a:pt x="4998" y="6878"/>
                  <a:pt x="4998" y="6879"/>
                </a:cubicBezTo>
                <a:cubicBezTo>
                  <a:pt x="5010" y="7086"/>
                  <a:pt x="5019" y="7449"/>
                  <a:pt x="5022" y="8104"/>
                </a:cubicBezTo>
                <a:cubicBezTo>
                  <a:pt x="5025" y="9025"/>
                  <a:pt x="5004" y="9589"/>
                  <a:pt x="4967" y="9611"/>
                </a:cubicBezTo>
                <a:cubicBezTo>
                  <a:pt x="4935" y="9630"/>
                  <a:pt x="4901" y="9617"/>
                  <a:pt x="4889" y="9576"/>
                </a:cubicBezTo>
                <a:cubicBezTo>
                  <a:pt x="4869" y="9510"/>
                  <a:pt x="4827" y="9215"/>
                  <a:pt x="4792" y="8931"/>
                </a:cubicBezTo>
                <a:cubicBezTo>
                  <a:pt x="4749" y="8598"/>
                  <a:pt x="4673" y="8129"/>
                  <a:pt x="4496" y="7166"/>
                </a:cubicBezTo>
                <a:cubicBezTo>
                  <a:pt x="4468" y="7015"/>
                  <a:pt x="4430" y="6843"/>
                  <a:pt x="4411" y="6785"/>
                </a:cubicBezTo>
                <a:cubicBezTo>
                  <a:pt x="4411" y="6783"/>
                  <a:pt x="4412" y="6782"/>
                  <a:pt x="4411" y="6780"/>
                </a:cubicBezTo>
                <a:cubicBezTo>
                  <a:pt x="4384" y="6677"/>
                  <a:pt x="4358" y="6552"/>
                  <a:pt x="4321" y="6398"/>
                </a:cubicBezTo>
                <a:cubicBezTo>
                  <a:pt x="4312" y="6394"/>
                  <a:pt x="4299" y="6388"/>
                  <a:pt x="4291" y="6375"/>
                </a:cubicBezTo>
                <a:cubicBezTo>
                  <a:pt x="4274" y="6349"/>
                  <a:pt x="4278" y="6317"/>
                  <a:pt x="4291" y="6287"/>
                </a:cubicBezTo>
                <a:cubicBezTo>
                  <a:pt x="4252" y="6124"/>
                  <a:pt x="4225" y="6046"/>
                  <a:pt x="4194" y="5900"/>
                </a:cubicBezTo>
                <a:cubicBezTo>
                  <a:pt x="4191" y="5885"/>
                  <a:pt x="4197" y="5879"/>
                  <a:pt x="4194" y="5865"/>
                </a:cubicBezTo>
                <a:cubicBezTo>
                  <a:pt x="4184" y="5864"/>
                  <a:pt x="4177" y="5864"/>
                  <a:pt x="4170" y="5859"/>
                </a:cubicBezTo>
                <a:cubicBezTo>
                  <a:pt x="4129" y="5882"/>
                  <a:pt x="4074" y="5875"/>
                  <a:pt x="4049" y="5836"/>
                </a:cubicBezTo>
                <a:cubicBezTo>
                  <a:pt x="4023" y="5796"/>
                  <a:pt x="4038" y="5743"/>
                  <a:pt x="4079" y="5718"/>
                </a:cubicBezTo>
                <a:cubicBezTo>
                  <a:pt x="4087" y="5714"/>
                  <a:pt x="4095" y="5715"/>
                  <a:pt x="4103" y="5713"/>
                </a:cubicBezTo>
                <a:cubicBezTo>
                  <a:pt x="4096" y="5661"/>
                  <a:pt x="4095" y="5605"/>
                  <a:pt x="4115" y="5554"/>
                </a:cubicBezTo>
                <a:cubicBezTo>
                  <a:pt x="4123" y="5535"/>
                  <a:pt x="4130" y="5531"/>
                  <a:pt x="4140" y="5519"/>
                </a:cubicBezTo>
                <a:cubicBezTo>
                  <a:pt x="4060" y="5515"/>
                  <a:pt x="4020" y="5417"/>
                  <a:pt x="4085" y="5378"/>
                </a:cubicBezTo>
                <a:cubicBezTo>
                  <a:pt x="4105" y="5367"/>
                  <a:pt x="4125" y="5360"/>
                  <a:pt x="4146" y="5361"/>
                </a:cubicBezTo>
                <a:close/>
                <a:moveTo>
                  <a:pt x="17168" y="6938"/>
                </a:moveTo>
                <a:cubicBezTo>
                  <a:pt x="17295" y="6920"/>
                  <a:pt x="17358" y="6982"/>
                  <a:pt x="17258" y="7079"/>
                </a:cubicBezTo>
                <a:cubicBezTo>
                  <a:pt x="17219" y="7116"/>
                  <a:pt x="17192" y="7194"/>
                  <a:pt x="17192" y="7249"/>
                </a:cubicBezTo>
                <a:cubicBezTo>
                  <a:pt x="17192" y="7392"/>
                  <a:pt x="17120" y="7412"/>
                  <a:pt x="16968" y="7313"/>
                </a:cubicBezTo>
                <a:cubicBezTo>
                  <a:pt x="16785" y="7194"/>
                  <a:pt x="16801" y="7092"/>
                  <a:pt x="17023" y="6985"/>
                </a:cubicBezTo>
                <a:cubicBezTo>
                  <a:pt x="17074" y="6960"/>
                  <a:pt x="17125" y="6944"/>
                  <a:pt x="17168" y="6938"/>
                </a:cubicBezTo>
                <a:close/>
                <a:moveTo>
                  <a:pt x="16817" y="7372"/>
                </a:moveTo>
                <a:cubicBezTo>
                  <a:pt x="16834" y="7373"/>
                  <a:pt x="16851" y="7384"/>
                  <a:pt x="16866" y="7407"/>
                </a:cubicBezTo>
                <a:cubicBezTo>
                  <a:pt x="16889" y="7444"/>
                  <a:pt x="16880" y="7504"/>
                  <a:pt x="16847" y="7536"/>
                </a:cubicBezTo>
                <a:cubicBezTo>
                  <a:pt x="16808" y="7574"/>
                  <a:pt x="16773" y="7569"/>
                  <a:pt x="16745" y="7524"/>
                </a:cubicBezTo>
                <a:cubicBezTo>
                  <a:pt x="16721" y="7487"/>
                  <a:pt x="16730" y="7427"/>
                  <a:pt x="16763" y="7395"/>
                </a:cubicBezTo>
                <a:cubicBezTo>
                  <a:pt x="16783" y="7376"/>
                  <a:pt x="16800" y="7370"/>
                  <a:pt x="16817" y="7372"/>
                </a:cubicBezTo>
                <a:close/>
                <a:moveTo>
                  <a:pt x="16763" y="7548"/>
                </a:moveTo>
                <a:cubicBezTo>
                  <a:pt x="16779" y="7551"/>
                  <a:pt x="16796" y="7562"/>
                  <a:pt x="16805" y="7577"/>
                </a:cubicBezTo>
                <a:cubicBezTo>
                  <a:pt x="16813" y="7588"/>
                  <a:pt x="16801" y="7600"/>
                  <a:pt x="16799" y="7612"/>
                </a:cubicBezTo>
                <a:cubicBezTo>
                  <a:pt x="16829" y="7623"/>
                  <a:pt x="16867" y="7639"/>
                  <a:pt x="16896" y="7665"/>
                </a:cubicBezTo>
                <a:cubicBezTo>
                  <a:pt x="16916" y="7682"/>
                  <a:pt x="16925" y="7713"/>
                  <a:pt x="16938" y="7741"/>
                </a:cubicBezTo>
                <a:cubicBezTo>
                  <a:pt x="16940" y="7743"/>
                  <a:pt x="16942" y="7744"/>
                  <a:pt x="16944" y="7747"/>
                </a:cubicBezTo>
                <a:cubicBezTo>
                  <a:pt x="16978" y="7786"/>
                  <a:pt x="16995" y="7827"/>
                  <a:pt x="16986" y="7858"/>
                </a:cubicBezTo>
                <a:cubicBezTo>
                  <a:pt x="16984" y="7867"/>
                  <a:pt x="16984" y="7933"/>
                  <a:pt x="16980" y="7952"/>
                </a:cubicBezTo>
                <a:cubicBezTo>
                  <a:pt x="16985" y="8126"/>
                  <a:pt x="16953" y="8374"/>
                  <a:pt x="16884" y="8767"/>
                </a:cubicBezTo>
                <a:cubicBezTo>
                  <a:pt x="16869" y="8850"/>
                  <a:pt x="16855" y="8875"/>
                  <a:pt x="16841" y="8931"/>
                </a:cubicBezTo>
                <a:cubicBezTo>
                  <a:pt x="16845" y="8995"/>
                  <a:pt x="16854" y="9052"/>
                  <a:pt x="16847" y="9183"/>
                </a:cubicBezTo>
                <a:cubicBezTo>
                  <a:pt x="16827" y="9607"/>
                  <a:pt x="16752" y="9801"/>
                  <a:pt x="16684" y="9629"/>
                </a:cubicBezTo>
                <a:cubicBezTo>
                  <a:pt x="16665" y="9581"/>
                  <a:pt x="16663" y="9365"/>
                  <a:pt x="16672" y="9148"/>
                </a:cubicBezTo>
                <a:cubicBezTo>
                  <a:pt x="16675" y="9092"/>
                  <a:pt x="16675" y="9060"/>
                  <a:pt x="16678" y="9019"/>
                </a:cubicBezTo>
                <a:cubicBezTo>
                  <a:pt x="16659" y="8870"/>
                  <a:pt x="16652" y="8584"/>
                  <a:pt x="16660" y="8269"/>
                </a:cubicBezTo>
                <a:cubicBezTo>
                  <a:pt x="16650" y="7990"/>
                  <a:pt x="16658" y="7702"/>
                  <a:pt x="16690" y="7641"/>
                </a:cubicBezTo>
                <a:cubicBezTo>
                  <a:pt x="16671" y="7611"/>
                  <a:pt x="16684" y="7572"/>
                  <a:pt x="16715" y="7553"/>
                </a:cubicBezTo>
                <a:cubicBezTo>
                  <a:pt x="16730" y="7544"/>
                  <a:pt x="16747" y="7544"/>
                  <a:pt x="16763" y="7548"/>
                </a:cubicBezTo>
                <a:close/>
                <a:moveTo>
                  <a:pt x="4943" y="13832"/>
                </a:moveTo>
                <a:cubicBezTo>
                  <a:pt x="4958" y="13835"/>
                  <a:pt x="4969" y="13850"/>
                  <a:pt x="4986" y="13873"/>
                </a:cubicBezTo>
                <a:cubicBezTo>
                  <a:pt x="5014" y="13913"/>
                  <a:pt x="5047" y="14001"/>
                  <a:pt x="5076" y="14096"/>
                </a:cubicBezTo>
                <a:cubicBezTo>
                  <a:pt x="5077" y="14100"/>
                  <a:pt x="5075" y="14105"/>
                  <a:pt x="5076" y="14108"/>
                </a:cubicBezTo>
                <a:cubicBezTo>
                  <a:pt x="5101" y="14189"/>
                  <a:pt x="5127" y="14265"/>
                  <a:pt x="5149" y="14377"/>
                </a:cubicBezTo>
                <a:cubicBezTo>
                  <a:pt x="5154" y="14406"/>
                  <a:pt x="5150" y="14404"/>
                  <a:pt x="5155" y="14430"/>
                </a:cubicBezTo>
                <a:cubicBezTo>
                  <a:pt x="5229" y="14754"/>
                  <a:pt x="5292" y="15095"/>
                  <a:pt x="5257" y="15116"/>
                </a:cubicBezTo>
                <a:cubicBezTo>
                  <a:pt x="5232" y="15131"/>
                  <a:pt x="5156" y="15109"/>
                  <a:pt x="5088" y="15069"/>
                </a:cubicBezTo>
                <a:cubicBezTo>
                  <a:pt x="4983" y="15006"/>
                  <a:pt x="4957" y="15013"/>
                  <a:pt x="4907" y="15098"/>
                </a:cubicBezTo>
                <a:cubicBezTo>
                  <a:pt x="4897" y="15115"/>
                  <a:pt x="4887" y="15115"/>
                  <a:pt x="4877" y="15128"/>
                </a:cubicBezTo>
                <a:cubicBezTo>
                  <a:pt x="4858" y="15163"/>
                  <a:pt x="4832" y="15185"/>
                  <a:pt x="4804" y="15192"/>
                </a:cubicBezTo>
                <a:cubicBezTo>
                  <a:pt x="4787" y="15197"/>
                  <a:pt x="4772" y="15195"/>
                  <a:pt x="4756" y="15186"/>
                </a:cubicBezTo>
                <a:cubicBezTo>
                  <a:pt x="4749" y="15184"/>
                  <a:pt x="4742" y="15178"/>
                  <a:pt x="4738" y="15175"/>
                </a:cubicBezTo>
                <a:cubicBezTo>
                  <a:pt x="4730" y="15168"/>
                  <a:pt x="4726" y="15161"/>
                  <a:pt x="4720" y="15151"/>
                </a:cubicBezTo>
                <a:cubicBezTo>
                  <a:pt x="4717" y="15146"/>
                  <a:pt x="4710" y="15149"/>
                  <a:pt x="4708" y="15145"/>
                </a:cubicBezTo>
                <a:cubicBezTo>
                  <a:pt x="4682" y="15106"/>
                  <a:pt x="4782" y="14447"/>
                  <a:pt x="4853" y="14102"/>
                </a:cubicBezTo>
                <a:cubicBezTo>
                  <a:pt x="4864" y="14040"/>
                  <a:pt x="4881" y="13908"/>
                  <a:pt x="4889" y="13885"/>
                </a:cubicBezTo>
                <a:cubicBezTo>
                  <a:pt x="4891" y="13879"/>
                  <a:pt x="4892" y="13884"/>
                  <a:pt x="4895" y="13879"/>
                </a:cubicBezTo>
                <a:cubicBezTo>
                  <a:pt x="4905" y="13851"/>
                  <a:pt x="4915" y="13836"/>
                  <a:pt x="4931" y="13838"/>
                </a:cubicBezTo>
                <a:cubicBezTo>
                  <a:pt x="4934" y="13837"/>
                  <a:pt x="4940" y="13831"/>
                  <a:pt x="4943" y="13832"/>
                </a:cubicBezTo>
                <a:close/>
                <a:moveTo>
                  <a:pt x="16799" y="14172"/>
                </a:moveTo>
                <a:cubicBezTo>
                  <a:pt x="16854" y="14182"/>
                  <a:pt x="16926" y="14381"/>
                  <a:pt x="17005" y="14735"/>
                </a:cubicBezTo>
                <a:cubicBezTo>
                  <a:pt x="17073" y="15040"/>
                  <a:pt x="17094" y="15172"/>
                  <a:pt x="17065" y="15251"/>
                </a:cubicBezTo>
                <a:cubicBezTo>
                  <a:pt x="17066" y="15266"/>
                  <a:pt x="17052" y="15277"/>
                  <a:pt x="17041" y="15292"/>
                </a:cubicBezTo>
                <a:cubicBezTo>
                  <a:pt x="17036" y="15298"/>
                  <a:pt x="17042" y="15309"/>
                  <a:pt x="17035" y="15315"/>
                </a:cubicBezTo>
                <a:cubicBezTo>
                  <a:pt x="17027" y="15322"/>
                  <a:pt x="17018" y="15317"/>
                  <a:pt x="17011" y="15321"/>
                </a:cubicBezTo>
                <a:cubicBezTo>
                  <a:pt x="16978" y="15351"/>
                  <a:pt x="16952" y="15356"/>
                  <a:pt x="16926" y="15315"/>
                </a:cubicBezTo>
                <a:cubicBezTo>
                  <a:pt x="16901" y="15276"/>
                  <a:pt x="16817" y="15254"/>
                  <a:pt x="16739" y="15268"/>
                </a:cubicBezTo>
                <a:cubicBezTo>
                  <a:pt x="16661" y="15283"/>
                  <a:pt x="16582" y="15274"/>
                  <a:pt x="16563" y="15245"/>
                </a:cubicBezTo>
                <a:cubicBezTo>
                  <a:pt x="16535" y="15200"/>
                  <a:pt x="16670" y="14466"/>
                  <a:pt x="16751" y="14231"/>
                </a:cubicBezTo>
                <a:cubicBezTo>
                  <a:pt x="16764" y="14192"/>
                  <a:pt x="16781" y="14169"/>
                  <a:pt x="16799" y="14172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08" name="Shape"/>
          <p:cNvSpPr/>
          <p:nvPr/>
        </p:nvSpPr>
        <p:spPr>
          <a:xfrm flipH="1">
            <a:off x="4015533" y="11566199"/>
            <a:ext cx="17560927" cy="455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tIns="91439" bIns="91439" anchor="ctr"/>
          <a:lstStyle/>
          <a:p>
            <a:pPr defTabSz="2438400">
              <a:defRPr sz="32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09" name="Q3 2019 Budget Performance Appraisal"/>
          <p:cNvSpPr txBox="1"/>
          <p:nvPr/>
        </p:nvSpPr>
        <p:spPr>
          <a:xfrm>
            <a:off x="4514888" y="11569408"/>
            <a:ext cx="5177087" cy="5130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>
            <a:lvl1pPr defTabSz="2438400">
              <a:defRPr sz="22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t>Q3 2019 Budget Performance Appraisal</a:t>
            </a:r>
          </a:p>
        </p:txBody>
      </p:sp>
      <p:sp>
        <p:nvSpPr>
          <p:cNvPr id="210" name="MEPB"/>
          <p:cNvSpPr txBox="1"/>
          <p:nvPr/>
        </p:nvSpPr>
        <p:spPr>
          <a:xfrm>
            <a:off x="19772707" y="11569408"/>
            <a:ext cx="908815" cy="51308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tIns="91439" bIns="91439">
            <a:spAutoFit/>
          </a:bodyPr>
          <a:lstStyle>
            <a:lvl1pPr defTabSz="2438400">
              <a:defRPr sz="22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t>MEPB</a:t>
            </a:r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+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hape"/>
          <p:cNvSpPr/>
          <p:nvPr/>
        </p:nvSpPr>
        <p:spPr>
          <a:xfrm>
            <a:off x="-146868" y="-101602"/>
            <a:ext cx="8833668" cy="139057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8" tIns="121918" rIns="121918" bIns="121918"/>
          <a:lstStyle/>
          <a:p>
            <a:pPr>
              <a:defRPr sz="36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36" name="Shape"/>
          <p:cNvSpPr/>
          <p:nvPr/>
        </p:nvSpPr>
        <p:spPr>
          <a:xfrm flipH="1">
            <a:off x="-2409433" y="-46831"/>
            <a:ext cx="4691202" cy="19976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8" tIns="121918" rIns="121918" bIns="121918" anchor="ctr"/>
          <a:lstStyle/>
          <a:p>
            <a:pPr>
              <a:defRPr sz="36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37" name="Shape"/>
          <p:cNvSpPr/>
          <p:nvPr/>
        </p:nvSpPr>
        <p:spPr>
          <a:xfrm flipH="1">
            <a:off x="1232112" y="-1"/>
            <a:ext cx="1382402" cy="1954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8" tIns="121918" rIns="121918" bIns="121918" anchor="ctr"/>
          <a:lstStyle/>
          <a:p>
            <a:pPr>
              <a:defRPr sz="36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38" name="Shape"/>
          <p:cNvSpPr/>
          <p:nvPr/>
        </p:nvSpPr>
        <p:spPr>
          <a:xfrm flipH="1">
            <a:off x="1960510" y="727598"/>
            <a:ext cx="20035901" cy="19976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1" y="0"/>
                </a:lnTo>
                <a:lnTo>
                  <a:pt x="21600" y="0"/>
                </a:lnTo>
                <a:lnTo>
                  <a:pt x="2048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8" tIns="121918" rIns="121918" bIns="121918" anchor="ctr"/>
          <a:lstStyle/>
          <a:p>
            <a:pPr>
              <a:defRPr sz="36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39" name="Shape"/>
          <p:cNvSpPr/>
          <p:nvPr/>
        </p:nvSpPr>
        <p:spPr>
          <a:xfrm flipH="1">
            <a:off x="20964314" y="727598"/>
            <a:ext cx="4691202" cy="19976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8" tIns="121918" rIns="121918" bIns="121918" anchor="ctr"/>
          <a:lstStyle/>
          <a:p>
            <a:pPr>
              <a:defRPr sz="36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40" name="Title Text"/>
          <p:cNvSpPr txBox="1">
            <a:spLocks noGrp="1"/>
          </p:cNvSpPr>
          <p:nvPr>
            <p:ph type="title"/>
          </p:nvPr>
        </p:nvSpPr>
        <p:spPr>
          <a:xfrm>
            <a:off x="2946399" y="736199"/>
            <a:ext cx="17932002" cy="1997601"/>
          </a:xfrm>
          <a:prstGeom prst="rect">
            <a:avLst/>
          </a:prstGeom>
        </p:spPr>
        <p:txBody>
          <a:bodyPr lIns="243798" tIns="243798" rIns="243798" bIns="243798">
            <a:normAutofit/>
          </a:bodyPr>
          <a:lstStyle/>
          <a:p>
            <a:r>
              <a:t>Title Text</a:t>
            </a:r>
          </a:p>
        </p:txBody>
      </p:sp>
      <p:sp>
        <p:nvSpPr>
          <p:cNvPr id="241" name="Body Level One…"/>
          <p:cNvSpPr txBox="1">
            <a:spLocks noGrp="1"/>
          </p:cNvSpPr>
          <p:nvPr>
            <p:ph type="body" idx="1"/>
          </p:nvPr>
        </p:nvSpPr>
        <p:spPr>
          <a:xfrm>
            <a:off x="2946399" y="3406999"/>
            <a:ext cx="20218402" cy="9728803"/>
          </a:xfrm>
          <a:prstGeom prst="rect">
            <a:avLst/>
          </a:prstGeom>
        </p:spPr>
        <p:txBody>
          <a:bodyPr lIns="243798" tIns="243798" rIns="243798" bIns="243798" anchor="t"/>
          <a:lstStyle>
            <a:lvl1pPr marL="754474" indent="-500474"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1pPr>
            <a:lvl2pPr marL="1022094" indent="-463294"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2pPr>
            <a:lvl3pPr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3pPr>
            <a:lvl4pPr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4pPr>
            <a:lvl5pPr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242" name="LSGv.jpeg" descr="LSGv.jpeg"/>
          <p:cNvPicPr>
            <a:picLocks noChangeAspect="1"/>
          </p:cNvPicPr>
          <p:nvPr/>
        </p:nvPicPr>
        <p:blipFill>
          <a:blip r:embed="rId2"/>
          <a:srcRect l="3588" t="1745" r="1237" b="61"/>
          <a:stretch>
            <a:fillRect/>
          </a:stretch>
        </p:blipFill>
        <p:spPr>
          <a:xfrm>
            <a:off x="22365287" y="752097"/>
            <a:ext cx="1889139" cy="19489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8" h="21594" extrusionOk="0">
                <a:moveTo>
                  <a:pt x="4731" y="3"/>
                </a:moveTo>
                <a:cubicBezTo>
                  <a:pt x="4548" y="28"/>
                  <a:pt x="4262" y="222"/>
                  <a:pt x="4021" y="504"/>
                </a:cubicBezTo>
                <a:cubicBezTo>
                  <a:pt x="3819" y="739"/>
                  <a:pt x="3613" y="908"/>
                  <a:pt x="3563" y="878"/>
                </a:cubicBezTo>
                <a:cubicBezTo>
                  <a:pt x="3514" y="848"/>
                  <a:pt x="3375" y="619"/>
                  <a:pt x="3258" y="372"/>
                </a:cubicBezTo>
                <a:cubicBezTo>
                  <a:pt x="3131" y="105"/>
                  <a:pt x="3046" y="-3"/>
                  <a:pt x="3046" y="104"/>
                </a:cubicBezTo>
                <a:cubicBezTo>
                  <a:pt x="3045" y="202"/>
                  <a:pt x="3082" y="322"/>
                  <a:pt x="3127" y="368"/>
                </a:cubicBezTo>
                <a:cubicBezTo>
                  <a:pt x="3173" y="413"/>
                  <a:pt x="3232" y="627"/>
                  <a:pt x="3262" y="843"/>
                </a:cubicBezTo>
                <a:cubicBezTo>
                  <a:pt x="3292" y="1060"/>
                  <a:pt x="3339" y="1344"/>
                  <a:pt x="3365" y="1472"/>
                </a:cubicBezTo>
                <a:cubicBezTo>
                  <a:pt x="3452" y="1904"/>
                  <a:pt x="3239" y="1814"/>
                  <a:pt x="2961" y="1305"/>
                </a:cubicBezTo>
                <a:cubicBezTo>
                  <a:pt x="2490" y="440"/>
                  <a:pt x="2337" y="304"/>
                  <a:pt x="1806" y="254"/>
                </a:cubicBezTo>
                <a:cubicBezTo>
                  <a:pt x="1179" y="195"/>
                  <a:pt x="984" y="354"/>
                  <a:pt x="984" y="944"/>
                </a:cubicBezTo>
                <a:cubicBezTo>
                  <a:pt x="984" y="954"/>
                  <a:pt x="984" y="960"/>
                  <a:pt x="984" y="970"/>
                </a:cubicBezTo>
                <a:cubicBezTo>
                  <a:pt x="1041" y="831"/>
                  <a:pt x="1210" y="691"/>
                  <a:pt x="1487" y="575"/>
                </a:cubicBezTo>
                <a:cubicBezTo>
                  <a:pt x="1667" y="500"/>
                  <a:pt x="1776" y="460"/>
                  <a:pt x="1856" y="452"/>
                </a:cubicBezTo>
                <a:cubicBezTo>
                  <a:pt x="1936" y="445"/>
                  <a:pt x="1987" y="470"/>
                  <a:pt x="2049" y="522"/>
                </a:cubicBezTo>
                <a:cubicBezTo>
                  <a:pt x="2128" y="590"/>
                  <a:pt x="2239" y="631"/>
                  <a:pt x="2296" y="610"/>
                </a:cubicBezTo>
                <a:cubicBezTo>
                  <a:pt x="2493" y="540"/>
                  <a:pt x="2502" y="736"/>
                  <a:pt x="2314" y="970"/>
                </a:cubicBezTo>
                <a:cubicBezTo>
                  <a:pt x="2135" y="1193"/>
                  <a:pt x="2118" y="1198"/>
                  <a:pt x="1955" y="1054"/>
                </a:cubicBezTo>
                <a:cubicBezTo>
                  <a:pt x="1787" y="905"/>
                  <a:pt x="1672" y="949"/>
                  <a:pt x="1613" y="1168"/>
                </a:cubicBezTo>
                <a:cubicBezTo>
                  <a:pt x="1675" y="1110"/>
                  <a:pt x="1731" y="1126"/>
                  <a:pt x="1869" y="1208"/>
                </a:cubicBezTo>
                <a:cubicBezTo>
                  <a:pt x="2094" y="1342"/>
                  <a:pt x="2727" y="2550"/>
                  <a:pt x="2642" y="2685"/>
                </a:cubicBezTo>
                <a:cubicBezTo>
                  <a:pt x="2610" y="2737"/>
                  <a:pt x="2448" y="2698"/>
                  <a:pt x="2238" y="2593"/>
                </a:cubicBezTo>
                <a:cubicBezTo>
                  <a:pt x="1860" y="2404"/>
                  <a:pt x="1232" y="2364"/>
                  <a:pt x="854" y="2505"/>
                </a:cubicBezTo>
                <a:cubicBezTo>
                  <a:pt x="623" y="2591"/>
                  <a:pt x="1" y="3186"/>
                  <a:pt x="0" y="3323"/>
                </a:cubicBezTo>
                <a:cubicBezTo>
                  <a:pt x="0" y="3362"/>
                  <a:pt x="35" y="3372"/>
                  <a:pt x="81" y="3345"/>
                </a:cubicBezTo>
                <a:cubicBezTo>
                  <a:pt x="127" y="3317"/>
                  <a:pt x="194" y="3331"/>
                  <a:pt x="225" y="3380"/>
                </a:cubicBezTo>
                <a:cubicBezTo>
                  <a:pt x="308" y="3512"/>
                  <a:pt x="586" y="3491"/>
                  <a:pt x="714" y="3341"/>
                </a:cubicBezTo>
                <a:cubicBezTo>
                  <a:pt x="841" y="3191"/>
                  <a:pt x="1301" y="3164"/>
                  <a:pt x="1388" y="3301"/>
                </a:cubicBezTo>
                <a:cubicBezTo>
                  <a:pt x="1419" y="3351"/>
                  <a:pt x="1521" y="3370"/>
                  <a:pt x="1613" y="3341"/>
                </a:cubicBezTo>
                <a:cubicBezTo>
                  <a:pt x="1813" y="3279"/>
                  <a:pt x="2178" y="3446"/>
                  <a:pt x="2103" y="3565"/>
                </a:cubicBezTo>
                <a:cubicBezTo>
                  <a:pt x="2074" y="3611"/>
                  <a:pt x="1938" y="3648"/>
                  <a:pt x="1802" y="3648"/>
                </a:cubicBezTo>
                <a:cubicBezTo>
                  <a:pt x="1305" y="3648"/>
                  <a:pt x="743" y="3905"/>
                  <a:pt x="598" y="4198"/>
                </a:cubicBezTo>
                <a:cubicBezTo>
                  <a:pt x="523" y="4349"/>
                  <a:pt x="479" y="4503"/>
                  <a:pt x="503" y="4541"/>
                </a:cubicBezTo>
                <a:cubicBezTo>
                  <a:pt x="580" y="4662"/>
                  <a:pt x="942" y="4619"/>
                  <a:pt x="1406" y="4431"/>
                </a:cubicBezTo>
                <a:cubicBezTo>
                  <a:pt x="1768" y="4283"/>
                  <a:pt x="1935" y="4260"/>
                  <a:pt x="2251" y="4321"/>
                </a:cubicBezTo>
                <a:cubicBezTo>
                  <a:pt x="2467" y="4362"/>
                  <a:pt x="2636" y="4437"/>
                  <a:pt x="2633" y="4484"/>
                </a:cubicBezTo>
                <a:cubicBezTo>
                  <a:pt x="2630" y="4530"/>
                  <a:pt x="2476" y="4654"/>
                  <a:pt x="2287" y="4757"/>
                </a:cubicBezTo>
                <a:cubicBezTo>
                  <a:pt x="1428" y="5229"/>
                  <a:pt x="866" y="6059"/>
                  <a:pt x="1047" y="6590"/>
                </a:cubicBezTo>
                <a:cubicBezTo>
                  <a:pt x="1154" y="6904"/>
                  <a:pt x="1282" y="6883"/>
                  <a:pt x="1397" y="6537"/>
                </a:cubicBezTo>
                <a:cubicBezTo>
                  <a:pt x="1452" y="6368"/>
                  <a:pt x="1555" y="6230"/>
                  <a:pt x="1622" y="6230"/>
                </a:cubicBezTo>
                <a:cubicBezTo>
                  <a:pt x="1690" y="6230"/>
                  <a:pt x="1942" y="6040"/>
                  <a:pt x="2179" y="5808"/>
                </a:cubicBezTo>
                <a:cubicBezTo>
                  <a:pt x="2417" y="5575"/>
                  <a:pt x="2631" y="5406"/>
                  <a:pt x="2660" y="5434"/>
                </a:cubicBezTo>
                <a:cubicBezTo>
                  <a:pt x="2689" y="5462"/>
                  <a:pt x="2707" y="5759"/>
                  <a:pt x="2696" y="6093"/>
                </a:cubicBezTo>
                <a:cubicBezTo>
                  <a:pt x="2660" y="7170"/>
                  <a:pt x="2986" y="8230"/>
                  <a:pt x="3397" y="8362"/>
                </a:cubicBezTo>
                <a:cubicBezTo>
                  <a:pt x="3502" y="8396"/>
                  <a:pt x="3499" y="8360"/>
                  <a:pt x="3374" y="8173"/>
                </a:cubicBezTo>
                <a:cubicBezTo>
                  <a:pt x="3250" y="7988"/>
                  <a:pt x="3240" y="7927"/>
                  <a:pt x="3334" y="7892"/>
                </a:cubicBezTo>
                <a:cubicBezTo>
                  <a:pt x="3473" y="7839"/>
                  <a:pt x="3519" y="7531"/>
                  <a:pt x="3397" y="7457"/>
                </a:cubicBezTo>
                <a:cubicBezTo>
                  <a:pt x="3281" y="7387"/>
                  <a:pt x="3291" y="6685"/>
                  <a:pt x="3410" y="6568"/>
                </a:cubicBezTo>
                <a:cubicBezTo>
                  <a:pt x="3481" y="6499"/>
                  <a:pt x="3481" y="6421"/>
                  <a:pt x="3410" y="6291"/>
                </a:cubicBezTo>
                <a:cubicBezTo>
                  <a:pt x="3289" y="6068"/>
                  <a:pt x="3417" y="5970"/>
                  <a:pt x="3662" y="6098"/>
                </a:cubicBezTo>
                <a:cubicBezTo>
                  <a:pt x="3896" y="6221"/>
                  <a:pt x="3913" y="6288"/>
                  <a:pt x="4071" y="7843"/>
                </a:cubicBezTo>
                <a:cubicBezTo>
                  <a:pt x="4328" y="10375"/>
                  <a:pt x="4206" y="13122"/>
                  <a:pt x="3747" y="15169"/>
                </a:cubicBezTo>
                <a:cubicBezTo>
                  <a:pt x="3550" y="16051"/>
                  <a:pt x="3479" y="16172"/>
                  <a:pt x="3262" y="15996"/>
                </a:cubicBezTo>
                <a:cubicBezTo>
                  <a:pt x="3135" y="15893"/>
                  <a:pt x="3094" y="15898"/>
                  <a:pt x="2992" y="16036"/>
                </a:cubicBezTo>
                <a:cubicBezTo>
                  <a:pt x="2830" y="16252"/>
                  <a:pt x="2443" y="16443"/>
                  <a:pt x="2283" y="16383"/>
                </a:cubicBezTo>
                <a:cubicBezTo>
                  <a:pt x="2199" y="16352"/>
                  <a:pt x="2119" y="16417"/>
                  <a:pt x="2062" y="16563"/>
                </a:cubicBezTo>
                <a:cubicBezTo>
                  <a:pt x="2013" y="16689"/>
                  <a:pt x="1915" y="16788"/>
                  <a:pt x="1847" y="16788"/>
                </a:cubicBezTo>
                <a:cubicBezTo>
                  <a:pt x="1779" y="16788"/>
                  <a:pt x="1627" y="16884"/>
                  <a:pt x="1510" y="16999"/>
                </a:cubicBezTo>
                <a:cubicBezTo>
                  <a:pt x="1392" y="17113"/>
                  <a:pt x="1170" y="17234"/>
                  <a:pt x="1015" y="17267"/>
                </a:cubicBezTo>
                <a:cubicBezTo>
                  <a:pt x="860" y="17300"/>
                  <a:pt x="662" y="17402"/>
                  <a:pt x="575" y="17496"/>
                </a:cubicBezTo>
                <a:cubicBezTo>
                  <a:pt x="425" y="17659"/>
                  <a:pt x="428" y="17693"/>
                  <a:pt x="634" y="18287"/>
                </a:cubicBezTo>
                <a:cubicBezTo>
                  <a:pt x="752" y="18629"/>
                  <a:pt x="971" y="19131"/>
                  <a:pt x="1119" y="19404"/>
                </a:cubicBezTo>
                <a:cubicBezTo>
                  <a:pt x="1345" y="19821"/>
                  <a:pt x="1464" y="19936"/>
                  <a:pt x="1878" y="20138"/>
                </a:cubicBezTo>
                <a:cubicBezTo>
                  <a:pt x="2854" y="20614"/>
                  <a:pt x="3644" y="20761"/>
                  <a:pt x="5324" y="20763"/>
                </a:cubicBezTo>
                <a:cubicBezTo>
                  <a:pt x="6330" y="20764"/>
                  <a:pt x="7136" y="20712"/>
                  <a:pt x="7697" y="20618"/>
                </a:cubicBezTo>
                <a:cubicBezTo>
                  <a:pt x="8164" y="20539"/>
                  <a:pt x="8577" y="20503"/>
                  <a:pt x="8613" y="20539"/>
                </a:cubicBezTo>
                <a:cubicBezTo>
                  <a:pt x="8650" y="20574"/>
                  <a:pt x="8735" y="20759"/>
                  <a:pt x="8802" y="20948"/>
                </a:cubicBezTo>
                <a:cubicBezTo>
                  <a:pt x="8869" y="21136"/>
                  <a:pt x="8979" y="21316"/>
                  <a:pt x="9049" y="21348"/>
                </a:cubicBezTo>
                <a:cubicBezTo>
                  <a:pt x="9119" y="21379"/>
                  <a:pt x="9256" y="21449"/>
                  <a:pt x="9355" y="21502"/>
                </a:cubicBezTo>
                <a:cubicBezTo>
                  <a:pt x="9450" y="21553"/>
                  <a:pt x="9956" y="21582"/>
                  <a:pt x="10501" y="21594"/>
                </a:cubicBezTo>
                <a:cubicBezTo>
                  <a:pt x="11441" y="21585"/>
                  <a:pt x="11905" y="21570"/>
                  <a:pt x="12019" y="21554"/>
                </a:cubicBezTo>
                <a:cubicBezTo>
                  <a:pt x="12076" y="21546"/>
                  <a:pt x="12133" y="21539"/>
                  <a:pt x="12154" y="21528"/>
                </a:cubicBezTo>
                <a:cubicBezTo>
                  <a:pt x="12240" y="21483"/>
                  <a:pt x="12424" y="21420"/>
                  <a:pt x="12563" y="21392"/>
                </a:cubicBezTo>
                <a:cubicBezTo>
                  <a:pt x="12754" y="21352"/>
                  <a:pt x="12856" y="21244"/>
                  <a:pt x="12990" y="20948"/>
                </a:cubicBezTo>
                <a:cubicBezTo>
                  <a:pt x="13048" y="20820"/>
                  <a:pt x="13105" y="20724"/>
                  <a:pt x="13152" y="20653"/>
                </a:cubicBezTo>
                <a:lnTo>
                  <a:pt x="13156" y="20649"/>
                </a:lnTo>
                <a:lnTo>
                  <a:pt x="13170" y="20609"/>
                </a:lnTo>
                <a:lnTo>
                  <a:pt x="13188" y="20609"/>
                </a:lnTo>
                <a:cubicBezTo>
                  <a:pt x="13202" y="20594"/>
                  <a:pt x="13226" y="20560"/>
                  <a:pt x="13233" y="20561"/>
                </a:cubicBezTo>
                <a:cubicBezTo>
                  <a:pt x="13268" y="20561"/>
                  <a:pt x="13839" y="20618"/>
                  <a:pt x="14504" y="20693"/>
                </a:cubicBezTo>
                <a:cubicBezTo>
                  <a:pt x="16268" y="20890"/>
                  <a:pt x="17758" y="20885"/>
                  <a:pt x="18822" y="20666"/>
                </a:cubicBezTo>
                <a:cubicBezTo>
                  <a:pt x="20206" y="20382"/>
                  <a:pt x="20278" y="20325"/>
                  <a:pt x="20880" y="19175"/>
                </a:cubicBezTo>
                <a:cubicBezTo>
                  <a:pt x="21600" y="17799"/>
                  <a:pt x="21566" y="17402"/>
                  <a:pt x="20705" y="17267"/>
                </a:cubicBezTo>
                <a:cubicBezTo>
                  <a:pt x="20690" y="17265"/>
                  <a:pt x="20676" y="17258"/>
                  <a:pt x="20664" y="17254"/>
                </a:cubicBezTo>
                <a:cubicBezTo>
                  <a:pt x="20637" y="17253"/>
                  <a:pt x="20624" y="17248"/>
                  <a:pt x="20601" y="17245"/>
                </a:cubicBezTo>
                <a:cubicBezTo>
                  <a:pt x="20595" y="17244"/>
                  <a:pt x="20584" y="17242"/>
                  <a:pt x="20579" y="17241"/>
                </a:cubicBezTo>
                <a:cubicBezTo>
                  <a:pt x="20492" y="17228"/>
                  <a:pt x="20428" y="17208"/>
                  <a:pt x="20386" y="17161"/>
                </a:cubicBezTo>
                <a:cubicBezTo>
                  <a:pt x="20306" y="17119"/>
                  <a:pt x="20233" y="17066"/>
                  <a:pt x="20188" y="16999"/>
                </a:cubicBezTo>
                <a:cubicBezTo>
                  <a:pt x="20111" y="16884"/>
                  <a:pt x="19988" y="16788"/>
                  <a:pt x="19914" y="16788"/>
                </a:cubicBezTo>
                <a:cubicBezTo>
                  <a:pt x="19839" y="16788"/>
                  <a:pt x="19759" y="16732"/>
                  <a:pt x="19730" y="16660"/>
                </a:cubicBezTo>
                <a:cubicBezTo>
                  <a:pt x="19702" y="16588"/>
                  <a:pt x="19618" y="16528"/>
                  <a:pt x="19545" y="16528"/>
                </a:cubicBezTo>
                <a:cubicBezTo>
                  <a:pt x="19472" y="16528"/>
                  <a:pt x="19391" y="16453"/>
                  <a:pt x="19366" y="16361"/>
                </a:cubicBezTo>
                <a:cubicBezTo>
                  <a:pt x="19342" y="16269"/>
                  <a:pt x="19214" y="16164"/>
                  <a:pt x="19083" y="16132"/>
                </a:cubicBezTo>
                <a:cubicBezTo>
                  <a:pt x="18953" y="16100"/>
                  <a:pt x="18791" y="16030"/>
                  <a:pt x="18723" y="15974"/>
                </a:cubicBezTo>
                <a:cubicBezTo>
                  <a:pt x="18655" y="15918"/>
                  <a:pt x="18435" y="15826"/>
                  <a:pt x="18233" y="15776"/>
                </a:cubicBezTo>
                <a:cubicBezTo>
                  <a:pt x="18192" y="15766"/>
                  <a:pt x="18163" y="15756"/>
                  <a:pt x="18130" y="15746"/>
                </a:cubicBezTo>
                <a:cubicBezTo>
                  <a:pt x="18112" y="15746"/>
                  <a:pt x="18088" y="15747"/>
                  <a:pt x="18072" y="15746"/>
                </a:cubicBezTo>
                <a:cubicBezTo>
                  <a:pt x="18071" y="15746"/>
                  <a:pt x="18068" y="15746"/>
                  <a:pt x="18067" y="15746"/>
                </a:cubicBezTo>
                <a:cubicBezTo>
                  <a:pt x="18038" y="15745"/>
                  <a:pt x="18007" y="15719"/>
                  <a:pt x="17977" y="15684"/>
                </a:cubicBezTo>
                <a:cubicBezTo>
                  <a:pt x="17867" y="15619"/>
                  <a:pt x="17816" y="15523"/>
                  <a:pt x="17748" y="15297"/>
                </a:cubicBezTo>
                <a:cubicBezTo>
                  <a:pt x="17683" y="15082"/>
                  <a:pt x="17547" y="14393"/>
                  <a:pt x="17443" y="13767"/>
                </a:cubicBezTo>
                <a:cubicBezTo>
                  <a:pt x="17114" y="11781"/>
                  <a:pt x="17170" y="8601"/>
                  <a:pt x="17568" y="6735"/>
                </a:cubicBezTo>
                <a:cubicBezTo>
                  <a:pt x="17627" y="6458"/>
                  <a:pt x="17700" y="6271"/>
                  <a:pt x="17775" y="6190"/>
                </a:cubicBezTo>
                <a:cubicBezTo>
                  <a:pt x="17782" y="6173"/>
                  <a:pt x="17792" y="6130"/>
                  <a:pt x="17798" y="6124"/>
                </a:cubicBezTo>
                <a:cubicBezTo>
                  <a:pt x="17799" y="6123"/>
                  <a:pt x="17801" y="6125"/>
                  <a:pt x="17802" y="6124"/>
                </a:cubicBezTo>
                <a:cubicBezTo>
                  <a:pt x="17803" y="6123"/>
                  <a:pt x="17806" y="6125"/>
                  <a:pt x="17807" y="6124"/>
                </a:cubicBezTo>
                <a:cubicBezTo>
                  <a:pt x="17817" y="6118"/>
                  <a:pt x="17825" y="6121"/>
                  <a:pt x="17838" y="6129"/>
                </a:cubicBezTo>
                <a:cubicBezTo>
                  <a:pt x="17849" y="6134"/>
                  <a:pt x="17862" y="6136"/>
                  <a:pt x="17874" y="6150"/>
                </a:cubicBezTo>
                <a:cubicBezTo>
                  <a:pt x="17910" y="6157"/>
                  <a:pt x="17944" y="6185"/>
                  <a:pt x="17977" y="6247"/>
                </a:cubicBezTo>
                <a:cubicBezTo>
                  <a:pt x="18055" y="6395"/>
                  <a:pt x="18117" y="6710"/>
                  <a:pt x="18126" y="6916"/>
                </a:cubicBezTo>
                <a:cubicBezTo>
                  <a:pt x="18127" y="6918"/>
                  <a:pt x="18126" y="6922"/>
                  <a:pt x="18126" y="6924"/>
                </a:cubicBezTo>
                <a:cubicBezTo>
                  <a:pt x="18130" y="6937"/>
                  <a:pt x="18133" y="6950"/>
                  <a:pt x="18130" y="6964"/>
                </a:cubicBezTo>
                <a:cubicBezTo>
                  <a:pt x="18129" y="6965"/>
                  <a:pt x="18130" y="6966"/>
                  <a:pt x="18130" y="6968"/>
                </a:cubicBezTo>
                <a:cubicBezTo>
                  <a:pt x="18130" y="7036"/>
                  <a:pt x="18120" y="7088"/>
                  <a:pt x="18103" y="7105"/>
                </a:cubicBezTo>
                <a:cubicBezTo>
                  <a:pt x="18072" y="7135"/>
                  <a:pt x="18040" y="7405"/>
                  <a:pt x="18031" y="7703"/>
                </a:cubicBezTo>
                <a:lnTo>
                  <a:pt x="18013" y="8222"/>
                </a:lnTo>
                <a:cubicBezTo>
                  <a:pt x="18013" y="8224"/>
                  <a:pt x="18017" y="8225"/>
                  <a:pt x="18018" y="8226"/>
                </a:cubicBezTo>
                <a:cubicBezTo>
                  <a:pt x="18021" y="8228"/>
                  <a:pt x="18024" y="8228"/>
                  <a:pt x="18027" y="8230"/>
                </a:cubicBezTo>
                <a:lnTo>
                  <a:pt x="18211" y="8006"/>
                </a:lnTo>
                <a:cubicBezTo>
                  <a:pt x="18317" y="7875"/>
                  <a:pt x="18454" y="7580"/>
                  <a:pt x="18517" y="7351"/>
                </a:cubicBezTo>
                <a:cubicBezTo>
                  <a:pt x="18658" y="6842"/>
                  <a:pt x="18736" y="6688"/>
                  <a:pt x="18849" y="6696"/>
                </a:cubicBezTo>
                <a:cubicBezTo>
                  <a:pt x="18983" y="6706"/>
                  <a:pt x="19237" y="7247"/>
                  <a:pt x="19325" y="7707"/>
                </a:cubicBezTo>
                <a:cubicBezTo>
                  <a:pt x="19417" y="8187"/>
                  <a:pt x="19491" y="8294"/>
                  <a:pt x="19608" y="8112"/>
                </a:cubicBezTo>
                <a:cubicBezTo>
                  <a:pt x="19721" y="7937"/>
                  <a:pt x="19719" y="6870"/>
                  <a:pt x="19604" y="6573"/>
                </a:cubicBezTo>
                <a:cubicBezTo>
                  <a:pt x="19530" y="6385"/>
                  <a:pt x="19536" y="6304"/>
                  <a:pt x="19644" y="6199"/>
                </a:cubicBezTo>
                <a:cubicBezTo>
                  <a:pt x="19813" y="6033"/>
                  <a:pt x="19926" y="6126"/>
                  <a:pt x="20031" y="6533"/>
                </a:cubicBezTo>
                <a:cubicBezTo>
                  <a:pt x="20141" y="6955"/>
                  <a:pt x="20292" y="6965"/>
                  <a:pt x="20363" y="6551"/>
                </a:cubicBezTo>
                <a:cubicBezTo>
                  <a:pt x="20410" y="6279"/>
                  <a:pt x="20377" y="6106"/>
                  <a:pt x="20206" y="5755"/>
                </a:cubicBezTo>
                <a:cubicBezTo>
                  <a:pt x="20073" y="5483"/>
                  <a:pt x="20033" y="5371"/>
                  <a:pt x="20058" y="5306"/>
                </a:cubicBezTo>
                <a:cubicBezTo>
                  <a:pt x="20059" y="5300"/>
                  <a:pt x="20056" y="5293"/>
                  <a:pt x="20058" y="5289"/>
                </a:cubicBezTo>
                <a:cubicBezTo>
                  <a:pt x="20075" y="5262"/>
                  <a:pt x="20097" y="5247"/>
                  <a:pt x="20125" y="5240"/>
                </a:cubicBezTo>
                <a:cubicBezTo>
                  <a:pt x="20132" y="5236"/>
                  <a:pt x="20135" y="5231"/>
                  <a:pt x="20143" y="5227"/>
                </a:cubicBezTo>
                <a:cubicBezTo>
                  <a:pt x="20243" y="5174"/>
                  <a:pt x="20331" y="5179"/>
                  <a:pt x="20399" y="5245"/>
                </a:cubicBezTo>
                <a:cubicBezTo>
                  <a:pt x="20456" y="5301"/>
                  <a:pt x="20503" y="5315"/>
                  <a:pt x="20503" y="5275"/>
                </a:cubicBezTo>
                <a:cubicBezTo>
                  <a:pt x="20503" y="5250"/>
                  <a:pt x="20530" y="5254"/>
                  <a:pt x="20565" y="5271"/>
                </a:cubicBezTo>
                <a:cubicBezTo>
                  <a:pt x="20580" y="5264"/>
                  <a:pt x="20599" y="5260"/>
                  <a:pt x="20610" y="5267"/>
                </a:cubicBezTo>
                <a:cubicBezTo>
                  <a:pt x="20626" y="5275"/>
                  <a:pt x="20644" y="5292"/>
                  <a:pt x="20664" y="5324"/>
                </a:cubicBezTo>
                <a:cubicBezTo>
                  <a:pt x="20668" y="5332"/>
                  <a:pt x="20669" y="5331"/>
                  <a:pt x="20673" y="5337"/>
                </a:cubicBezTo>
                <a:cubicBezTo>
                  <a:pt x="20740" y="5375"/>
                  <a:pt x="20774" y="5347"/>
                  <a:pt x="20813" y="5227"/>
                </a:cubicBezTo>
                <a:cubicBezTo>
                  <a:pt x="20900" y="4958"/>
                  <a:pt x="20786" y="4552"/>
                  <a:pt x="20538" y="4264"/>
                </a:cubicBezTo>
                <a:cubicBezTo>
                  <a:pt x="20335" y="4027"/>
                  <a:pt x="20370" y="3822"/>
                  <a:pt x="20592" y="3956"/>
                </a:cubicBezTo>
                <a:cubicBezTo>
                  <a:pt x="20744" y="4048"/>
                  <a:pt x="20793" y="3759"/>
                  <a:pt x="20682" y="3429"/>
                </a:cubicBezTo>
                <a:cubicBezTo>
                  <a:pt x="20517" y="2941"/>
                  <a:pt x="19579" y="2569"/>
                  <a:pt x="19271" y="2870"/>
                </a:cubicBezTo>
                <a:cubicBezTo>
                  <a:pt x="19116" y="3021"/>
                  <a:pt x="18897" y="2898"/>
                  <a:pt x="18952" y="2690"/>
                </a:cubicBezTo>
                <a:cubicBezTo>
                  <a:pt x="19029" y="2404"/>
                  <a:pt x="19204" y="2303"/>
                  <a:pt x="19411" y="2430"/>
                </a:cubicBezTo>
                <a:cubicBezTo>
                  <a:pt x="19555" y="2518"/>
                  <a:pt x="19620" y="2518"/>
                  <a:pt x="19734" y="2426"/>
                </a:cubicBezTo>
                <a:cubicBezTo>
                  <a:pt x="20026" y="2189"/>
                  <a:pt x="19817" y="1060"/>
                  <a:pt x="19456" y="926"/>
                </a:cubicBezTo>
                <a:cubicBezTo>
                  <a:pt x="18975" y="747"/>
                  <a:pt x="18724" y="824"/>
                  <a:pt x="18292" y="1283"/>
                </a:cubicBezTo>
                <a:cubicBezTo>
                  <a:pt x="17829" y="1775"/>
                  <a:pt x="17733" y="1762"/>
                  <a:pt x="17559" y="1195"/>
                </a:cubicBezTo>
                <a:cubicBezTo>
                  <a:pt x="17500" y="1002"/>
                  <a:pt x="17413" y="843"/>
                  <a:pt x="17366" y="843"/>
                </a:cubicBezTo>
                <a:cubicBezTo>
                  <a:pt x="17332" y="843"/>
                  <a:pt x="17311" y="855"/>
                  <a:pt x="17299" y="878"/>
                </a:cubicBezTo>
                <a:cubicBezTo>
                  <a:pt x="17297" y="886"/>
                  <a:pt x="17295" y="900"/>
                  <a:pt x="17294" y="909"/>
                </a:cubicBezTo>
                <a:cubicBezTo>
                  <a:pt x="17296" y="931"/>
                  <a:pt x="17307" y="941"/>
                  <a:pt x="17308" y="962"/>
                </a:cubicBezTo>
                <a:cubicBezTo>
                  <a:pt x="17309" y="1005"/>
                  <a:pt x="17316" y="1035"/>
                  <a:pt x="17321" y="1080"/>
                </a:cubicBezTo>
                <a:cubicBezTo>
                  <a:pt x="17331" y="1120"/>
                  <a:pt x="17334" y="1147"/>
                  <a:pt x="17357" y="1208"/>
                </a:cubicBezTo>
                <a:cubicBezTo>
                  <a:pt x="17402" y="1324"/>
                  <a:pt x="17398" y="1503"/>
                  <a:pt x="17353" y="1621"/>
                </a:cubicBezTo>
                <a:cubicBezTo>
                  <a:pt x="17277" y="1818"/>
                  <a:pt x="17266" y="1822"/>
                  <a:pt x="17056" y="1687"/>
                </a:cubicBezTo>
                <a:cubicBezTo>
                  <a:pt x="16905" y="1590"/>
                  <a:pt x="16635" y="1542"/>
                  <a:pt x="16185" y="1542"/>
                </a:cubicBezTo>
                <a:cubicBezTo>
                  <a:pt x="15880" y="1542"/>
                  <a:pt x="15702" y="1562"/>
                  <a:pt x="15569" y="1617"/>
                </a:cubicBezTo>
                <a:cubicBezTo>
                  <a:pt x="15513" y="1649"/>
                  <a:pt x="15461" y="1692"/>
                  <a:pt x="15412" y="1749"/>
                </a:cubicBezTo>
                <a:cubicBezTo>
                  <a:pt x="15337" y="1835"/>
                  <a:pt x="15316" y="1874"/>
                  <a:pt x="15281" y="1925"/>
                </a:cubicBezTo>
                <a:cubicBezTo>
                  <a:pt x="15256" y="1976"/>
                  <a:pt x="15233" y="2017"/>
                  <a:pt x="15205" y="2083"/>
                </a:cubicBezTo>
                <a:cubicBezTo>
                  <a:pt x="15207" y="2120"/>
                  <a:pt x="15218" y="2153"/>
                  <a:pt x="15250" y="2197"/>
                </a:cubicBezTo>
                <a:lnTo>
                  <a:pt x="15263" y="2219"/>
                </a:lnTo>
                <a:cubicBezTo>
                  <a:pt x="15297" y="2221"/>
                  <a:pt x="15327" y="2220"/>
                  <a:pt x="15394" y="2210"/>
                </a:cubicBezTo>
                <a:lnTo>
                  <a:pt x="15403" y="2197"/>
                </a:lnTo>
                <a:cubicBezTo>
                  <a:pt x="15444" y="2122"/>
                  <a:pt x="15495" y="2096"/>
                  <a:pt x="15538" y="2123"/>
                </a:cubicBezTo>
                <a:cubicBezTo>
                  <a:pt x="15577" y="2148"/>
                  <a:pt x="15673" y="2166"/>
                  <a:pt x="15753" y="2166"/>
                </a:cubicBezTo>
                <a:cubicBezTo>
                  <a:pt x="15839" y="2166"/>
                  <a:pt x="15896" y="2195"/>
                  <a:pt x="15888" y="2237"/>
                </a:cubicBezTo>
                <a:cubicBezTo>
                  <a:pt x="15883" y="2262"/>
                  <a:pt x="15908" y="2282"/>
                  <a:pt x="15951" y="2294"/>
                </a:cubicBezTo>
                <a:cubicBezTo>
                  <a:pt x="15954" y="2274"/>
                  <a:pt x="15964" y="2255"/>
                  <a:pt x="15978" y="2241"/>
                </a:cubicBezTo>
                <a:cubicBezTo>
                  <a:pt x="15996" y="2223"/>
                  <a:pt x="16011" y="2219"/>
                  <a:pt x="16027" y="2219"/>
                </a:cubicBezTo>
                <a:cubicBezTo>
                  <a:pt x="16029" y="2154"/>
                  <a:pt x="16072" y="2113"/>
                  <a:pt x="16135" y="2123"/>
                </a:cubicBezTo>
                <a:cubicBezTo>
                  <a:pt x="16165" y="2128"/>
                  <a:pt x="16199" y="2144"/>
                  <a:pt x="16234" y="2175"/>
                </a:cubicBezTo>
                <a:cubicBezTo>
                  <a:pt x="16260" y="2198"/>
                  <a:pt x="16267" y="2219"/>
                  <a:pt x="16279" y="2237"/>
                </a:cubicBezTo>
                <a:cubicBezTo>
                  <a:pt x="16312" y="2211"/>
                  <a:pt x="16343" y="2212"/>
                  <a:pt x="16369" y="2250"/>
                </a:cubicBezTo>
                <a:cubicBezTo>
                  <a:pt x="16372" y="2247"/>
                  <a:pt x="16379" y="2244"/>
                  <a:pt x="16382" y="2241"/>
                </a:cubicBezTo>
                <a:cubicBezTo>
                  <a:pt x="16448" y="2176"/>
                  <a:pt x="16612" y="2254"/>
                  <a:pt x="16692" y="2351"/>
                </a:cubicBezTo>
                <a:cubicBezTo>
                  <a:pt x="16708" y="2336"/>
                  <a:pt x="16722" y="2329"/>
                  <a:pt x="16737" y="2338"/>
                </a:cubicBezTo>
                <a:cubicBezTo>
                  <a:pt x="16759" y="2350"/>
                  <a:pt x="16785" y="2390"/>
                  <a:pt x="16823" y="2466"/>
                </a:cubicBezTo>
                <a:cubicBezTo>
                  <a:pt x="16828" y="2475"/>
                  <a:pt x="16832" y="2483"/>
                  <a:pt x="16836" y="2492"/>
                </a:cubicBezTo>
                <a:cubicBezTo>
                  <a:pt x="16840" y="2478"/>
                  <a:pt x="16848" y="2466"/>
                  <a:pt x="16863" y="2457"/>
                </a:cubicBezTo>
                <a:cubicBezTo>
                  <a:pt x="16893" y="2439"/>
                  <a:pt x="16934" y="2444"/>
                  <a:pt x="16953" y="2474"/>
                </a:cubicBezTo>
                <a:cubicBezTo>
                  <a:pt x="16971" y="2504"/>
                  <a:pt x="16961" y="2543"/>
                  <a:pt x="16930" y="2562"/>
                </a:cubicBezTo>
                <a:cubicBezTo>
                  <a:pt x="16906" y="2577"/>
                  <a:pt x="16880" y="2570"/>
                  <a:pt x="16859" y="2553"/>
                </a:cubicBezTo>
                <a:cubicBezTo>
                  <a:pt x="16861" y="2558"/>
                  <a:pt x="16858" y="2557"/>
                  <a:pt x="16859" y="2562"/>
                </a:cubicBezTo>
                <a:cubicBezTo>
                  <a:pt x="16893" y="2591"/>
                  <a:pt x="16915" y="2625"/>
                  <a:pt x="16894" y="2659"/>
                </a:cubicBezTo>
                <a:cubicBezTo>
                  <a:pt x="16891" y="2664"/>
                  <a:pt x="16882" y="2664"/>
                  <a:pt x="16877" y="2668"/>
                </a:cubicBezTo>
                <a:cubicBezTo>
                  <a:pt x="16877" y="2670"/>
                  <a:pt x="16882" y="2676"/>
                  <a:pt x="16881" y="2677"/>
                </a:cubicBezTo>
                <a:cubicBezTo>
                  <a:pt x="16869" y="2689"/>
                  <a:pt x="16851" y="2691"/>
                  <a:pt x="16836" y="2694"/>
                </a:cubicBezTo>
                <a:cubicBezTo>
                  <a:pt x="16830" y="2695"/>
                  <a:pt x="16823" y="2703"/>
                  <a:pt x="16818" y="2703"/>
                </a:cubicBezTo>
                <a:cubicBezTo>
                  <a:pt x="16817" y="2702"/>
                  <a:pt x="16815" y="2699"/>
                  <a:pt x="16814" y="2699"/>
                </a:cubicBezTo>
                <a:cubicBezTo>
                  <a:pt x="16811" y="2698"/>
                  <a:pt x="16778" y="2695"/>
                  <a:pt x="16769" y="2694"/>
                </a:cubicBezTo>
                <a:cubicBezTo>
                  <a:pt x="16728" y="2686"/>
                  <a:pt x="16658" y="2674"/>
                  <a:pt x="16557" y="2659"/>
                </a:cubicBezTo>
                <a:cubicBezTo>
                  <a:pt x="16411" y="2636"/>
                  <a:pt x="16336" y="2590"/>
                  <a:pt x="16333" y="2553"/>
                </a:cubicBezTo>
                <a:cubicBezTo>
                  <a:pt x="16266" y="2554"/>
                  <a:pt x="16248" y="2563"/>
                  <a:pt x="16153" y="2562"/>
                </a:cubicBezTo>
                <a:cubicBezTo>
                  <a:pt x="16047" y="2561"/>
                  <a:pt x="15991" y="2565"/>
                  <a:pt x="15915" y="2567"/>
                </a:cubicBezTo>
                <a:cubicBezTo>
                  <a:pt x="15831" y="2606"/>
                  <a:pt x="15756" y="2644"/>
                  <a:pt x="15623" y="2685"/>
                </a:cubicBezTo>
                <a:cubicBezTo>
                  <a:pt x="15351" y="2768"/>
                  <a:pt x="15163" y="2872"/>
                  <a:pt x="15057" y="2989"/>
                </a:cubicBezTo>
                <a:cubicBezTo>
                  <a:pt x="15056" y="2990"/>
                  <a:pt x="15053" y="2988"/>
                  <a:pt x="15052" y="2989"/>
                </a:cubicBezTo>
                <a:cubicBezTo>
                  <a:pt x="15018" y="3038"/>
                  <a:pt x="14991" y="3092"/>
                  <a:pt x="14967" y="3147"/>
                </a:cubicBezTo>
                <a:cubicBezTo>
                  <a:pt x="14941" y="3246"/>
                  <a:pt x="14960" y="3353"/>
                  <a:pt x="15034" y="3468"/>
                </a:cubicBezTo>
                <a:cubicBezTo>
                  <a:pt x="15091" y="3556"/>
                  <a:pt x="15138" y="3555"/>
                  <a:pt x="15219" y="3499"/>
                </a:cubicBezTo>
                <a:cubicBezTo>
                  <a:pt x="15288" y="3370"/>
                  <a:pt x="15318" y="3339"/>
                  <a:pt x="15376" y="3415"/>
                </a:cubicBezTo>
                <a:cubicBezTo>
                  <a:pt x="15389" y="3414"/>
                  <a:pt x="15398" y="3416"/>
                  <a:pt x="15398" y="3429"/>
                </a:cubicBezTo>
                <a:cubicBezTo>
                  <a:pt x="15398" y="3467"/>
                  <a:pt x="15477" y="3430"/>
                  <a:pt x="15573" y="3345"/>
                </a:cubicBezTo>
                <a:cubicBezTo>
                  <a:pt x="15579" y="3339"/>
                  <a:pt x="15585" y="3337"/>
                  <a:pt x="15591" y="3332"/>
                </a:cubicBezTo>
                <a:cubicBezTo>
                  <a:pt x="15632" y="3285"/>
                  <a:pt x="15680" y="3257"/>
                  <a:pt x="15731" y="3248"/>
                </a:cubicBezTo>
                <a:cubicBezTo>
                  <a:pt x="15733" y="3247"/>
                  <a:pt x="15737" y="3248"/>
                  <a:pt x="15740" y="3248"/>
                </a:cubicBezTo>
                <a:cubicBezTo>
                  <a:pt x="15762" y="3245"/>
                  <a:pt x="15780" y="3232"/>
                  <a:pt x="15807" y="3235"/>
                </a:cubicBezTo>
                <a:cubicBezTo>
                  <a:pt x="15818" y="3236"/>
                  <a:pt x="15825" y="3238"/>
                  <a:pt x="15834" y="3239"/>
                </a:cubicBezTo>
                <a:cubicBezTo>
                  <a:pt x="15851" y="3241"/>
                  <a:pt x="15864" y="3242"/>
                  <a:pt x="15879" y="3248"/>
                </a:cubicBezTo>
                <a:cubicBezTo>
                  <a:pt x="15903" y="3256"/>
                  <a:pt x="15921" y="3273"/>
                  <a:pt x="15933" y="3292"/>
                </a:cubicBezTo>
                <a:cubicBezTo>
                  <a:pt x="15966" y="3331"/>
                  <a:pt x="15988" y="3386"/>
                  <a:pt x="15982" y="3464"/>
                </a:cubicBezTo>
                <a:cubicBezTo>
                  <a:pt x="15964" y="3704"/>
                  <a:pt x="15933" y="3725"/>
                  <a:pt x="15591" y="3750"/>
                </a:cubicBezTo>
                <a:cubicBezTo>
                  <a:pt x="15431" y="3762"/>
                  <a:pt x="15173" y="3877"/>
                  <a:pt x="15016" y="4005"/>
                </a:cubicBezTo>
                <a:lnTo>
                  <a:pt x="14729" y="4238"/>
                </a:lnTo>
                <a:lnTo>
                  <a:pt x="15457" y="4238"/>
                </a:lnTo>
                <a:cubicBezTo>
                  <a:pt x="16270" y="4239"/>
                  <a:pt x="16451" y="4295"/>
                  <a:pt x="16288" y="4488"/>
                </a:cubicBezTo>
                <a:cubicBezTo>
                  <a:pt x="16163" y="4635"/>
                  <a:pt x="14190" y="4672"/>
                  <a:pt x="14100" y="4528"/>
                </a:cubicBezTo>
                <a:cubicBezTo>
                  <a:pt x="14070" y="4481"/>
                  <a:pt x="14092" y="4361"/>
                  <a:pt x="14145" y="4264"/>
                </a:cubicBezTo>
                <a:cubicBezTo>
                  <a:pt x="14234" y="4102"/>
                  <a:pt x="14214" y="4084"/>
                  <a:pt x="13942" y="4084"/>
                </a:cubicBezTo>
                <a:cubicBezTo>
                  <a:pt x="13778" y="4084"/>
                  <a:pt x="13604" y="4125"/>
                  <a:pt x="13552" y="4176"/>
                </a:cubicBezTo>
                <a:cubicBezTo>
                  <a:pt x="13492" y="4235"/>
                  <a:pt x="13302" y="4244"/>
                  <a:pt x="13021" y="4198"/>
                </a:cubicBezTo>
                <a:lnTo>
                  <a:pt x="12585" y="4128"/>
                </a:lnTo>
                <a:lnTo>
                  <a:pt x="12608" y="3732"/>
                </a:lnTo>
                <a:cubicBezTo>
                  <a:pt x="12626" y="3438"/>
                  <a:pt x="12563" y="3191"/>
                  <a:pt x="12361" y="2773"/>
                </a:cubicBezTo>
                <a:cubicBezTo>
                  <a:pt x="12211" y="2464"/>
                  <a:pt x="12042" y="1995"/>
                  <a:pt x="11983" y="1727"/>
                </a:cubicBezTo>
                <a:cubicBezTo>
                  <a:pt x="11925" y="1460"/>
                  <a:pt x="11846" y="1203"/>
                  <a:pt x="11808" y="1160"/>
                </a:cubicBezTo>
                <a:cubicBezTo>
                  <a:pt x="11772" y="1120"/>
                  <a:pt x="11275" y="1089"/>
                  <a:pt x="10694" y="1085"/>
                </a:cubicBezTo>
                <a:cubicBezTo>
                  <a:pt x="10691" y="1085"/>
                  <a:pt x="10692" y="1085"/>
                  <a:pt x="10689" y="1085"/>
                </a:cubicBezTo>
                <a:cubicBezTo>
                  <a:pt x="10668" y="1086"/>
                  <a:pt x="10640" y="1086"/>
                  <a:pt x="10617" y="1085"/>
                </a:cubicBezTo>
                <a:cubicBezTo>
                  <a:pt x="10569" y="1085"/>
                  <a:pt x="10523" y="1082"/>
                  <a:pt x="10478" y="1080"/>
                </a:cubicBezTo>
                <a:lnTo>
                  <a:pt x="9445" y="1080"/>
                </a:lnTo>
                <a:lnTo>
                  <a:pt x="9319" y="1423"/>
                </a:lnTo>
                <a:cubicBezTo>
                  <a:pt x="9250" y="1610"/>
                  <a:pt x="9034" y="2171"/>
                  <a:pt x="8838" y="2672"/>
                </a:cubicBezTo>
                <a:cubicBezTo>
                  <a:pt x="8525" y="3471"/>
                  <a:pt x="8490" y="3618"/>
                  <a:pt x="8573" y="3881"/>
                </a:cubicBezTo>
                <a:cubicBezTo>
                  <a:pt x="8660" y="4159"/>
                  <a:pt x="8654" y="4187"/>
                  <a:pt x="8447" y="4264"/>
                </a:cubicBezTo>
                <a:cubicBezTo>
                  <a:pt x="8130" y="4382"/>
                  <a:pt x="7692" y="4362"/>
                  <a:pt x="7432" y="4216"/>
                </a:cubicBezTo>
                <a:cubicBezTo>
                  <a:pt x="7309" y="4147"/>
                  <a:pt x="7137" y="4089"/>
                  <a:pt x="7050" y="4088"/>
                </a:cubicBezTo>
                <a:cubicBezTo>
                  <a:pt x="6904" y="4085"/>
                  <a:pt x="6901" y="4102"/>
                  <a:pt x="7023" y="4334"/>
                </a:cubicBezTo>
                <a:cubicBezTo>
                  <a:pt x="7096" y="4472"/>
                  <a:pt x="7130" y="4612"/>
                  <a:pt x="7099" y="4642"/>
                </a:cubicBezTo>
                <a:cubicBezTo>
                  <a:pt x="6973" y="4766"/>
                  <a:pt x="6704" y="4685"/>
                  <a:pt x="6632" y="4501"/>
                </a:cubicBezTo>
                <a:cubicBezTo>
                  <a:pt x="6524" y="4225"/>
                  <a:pt x="6281" y="4040"/>
                  <a:pt x="5864" y="3912"/>
                </a:cubicBezTo>
                <a:cubicBezTo>
                  <a:pt x="5667" y="3851"/>
                  <a:pt x="5453" y="3762"/>
                  <a:pt x="5392" y="3714"/>
                </a:cubicBezTo>
                <a:cubicBezTo>
                  <a:pt x="5298" y="3641"/>
                  <a:pt x="5284" y="3516"/>
                  <a:pt x="5311" y="3411"/>
                </a:cubicBezTo>
                <a:cubicBezTo>
                  <a:pt x="5311" y="3405"/>
                  <a:pt x="5311" y="3403"/>
                  <a:pt x="5311" y="3398"/>
                </a:cubicBezTo>
                <a:cubicBezTo>
                  <a:pt x="5311" y="3384"/>
                  <a:pt x="5313" y="3379"/>
                  <a:pt x="5315" y="3367"/>
                </a:cubicBezTo>
                <a:cubicBezTo>
                  <a:pt x="5320" y="3314"/>
                  <a:pt x="5346" y="3289"/>
                  <a:pt x="5383" y="3275"/>
                </a:cubicBezTo>
                <a:cubicBezTo>
                  <a:pt x="5394" y="3261"/>
                  <a:pt x="5406" y="3252"/>
                  <a:pt x="5419" y="3248"/>
                </a:cubicBezTo>
                <a:cubicBezTo>
                  <a:pt x="5425" y="3242"/>
                  <a:pt x="5428" y="3238"/>
                  <a:pt x="5437" y="3235"/>
                </a:cubicBezTo>
                <a:cubicBezTo>
                  <a:pt x="5523" y="3203"/>
                  <a:pt x="5635" y="3123"/>
                  <a:pt x="5684" y="3059"/>
                </a:cubicBezTo>
                <a:cubicBezTo>
                  <a:pt x="5733" y="2995"/>
                  <a:pt x="5907" y="2925"/>
                  <a:pt x="6070" y="2905"/>
                </a:cubicBezTo>
                <a:cubicBezTo>
                  <a:pt x="6234" y="2885"/>
                  <a:pt x="6425" y="2824"/>
                  <a:pt x="6493" y="2769"/>
                </a:cubicBezTo>
                <a:cubicBezTo>
                  <a:pt x="6561" y="2713"/>
                  <a:pt x="6657" y="2693"/>
                  <a:pt x="6708" y="2725"/>
                </a:cubicBezTo>
                <a:cubicBezTo>
                  <a:pt x="6870" y="2822"/>
                  <a:pt x="6814" y="2695"/>
                  <a:pt x="6610" y="2509"/>
                </a:cubicBezTo>
                <a:cubicBezTo>
                  <a:pt x="6458" y="2371"/>
                  <a:pt x="6292" y="2334"/>
                  <a:pt x="5886" y="2334"/>
                </a:cubicBezTo>
                <a:cubicBezTo>
                  <a:pt x="5597" y="2334"/>
                  <a:pt x="5277" y="2377"/>
                  <a:pt x="5176" y="2430"/>
                </a:cubicBezTo>
                <a:cubicBezTo>
                  <a:pt x="5108" y="2466"/>
                  <a:pt x="5048" y="2475"/>
                  <a:pt x="4996" y="2470"/>
                </a:cubicBezTo>
                <a:cubicBezTo>
                  <a:pt x="4934" y="2499"/>
                  <a:pt x="4875" y="2528"/>
                  <a:pt x="4817" y="2562"/>
                </a:cubicBezTo>
                <a:cubicBezTo>
                  <a:pt x="4751" y="2603"/>
                  <a:pt x="4684" y="2643"/>
                  <a:pt x="4624" y="2694"/>
                </a:cubicBezTo>
                <a:cubicBezTo>
                  <a:pt x="4569" y="2739"/>
                  <a:pt x="4498" y="2760"/>
                  <a:pt x="4462" y="2738"/>
                </a:cubicBezTo>
                <a:cubicBezTo>
                  <a:pt x="4439" y="2724"/>
                  <a:pt x="4431" y="2704"/>
                  <a:pt x="4439" y="2677"/>
                </a:cubicBezTo>
                <a:cubicBezTo>
                  <a:pt x="4447" y="2651"/>
                  <a:pt x="4471" y="2617"/>
                  <a:pt x="4502" y="2584"/>
                </a:cubicBezTo>
                <a:cubicBezTo>
                  <a:pt x="4512" y="2574"/>
                  <a:pt x="4531" y="2559"/>
                  <a:pt x="4543" y="2549"/>
                </a:cubicBezTo>
                <a:cubicBezTo>
                  <a:pt x="4572" y="2522"/>
                  <a:pt x="4597" y="2499"/>
                  <a:pt x="4637" y="2470"/>
                </a:cubicBezTo>
                <a:cubicBezTo>
                  <a:pt x="4692" y="2431"/>
                  <a:pt x="4754" y="2390"/>
                  <a:pt x="4826" y="2351"/>
                </a:cubicBezTo>
                <a:cubicBezTo>
                  <a:pt x="4881" y="2321"/>
                  <a:pt x="4941" y="2272"/>
                  <a:pt x="4992" y="2228"/>
                </a:cubicBezTo>
                <a:cubicBezTo>
                  <a:pt x="5037" y="2168"/>
                  <a:pt x="5090" y="2106"/>
                  <a:pt x="5163" y="2035"/>
                </a:cubicBezTo>
                <a:cubicBezTo>
                  <a:pt x="5191" y="1990"/>
                  <a:pt x="5215" y="1961"/>
                  <a:pt x="5235" y="1947"/>
                </a:cubicBezTo>
                <a:cubicBezTo>
                  <a:pt x="5245" y="1937"/>
                  <a:pt x="5252" y="1935"/>
                  <a:pt x="5262" y="1929"/>
                </a:cubicBezTo>
                <a:cubicBezTo>
                  <a:pt x="5274" y="1921"/>
                  <a:pt x="5292" y="1907"/>
                  <a:pt x="5302" y="1907"/>
                </a:cubicBezTo>
                <a:cubicBezTo>
                  <a:pt x="5307" y="1907"/>
                  <a:pt x="5317" y="1900"/>
                  <a:pt x="5324" y="1898"/>
                </a:cubicBezTo>
                <a:cubicBezTo>
                  <a:pt x="5513" y="1736"/>
                  <a:pt x="5737" y="1569"/>
                  <a:pt x="5967" y="1441"/>
                </a:cubicBezTo>
                <a:cubicBezTo>
                  <a:pt x="6236" y="1293"/>
                  <a:pt x="6439" y="1130"/>
                  <a:pt x="6421" y="1076"/>
                </a:cubicBezTo>
                <a:cubicBezTo>
                  <a:pt x="6371" y="929"/>
                  <a:pt x="5644" y="836"/>
                  <a:pt x="5284" y="931"/>
                </a:cubicBezTo>
                <a:cubicBezTo>
                  <a:pt x="5110" y="978"/>
                  <a:pt x="4756" y="1198"/>
                  <a:pt x="4498" y="1419"/>
                </a:cubicBezTo>
                <a:cubicBezTo>
                  <a:pt x="4239" y="1641"/>
                  <a:pt x="4023" y="1809"/>
                  <a:pt x="4017" y="1793"/>
                </a:cubicBezTo>
                <a:cubicBezTo>
                  <a:pt x="3959" y="1648"/>
                  <a:pt x="3979" y="1434"/>
                  <a:pt x="4035" y="1247"/>
                </a:cubicBezTo>
                <a:cubicBezTo>
                  <a:pt x="4036" y="1242"/>
                  <a:pt x="4028" y="1235"/>
                  <a:pt x="4030" y="1230"/>
                </a:cubicBezTo>
                <a:cubicBezTo>
                  <a:pt x="4031" y="1226"/>
                  <a:pt x="4037" y="1225"/>
                  <a:pt x="4039" y="1221"/>
                </a:cubicBezTo>
                <a:cubicBezTo>
                  <a:pt x="4106" y="1014"/>
                  <a:pt x="4223" y="843"/>
                  <a:pt x="4345" y="843"/>
                </a:cubicBezTo>
                <a:cubicBezTo>
                  <a:pt x="4418" y="843"/>
                  <a:pt x="4475" y="785"/>
                  <a:pt x="4475" y="715"/>
                </a:cubicBezTo>
                <a:cubicBezTo>
                  <a:pt x="4475" y="645"/>
                  <a:pt x="4530" y="556"/>
                  <a:pt x="4597" y="517"/>
                </a:cubicBezTo>
                <a:cubicBezTo>
                  <a:pt x="4741" y="434"/>
                  <a:pt x="4937" y="95"/>
                  <a:pt x="4875" y="34"/>
                </a:cubicBezTo>
                <a:cubicBezTo>
                  <a:pt x="4843" y="2"/>
                  <a:pt x="4793" y="-6"/>
                  <a:pt x="4731" y="3"/>
                </a:cubicBezTo>
                <a:close/>
                <a:moveTo>
                  <a:pt x="989" y="1168"/>
                </a:moveTo>
                <a:cubicBezTo>
                  <a:pt x="1001" y="1345"/>
                  <a:pt x="1051" y="1364"/>
                  <a:pt x="1204" y="1366"/>
                </a:cubicBezTo>
                <a:cubicBezTo>
                  <a:pt x="1163" y="1346"/>
                  <a:pt x="1123" y="1330"/>
                  <a:pt x="1083" y="1296"/>
                </a:cubicBezTo>
                <a:cubicBezTo>
                  <a:pt x="1035" y="1256"/>
                  <a:pt x="1008" y="1212"/>
                  <a:pt x="989" y="1168"/>
                </a:cubicBezTo>
                <a:close/>
                <a:moveTo>
                  <a:pt x="10298" y="2448"/>
                </a:moveTo>
                <a:cubicBezTo>
                  <a:pt x="10315" y="2452"/>
                  <a:pt x="10329" y="2459"/>
                  <a:pt x="10339" y="2474"/>
                </a:cubicBezTo>
                <a:cubicBezTo>
                  <a:pt x="10358" y="2504"/>
                  <a:pt x="10347" y="2543"/>
                  <a:pt x="10316" y="2562"/>
                </a:cubicBezTo>
                <a:cubicBezTo>
                  <a:pt x="10286" y="2580"/>
                  <a:pt x="10246" y="2575"/>
                  <a:pt x="10227" y="2545"/>
                </a:cubicBezTo>
                <a:cubicBezTo>
                  <a:pt x="10209" y="2515"/>
                  <a:pt x="10218" y="2476"/>
                  <a:pt x="10249" y="2457"/>
                </a:cubicBezTo>
                <a:cubicBezTo>
                  <a:pt x="10264" y="2448"/>
                  <a:pt x="10282" y="2445"/>
                  <a:pt x="10298" y="2448"/>
                </a:cubicBezTo>
                <a:close/>
                <a:moveTo>
                  <a:pt x="16472" y="3433"/>
                </a:moveTo>
                <a:cubicBezTo>
                  <a:pt x="16519" y="3441"/>
                  <a:pt x="16555" y="3460"/>
                  <a:pt x="16580" y="3490"/>
                </a:cubicBezTo>
                <a:cubicBezTo>
                  <a:pt x="16619" y="3536"/>
                  <a:pt x="16683" y="3562"/>
                  <a:pt x="16724" y="3547"/>
                </a:cubicBezTo>
                <a:cubicBezTo>
                  <a:pt x="16808" y="3515"/>
                  <a:pt x="17002" y="3701"/>
                  <a:pt x="16944" y="3758"/>
                </a:cubicBezTo>
                <a:cubicBezTo>
                  <a:pt x="16900" y="3800"/>
                  <a:pt x="16784" y="3812"/>
                  <a:pt x="16746" y="3776"/>
                </a:cubicBezTo>
                <a:cubicBezTo>
                  <a:pt x="16733" y="3763"/>
                  <a:pt x="16575" y="3738"/>
                  <a:pt x="16400" y="3719"/>
                </a:cubicBezTo>
                <a:cubicBezTo>
                  <a:pt x="15902" y="3667"/>
                  <a:pt x="15840" y="3504"/>
                  <a:pt x="16292" y="3437"/>
                </a:cubicBezTo>
                <a:cubicBezTo>
                  <a:pt x="16367" y="3426"/>
                  <a:pt x="16425" y="3424"/>
                  <a:pt x="16472" y="3433"/>
                </a:cubicBezTo>
                <a:close/>
                <a:moveTo>
                  <a:pt x="4111" y="5359"/>
                </a:moveTo>
                <a:cubicBezTo>
                  <a:pt x="4173" y="5361"/>
                  <a:pt x="4229" y="5408"/>
                  <a:pt x="4197" y="5460"/>
                </a:cubicBezTo>
                <a:cubicBezTo>
                  <a:pt x="4192" y="5467"/>
                  <a:pt x="4181" y="5467"/>
                  <a:pt x="4174" y="5473"/>
                </a:cubicBezTo>
                <a:cubicBezTo>
                  <a:pt x="4179" y="5473"/>
                  <a:pt x="4184" y="5472"/>
                  <a:pt x="4188" y="5473"/>
                </a:cubicBezTo>
                <a:cubicBezTo>
                  <a:pt x="4206" y="5479"/>
                  <a:pt x="4222" y="5502"/>
                  <a:pt x="4237" y="5522"/>
                </a:cubicBezTo>
                <a:cubicBezTo>
                  <a:pt x="4256" y="5521"/>
                  <a:pt x="4273" y="5530"/>
                  <a:pt x="4291" y="5539"/>
                </a:cubicBezTo>
                <a:cubicBezTo>
                  <a:pt x="4325" y="5548"/>
                  <a:pt x="4346" y="5575"/>
                  <a:pt x="4367" y="5618"/>
                </a:cubicBezTo>
                <a:cubicBezTo>
                  <a:pt x="4391" y="5660"/>
                  <a:pt x="4413" y="5712"/>
                  <a:pt x="4426" y="5777"/>
                </a:cubicBezTo>
                <a:cubicBezTo>
                  <a:pt x="4448" y="5894"/>
                  <a:pt x="4519" y="6090"/>
                  <a:pt x="4579" y="6221"/>
                </a:cubicBezTo>
                <a:cubicBezTo>
                  <a:pt x="4581" y="6224"/>
                  <a:pt x="4581" y="6230"/>
                  <a:pt x="4583" y="6234"/>
                </a:cubicBezTo>
                <a:cubicBezTo>
                  <a:pt x="4612" y="6221"/>
                  <a:pt x="4641" y="6229"/>
                  <a:pt x="4659" y="6256"/>
                </a:cubicBezTo>
                <a:cubicBezTo>
                  <a:pt x="4677" y="6286"/>
                  <a:pt x="4671" y="6325"/>
                  <a:pt x="4641" y="6344"/>
                </a:cubicBezTo>
                <a:cubicBezTo>
                  <a:pt x="4643" y="6349"/>
                  <a:pt x="4643" y="6352"/>
                  <a:pt x="4646" y="6357"/>
                </a:cubicBezTo>
                <a:cubicBezTo>
                  <a:pt x="4655" y="6374"/>
                  <a:pt x="4667" y="6390"/>
                  <a:pt x="4673" y="6410"/>
                </a:cubicBezTo>
                <a:cubicBezTo>
                  <a:pt x="4719" y="6412"/>
                  <a:pt x="4754" y="6456"/>
                  <a:pt x="4754" y="6546"/>
                </a:cubicBezTo>
                <a:cubicBezTo>
                  <a:pt x="4754" y="6570"/>
                  <a:pt x="4745" y="6586"/>
                  <a:pt x="4740" y="6603"/>
                </a:cubicBezTo>
                <a:cubicBezTo>
                  <a:pt x="4761" y="6638"/>
                  <a:pt x="4789" y="6644"/>
                  <a:pt x="4835" y="6608"/>
                </a:cubicBezTo>
                <a:cubicBezTo>
                  <a:pt x="4837" y="6605"/>
                  <a:pt x="4837" y="6607"/>
                  <a:pt x="4839" y="6603"/>
                </a:cubicBezTo>
                <a:cubicBezTo>
                  <a:pt x="4854" y="6581"/>
                  <a:pt x="4878" y="6572"/>
                  <a:pt x="4902" y="6573"/>
                </a:cubicBezTo>
                <a:cubicBezTo>
                  <a:pt x="4912" y="6574"/>
                  <a:pt x="4925" y="6571"/>
                  <a:pt x="4934" y="6577"/>
                </a:cubicBezTo>
                <a:cubicBezTo>
                  <a:pt x="4936" y="6578"/>
                  <a:pt x="4936" y="6580"/>
                  <a:pt x="4938" y="6581"/>
                </a:cubicBezTo>
                <a:cubicBezTo>
                  <a:pt x="4941" y="6583"/>
                  <a:pt x="4945" y="6584"/>
                  <a:pt x="4947" y="6586"/>
                </a:cubicBezTo>
                <a:cubicBezTo>
                  <a:pt x="4947" y="6587"/>
                  <a:pt x="4947" y="6595"/>
                  <a:pt x="4947" y="6595"/>
                </a:cubicBezTo>
                <a:cubicBezTo>
                  <a:pt x="4992" y="6649"/>
                  <a:pt x="4991" y="6781"/>
                  <a:pt x="4952" y="6872"/>
                </a:cubicBezTo>
                <a:cubicBezTo>
                  <a:pt x="4951" y="6873"/>
                  <a:pt x="4952" y="6875"/>
                  <a:pt x="4952" y="6876"/>
                </a:cubicBezTo>
                <a:cubicBezTo>
                  <a:pt x="4964" y="7083"/>
                  <a:pt x="4975" y="7447"/>
                  <a:pt x="4978" y="8103"/>
                </a:cubicBezTo>
                <a:cubicBezTo>
                  <a:pt x="4981" y="9023"/>
                  <a:pt x="4961" y="9589"/>
                  <a:pt x="4925" y="9611"/>
                </a:cubicBezTo>
                <a:cubicBezTo>
                  <a:pt x="4893" y="9630"/>
                  <a:pt x="4860" y="9614"/>
                  <a:pt x="4848" y="9572"/>
                </a:cubicBezTo>
                <a:cubicBezTo>
                  <a:pt x="4829" y="9507"/>
                  <a:pt x="4784" y="9214"/>
                  <a:pt x="4749" y="8930"/>
                </a:cubicBezTo>
                <a:cubicBezTo>
                  <a:pt x="4706" y="8597"/>
                  <a:pt x="4633" y="8124"/>
                  <a:pt x="4457" y="7162"/>
                </a:cubicBezTo>
                <a:cubicBezTo>
                  <a:pt x="4430" y="7011"/>
                  <a:pt x="4394" y="6836"/>
                  <a:pt x="4376" y="6779"/>
                </a:cubicBezTo>
                <a:cubicBezTo>
                  <a:pt x="4375" y="6777"/>
                  <a:pt x="4376" y="6777"/>
                  <a:pt x="4376" y="6775"/>
                </a:cubicBezTo>
                <a:cubicBezTo>
                  <a:pt x="4348" y="6672"/>
                  <a:pt x="4319" y="6551"/>
                  <a:pt x="4282" y="6397"/>
                </a:cubicBezTo>
                <a:cubicBezTo>
                  <a:pt x="4273" y="6393"/>
                  <a:pt x="4263" y="6388"/>
                  <a:pt x="4255" y="6375"/>
                </a:cubicBezTo>
                <a:cubicBezTo>
                  <a:pt x="4239" y="6349"/>
                  <a:pt x="4243" y="6317"/>
                  <a:pt x="4255" y="6287"/>
                </a:cubicBezTo>
                <a:cubicBezTo>
                  <a:pt x="4217" y="6125"/>
                  <a:pt x="4191" y="6041"/>
                  <a:pt x="4161" y="5895"/>
                </a:cubicBezTo>
                <a:cubicBezTo>
                  <a:pt x="4158" y="5880"/>
                  <a:pt x="4159" y="5874"/>
                  <a:pt x="4156" y="5860"/>
                </a:cubicBezTo>
                <a:cubicBezTo>
                  <a:pt x="4148" y="5859"/>
                  <a:pt x="4137" y="5861"/>
                  <a:pt x="4129" y="5856"/>
                </a:cubicBezTo>
                <a:cubicBezTo>
                  <a:pt x="4089" y="5879"/>
                  <a:pt x="4036" y="5869"/>
                  <a:pt x="4012" y="5829"/>
                </a:cubicBezTo>
                <a:cubicBezTo>
                  <a:pt x="3986" y="5789"/>
                  <a:pt x="3998" y="5736"/>
                  <a:pt x="4039" y="5711"/>
                </a:cubicBezTo>
                <a:cubicBezTo>
                  <a:pt x="4046" y="5707"/>
                  <a:pt x="4059" y="5714"/>
                  <a:pt x="4066" y="5711"/>
                </a:cubicBezTo>
                <a:cubicBezTo>
                  <a:pt x="4060" y="5659"/>
                  <a:pt x="4060" y="5599"/>
                  <a:pt x="4080" y="5548"/>
                </a:cubicBezTo>
                <a:cubicBezTo>
                  <a:pt x="4087" y="5529"/>
                  <a:pt x="4098" y="5524"/>
                  <a:pt x="4107" y="5513"/>
                </a:cubicBezTo>
                <a:cubicBezTo>
                  <a:pt x="4028" y="5509"/>
                  <a:pt x="3983" y="5411"/>
                  <a:pt x="4048" y="5372"/>
                </a:cubicBezTo>
                <a:cubicBezTo>
                  <a:pt x="4067" y="5360"/>
                  <a:pt x="4091" y="5358"/>
                  <a:pt x="4111" y="5359"/>
                </a:cubicBezTo>
                <a:close/>
                <a:moveTo>
                  <a:pt x="17020" y="6933"/>
                </a:moveTo>
                <a:cubicBezTo>
                  <a:pt x="17146" y="6915"/>
                  <a:pt x="17209" y="6977"/>
                  <a:pt x="17110" y="7074"/>
                </a:cubicBezTo>
                <a:cubicBezTo>
                  <a:pt x="17071" y="7111"/>
                  <a:pt x="17043" y="7186"/>
                  <a:pt x="17043" y="7241"/>
                </a:cubicBezTo>
                <a:cubicBezTo>
                  <a:pt x="17043" y="7384"/>
                  <a:pt x="16974" y="7406"/>
                  <a:pt x="16823" y="7307"/>
                </a:cubicBezTo>
                <a:cubicBezTo>
                  <a:pt x="16642" y="7187"/>
                  <a:pt x="16658" y="7089"/>
                  <a:pt x="16877" y="6982"/>
                </a:cubicBezTo>
                <a:cubicBezTo>
                  <a:pt x="16928" y="6957"/>
                  <a:pt x="16978" y="6939"/>
                  <a:pt x="17020" y="6933"/>
                </a:cubicBezTo>
                <a:close/>
                <a:moveTo>
                  <a:pt x="16674" y="7369"/>
                </a:moveTo>
                <a:cubicBezTo>
                  <a:pt x="16691" y="7371"/>
                  <a:pt x="16705" y="7382"/>
                  <a:pt x="16719" y="7404"/>
                </a:cubicBezTo>
                <a:cubicBezTo>
                  <a:pt x="16742" y="7441"/>
                  <a:pt x="16738" y="7499"/>
                  <a:pt x="16706" y="7531"/>
                </a:cubicBezTo>
                <a:cubicBezTo>
                  <a:pt x="16667" y="7569"/>
                  <a:pt x="16630" y="7563"/>
                  <a:pt x="16602" y="7518"/>
                </a:cubicBezTo>
                <a:cubicBezTo>
                  <a:pt x="16579" y="7481"/>
                  <a:pt x="16588" y="7426"/>
                  <a:pt x="16620" y="7395"/>
                </a:cubicBezTo>
                <a:cubicBezTo>
                  <a:pt x="16640" y="7376"/>
                  <a:pt x="16657" y="7368"/>
                  <a:pt x="16674" y="7369"/>
                </a:cubicBezTo>
                <a:close/>
                <a:moveTo>
                  <a:pt x="16616" y="7544"/>
                </a:moveTo>
                <a:cubicBezTo>
                  <a:pt x="16632" y="7548"/>
                  <a:pt x="16647" y="7556"/>
                  <a:pt x="16656" y="7571"/>
                </a:cubicBezTo>
                <a:cubicBezTo>
                  <a:pt x="16663" y="7582"/>
                  <a:pt x="16658" y="7594"/>
                  <a:pt x="16656" y="7606"/>
                </a:cubicBezTo>
                <a:cubicBezTo>
                  <a:pt x="16686" y="7617"/>
                  <a:pt x="16717" y="7637"/>
                  <a:pt x="16746" y="7663"/>
                </a:cubicBezTo>
                <a:cubicBezTo>
                  <a:pt x="16765" y="7680"/>
                  <a:pt x="16778" y="7710"/>
                  <a:pt x="16791" y="7738"/>
                </a:cubicBezTo>
                <a:cubicBezTo>
                  <a:pt x="16793" y="7740"/>
                  <a:pt x="16794" y="7745"/>
                  <a:pt x="16796" y="7747"/>
                </a:cubicBezTo>
                <a:cubicBezTo>
                  <a:pt x="16830" y="7787"/>
                  <a:pt x="16854" y="7827"/>
                  <a:pt x="16845" y="7857"/>
                </a:cubicBezTo>
                <a:cubicBezTo>
                  <a:pt x="16842" y="7866"/>
                  <a:pt x="16836" y="7927"/>
                  <a:pt x="16832" y="7945"/>
                </a:cubicBezTo>
                <a:cubicBezTo>
                  <a:pt x="16837" y="8119"/>
                  <a:pt x="16811" y="8373"/>
                  <a:pt x="16742" y="8767"/>
                </a:cubicBezTo>
                <a:cubicBezTo>
                  <a:pt x="16728" y="8850"/>
                  <a:pt x="16710" y="8875"/>
                  <a:pt x="16697" y="8930"/>
                </a:cubicBezTo>
                <a:cubicBezTo>
                  <a:pt x="16700" y="8995"/>
                  <a:pt x="16707" y="9049"/>
                  <a:pt x="16701" y="9180"/>
                </a:cubicBezTo>
                <a:cubicBezTo>
                  <a:pt x="16681" y="9604"/>
                  <a:pt x="16611" y="9801"/>
                  <a:pt x="16544" y="9629"/>
                </a:cubicBezTo>
                <a:cubicBezTo>
                  <a:pt x="16525" y="9581"/>
                  <a:pt x="16516" y="9362"/>
                  <a:pt x="16526" y="9145"/>
                </a:cubicBezTo>
                <a:cubicBezTo>
                  <a:pt x="16528" y="9089"/>
                  <a:pt x="16537" y="9060"/>
                  <a:pt x="16540" y="9018"/>
                </a:cubicBezTo>
                <a:cubicBezTo>
                  <a:pt x="16521" y="8869"/>
                  <a:pt x="16509" y="8585"/>
                  <a:pt x="16517" y="8270"/>
                </a:cubicBezTo>
                <a:cubicBezTo>
                  <a:pt x="16507" y="7991"/>
                  <a:pt x="16517" y="7701"/>
                  <a:pt x="16549" y="7641"/>
                </a:cubicBezTo>
                <a:cubicBezTo>
                  <a:pt x="16530" y="7611"/>
                  <a:pt x="16536" y="7571"/>
                  <a:pt x="16566" y="7553"/>
                </a:cubicBezTo>
                <a:cubicBezTo>
                  <a:pt x="16581" y="7544"/>
                  <a:pt x="16599" y="7540"/>
                  <a:pt x="16616" y="7544"/>
                </a:cubicBezTo>
                <a:close/>
                <a:moveTo>
                  <a:pt x="4898" y="13828"/>
                </a:moveTo>
                <a:cubicBezTo>
                  <a:pt x="4912" y="13831"/>
                  <a:pt x="4931" y="13849"/>
                  <a:pt x="4947" y="13872"/>
                </a:cubicBezTo>
                <a:cubicBezTo>
                  <a:pt x="4976" y="13912"/>
                  <a:pt x="5003" y="13998"/>
                  <a:pt x="5032" y="14092"/>
                </a:cubicBezTo>
                <a:cubicBezTo>
                  <a:pt x="5033" y="14093"/>
                  <a:pt x="5032" y="14096"/>
                  <a:pt x="5032" y="14097"/>
                </a:cubicBezTo>
                <a:cubicBezTo>
                  <a:pt x="5033" y="14100"/>
                  <a:pt x="5032" y="14103"/>
                  <a:pt x="5032" y="14105"/>
                </a:cubicBezTo>
                <a:cubicBezTo>
                  <a:pt x="5057" y="14186"/>
                  <a:pt x="5083" y="14262"/>
                  <a:pt x="5104" y="14374"/>
                </a:cubicBezTo>
                <a:cubicBezTo>
                  <a:pt x="5110" y="14403"/>
                  <a:pt x="5109" y="14401"/>
                  <a:pt x="5113" y="14426"/>
                </a:cubicBezTo>
                <a:cubicBezTo>
                  <a:pt x="5187" y="14750"/>
                  <a:pt x="5246" y="15091"/>
                  <a:pt x="5212" y="15112"/>
                </a:cubicBezTo>
                <a:cubicBezTo>
                  <a:pt x="5187" y="15127"/>
                  <a:pt x="5113" y="15109"/>
                  <a:pt x="5046" y="15068"/>
                </a:cubicBezTo>
                <a:cubicBezTo>
                  <a:pt x="4941" y="15005"/>
                  <a:pt x="4916" y="15009"/>
                  <a:pt x="4866" y="15095"/>
                </a:cubicBezTo>
                <a:cubicBezTo>
                  <a:pt x="4857" y="15111"/>
                  <a:pt x="4845" y="15108"/>
                  <a:pt x="4835" y="15121"/>
                </a:cubicBezTo>
                <a:cubicBezTo>
                  <a:pt x="4816" y="15157"/>
                  <a:pt x="4790" y="15184"/>
                  <a:pt x="4763" y="15191"/>
                </a:cubicBezTo>
                <a:cubicBezTo>
                  <a:pt x="4746" y="15196"/>
                  <a:pt x="4730" y="15191"/>
                  <a:pt x="4713" y="15183"/>
                </a:cubicBezTo>
                <a:cubicBezTo>
                  <a:pt x="4713" y="15182"/>
                  <a:pt x="4709" y="15183"/>
                  <a:pt x="4709" y="15183"/>
                </a:cubicBezTo>
                <a:cubicBezTo>
                  <a:pt x="4704" y="15180"/>
                  <a:pt x="4705" y="15173"/>
                  <a:pt x="4700" y="15169"/>
                </a:cubicBezTo>
                <a:cubicBezTo>
                  <a:pt x="4693" y="15163"/>
                  <a:pt x="4683" y="15162"/>
                  <a:pt x="4677" y="15152"/>
                </a:cubicBezTo>
                <a:cubicBezTo>
                  <a:pt x="4674" y="15149"/>
                  <a:pt x="4670" y="15146"/>
                  <a:pt x="4668" y="15143"/>
                </a:cubicBezTo>
                <a:cubicBezTo>
                  <a:pt x="4642" y="15103"/>
                  <a:pt x="4738" y="14443"/>
                  <a:pt x="4808" y="14097"/>
                </a:cubicBezTo>
                <a:cubicBezTo>
                  <a:pt x="4820" y="14035"/>
                  <a:pt x="4836" y="13908"/>
                  <a:pt x="4844" y="13885"/>
                </a:cubicBezTo>
                <a:cubicBezTo>
                  <a:pt x="4846" y="13879"/>
                  <a:pt x="4850" y="13883"/>
                  <a:pt x="4853" y="13877"/>
                </a:cubicBezTo>
                <a:cubicBezTo>
                  <a:pt x="4863" y="13850"/>
                  <a:pt x="4873" y="13835"/>
                  <a:pt x="4889" y="13837"/>
                </a:cubicBezTo>
                <a:cubicBezTo>
                  <a:pt x="4892" y="13836"/>
                  <a:pt x="4894" y="13827"/>
                  <a:pt x="4898" y="13828"/>
                </a:cubicBezTo>
                <a:close/>
                <a:moveTo>
                  <a:pt x="16656" y="14171"/>
                </a:moveTo>
                <a:cubicBezTo>
                  <a:pt x="16710" y="14181"/>
                  <a:pt x="16784" y="14376"/>
                  <a:pt x="16863" y="14730"/>
                </a:cubicBezTo>
                <a:cubicBezTo>
                  <a:pt x="16931" y="15035"/>
                  <a:pt x="16945" y="15171"/>
                  <a:pt x="16917" y="15249"/>
                </a:cubicBezTo>
                <a:cubicBezTo>
                  <a:pt x="16918" y="15264"/>
                  <a:pt x="16905" y="15278"/>
                  <a:pt x="16894" y="15293"/>
                </a:cubicBezTo>
                <a:cubicBezTo>
                  <a:pt x="16890" y="15300"/>
                  <a:pt x="16893" y="15303"/>
                  <a:pt x="16886" y="15310"/>
                </a:cubicBezTo>
                <a:cubicBezTo>
                  <a:pt x="16879" y="15317"/>
                  <a:pt x="16870" y="15315"/>
                  <a:pt x="16863" y="15319"/>
                </a:cubicBezTo>
                <a:cubicBezTo>
                  <a:pt x="16831" y="15348"/>
                  <a:pt x="16808" y="15356"/>
                  <a:pt x="16782" y="15315"/>
                </a:cubicBezTo>
                <a:cubicBezTo>
                  <a:pt x="16757" y="15276"/>
                  <a:pt x="16671" y="15252"/>
                  <a:pt x="16593" y="15266"/>
                </a:cubicBezTo>
                <a:cubicBezTo>
                  <a:pt x="16516" y="15281"/>
                  <a:pt x="16442" y="15269"/>
                  <a:pt x="16423" y="15240"/>
                </a:cubicBezTo>
                <a:cubicBezTo>
                  <a:pt x="16395" y="15194"/>
                  <a:pt x="16526" y="14464"/>
                  <a:pt x="16607" y="14228"/>
                </a:cubicBezTo>
                <a:cubicBezTo>
                  <a:pt x="16620" y="14189"/>
                  <a:pt x="16638" y="14168"/>
                  <a:pt x="16656" y="14171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4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90042" y="477800"/>
            <a:ext cx="1006315" cy="995599"/>
          </a:xfrm>
          <a:prstGeom prst="rect">
            <a:avLst/>
          </a:prstGeom>
        </p:spPr>
        <p:txBody>
          <a:bodyPr lIns="243798" tIns="243798" rIns="243798" bIns="243798"/>
          <a:lstStyle>
            <a:lvl1pPr defTabSz="2438400">
              <a:defRPr sz="3400">
                <a:effectLst>
                  <a:outerShdw blurRad="12700" dist="38100" dir="18900000" rotWithShape="0">
                    <a:srgbClr val="000000"/>
                  </a:outerShdw>
                </a:effectLst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14" name="Shape"/>
          <p:cNvSpPr/>
          <p:nvPr userDrawn="1"/>
        </p:nvSpPr>
        <p:spPr>
          <a:xfrm flipH="1">
            <a:off x="1290044" y="13158000"/>
            <a:ext cx="23414567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5" name="Q4 2019 Budget Performance Appraisal"/>
          <p:cNvSpPr txBox="1"/>
          <p:nvPr userDrawn="1"/>
        </p:nvSpPr>
        <p:spPr>
          <a:xfrm>
            <a:off x="1955852" y="13139878"/>
            <a:ext cx="5750931" cy="61555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rPr dirty="0" smtClean="0"/>
              <a:t>Q</a:t>
            </a:r>
            <a:r>
              <a:rPr lang="en-GB" dirty="0" smtClean="0"/>
              <a:t>2</a:t>
            </a:r>
            <a:r>
              <a:rPr dirty="0" smtClean="0"/>
              <a:t> 20</a:t>
            </a:r>
            <a:r>
              <a:rPr lang="en-GB" dirty="0" smtClean="0"/>
              <a:t>20</a:t>
            </a:r>
            <a:r>
              <a:rPr dirty="0" smtClean="0"/>
              <a:t> </a:t>
            </a:r>
            <a:r>
              <a:rPr dirty="0"/>
              <a:t>Budget Performance Appraisal</a:t>
            </a:r>
          </a:p>
        </p:txBody>
      </p:sp>
      <p:sp>
        <p:nvSpPr>
          <p:cNvPr id="16" name="MEPB"/>
          <p:cNvSpPr txBox="1"/>
          <p:nvPr userDrawn="1"/>
        </p:nvSpPr>
        <p:spPr>
          <a:xfrm>
            <a:off x="22299609" y="13139878"/>
            <a:ext cx="1034614" cy="5994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t>MEPB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"/>
          <p:cNvSpPr/>
          <p:nvPr/>
        </p:nvSpPr>
        <p:spPr>
          <a:xfrm>
            <a:off x="-29401" y="-29401"/>
            <a:ext cx="24384001" cy="1371600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9" name="Shape"/>
          <p:cNvSpPr/>
          <p:nvPr/>
        </p:nvSpPr>
        <p:spPr>
          <a:xfrm flipH="1">
            <a:off x="-1117200" y="11718400"/>
            <a:ext cx="21792799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20" y="0"/>
                </a:lnTo>
                <a:lnTo>
                  <a:pt x="21600" y="0"/>
                </a:lnTo>
                <a:lnTo>
                  <a:pt x="20580" y="21600"/>
                </a:lnTo>
                <a:close/>
              </a:path>
            </a:pathLst>
          </a:custGeom>
          <a:solidFill>
            <a:srgbClr val="FFFFFF">
              <a:alpha val="17690"/>
            </a:srgbClr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434343"/>
                </a:solidFill>
                <a:effectLst/>
              </a:defRPr>
            </a:pPr>
            <a:endParaRPr sz="1700" b="1" cap="none">
              <a:solidFill>
                <a:srgbClr val="434343"/>
              </a:solidFill>
              <a:effectLst/>
            </a:endParaRPr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2742599" y="-1"/>
            <a:ext cx="13969601" cy="10720001"/>
          </a:xfrm>
          <a:prstGeom prst="rect">
            <a:avLst/>
          </a:prstGeom>
          <a:effectLst>
            <a:outerShdw blurRad="127000" dist="63500" dir="5400000" rotWithShape="0">
              <a:srgbClr val="000000">
                <a:alpha val="75000"/>
              </a:srgbClr>
            </a:outerShdw>
          </a:effectLst>
        </p:spPr>
        <p:txBody>
          <a:bodyPr anchor="b">
            <a:normAutofit/>
          </a:bodyPr>
          <a:lstStyle>
            <a:lvl1pPr>
              <a:defRPr sz="5400" b="1" cap="none">
                <a:solidFill>
                  <a:srgbClr val="000000"/>
                </a:solidFill>
                <a:effectLst>
                  <a:outerShdw blurRad="12700" dist="12700" dir="18900000" rotWithShape="0">
                    <a:srgbClr val="000000">
                      <a:alpha val="40000"/>
                    </a:srgbClr>
                  </a:outerShdw>
                </a:effectLst>
                <a:latin typeface="Trajan Pro"/>
                <a:ea typeface="Trajan Pro"/>
                <a:cs typeface="Trajan Pro"/>
                <a:sym typeface="Trajan Pro"/>
              </a:defRPr>
            </a:lvl1pPr>
          </a:lstStyle>
          <a:p>
            <a:r>
              <a:t>Title Text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7" name="Shape"/>
          <p:cNvSpPr/>
          <p:nvPr userDrawn="1"/>
        </p:nvSpPr>
        <p:spPr>
          <a:xfrm flipH="1">
            <a:off x="1290044" y="13158000"/>
            <a:ext cx="23414567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8" name="Q4 2019 Budget Performance Appraisal"/>
          <p:cNvSpPr txBox="1"/>
          <p:nvPr userDrawn="1"/>
        </p:nvSpPr>
        <p:spPr>
          <a:xfrm>
            <a:off x="1955852" y="13139878"/>
            <a:ext cx="5750931" cy="61555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rPr dirty="0" smtClean="0"/>
              <a:t>Q</a:t>
            </a:r>
            <a:r>
              <a:rPr lang="en-GB" dirty="0" smtClean="0"/>
              <a:t>2</a:t>
            </a:r>
            <a:r>
              <a:rPr dirty="0" smtClean="0"/>
              <a:t> 20</a:t>
            </a:r>
            <a:r>
              <a:rPr lang="en-GB" dirty="0" smtClean="0"/>
              <a:t>20</a:t>
            </a:r>
            <a:r>
              <a:rPr dirty="0" smtClean="0"/>
              <a:t> </a:t>
            </a:r>
            <a:r>
              <a:rPr dirty="0"/>
              <a:t>Budget Performance Appraisal</a:t>
            </a:r>
          </a:p>
        </p:txBody>
      </p:sp>
      <p:sp>
        <p:nvSpPr>
          <p:cNvPr id="9" name="MEPB"/>
          <p:cNvSpPr txBox="1"/>
          <p:nvPr userDrawn="1"/>
        </p:nvSpPr>
        <p:spPr>
          <a:xfrm>
            <a:off x="22299609" y="13139878"/>
            <a:ext cx="1034614" cy="5994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t>MEPB</a:t>
            </a:r>
          </a:p>
        </p:txBody>
      </p:sp>
    </p:spTree>
    <p:extLst>
      <p:ext uri="{BB962C8B-B14F-4D97-AF65-F5344CB8AC3E}">
        <p14:creationId xmlns:p14="http://schemas.microsoft.com/office/powerpoint/2010/main" val="343082531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ubtitle">
    <p:bg>
      <p:bgPr>
        <a:solidFill>
          <a:srgbClr val="FF87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"/>
          <p:cNvSpPr/>
          <p:nvPr/>
        </p:nvSpPr>
        <p:spPr>
          <a:xfrm>
            <a:off x="13563600" y="-101601"/>
            <a:ext cx="10972801" cy="13919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8"/>
                </a:moveTo>
                <a:lnTo>
                  <a:pt x="14100" y="21600"/>
                </a:lnTo>
                <a:lnTo>
                  <a:pt x="216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FFFFFF">
              <a:alpha val="17690"/>
            </a:srgbClr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30" name="Shape"/>
          <p:cNvSpPr/>
          <p:nvPr/>
        </p:nvSpPr>
        <p:spPr>
          <a:xfrm flipH="1">
            <a:off x="-1117200" y="11718400"/>
            <a:ext cx="21792799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20" y="0"/>
                </a:lnTo>
                <a:lnTo>
                  <a:pt x="21600" y="0"/>
                </a:lnTo>
                <a:lnTo>
                  <a:pt x="20580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434343"/>
                </a:solidFill>
                <a:effectLst/>
              </a:defRPr>
            </a:pPr>
            <a:endParaRPr sz="1700" b="1" cap="none">
              <a:solidFill>
                <a:srgbClr val="434343"/>
              </a:solidFill>
              <a:effectLst/>
            </a:endParaRPr>
          </a:p>
        </p:txBody>
      </p:sp>
      <p:sp>
        <p:nvSpPr>
          <p:cNvPr id="31" name="Shape"/>
          <p:cNvSpPr/>
          <p:nvPr/>
        </p:nvSpPr>
        <p:spPr>
          <a:xfrm flipH="1">
            <a:off x="2742596" y="11110400"/>
            <a:ext cx="22319202" cy="607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32" name="Title Text"/>
          <p:cNvSpPr txBox="1">
            <a:spLocks noGrp="1"/>
          </p:cNvSpPr>
          <p:nvPr>
            <p:ph type="title"/>
          </p:nvPr>
        </p:nvSpPr>
        <p:spPr>
          <a:xfrm>
            <a:off x="2742599" y="6254266"/>
            <a:ext cx="13920001" cy="3092801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12800" cap="none">
                <a:latin typeface="Dosis"/>
                <a:ea typeface="Dosis"/>
                <a:cs typeface="Dosis"/>
                <a:sym typeface="Dosis"/>
              </a:defRPr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3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742599" y="9199066"/>
            <a:ext cx="13920001" cy="1520001"/>
          </a:xfrm>
          <a:prstGeom prst="rect">
            <a:avLst/>
          </a:prstGeom>
        </p:spPr>
        <p:txBody>
          <a:bodyPr anchor="t"/>
          <a:lstStyle>
            <a:lvl1pPr marL="0" indent="0">
              <a:buClrTx/>
              <a:buSzTx/>
              <a:buFontTx/>
              <a:buNone/>
              <a:defRPr sz="2800" i="0">
                <a:solidFill>
                  <a:srgbClr val="000000"/>
                </a:solidFill>
                <a:latin typeface="+mn-lt"/>
                <a:ea typeface="+mn-ea"/>
                <a:cs typeface="+mn-cs"/>
                <a:sym typeface="Trebuchet MS"/>
              </a:defRPr>
            </a:lvl1pPr>
            <a:lvl2pPr marL="0" indent="0">
              <a:buClrTx/>
              <a:buSzTx/>
              <a:buFontTx/>
              <a:buNone/>
              <a:defRPr sz="2800" i="0">
                <a:solidFill>
                  <a:srgbClr val="000000"/>
                </a:solidFill>
                <a:latin typeface="+mn-lt"/>
                <a:ea typeface="+mn-ea"/>
                <a:cs typeface="+mn-cs"/>
                <a:sym typeface="Trebuchet MS"/>
              </a:defRPr>
            </a:lvl2pPr>
            <a:lvl3pPr>
              <a:buClrTx/>
              <a:buSzTx/>
              <a:buFontTx/>
              <a:buNone/>
              <a:defRPr sz="2800" i="0">
                <a:solidFill>
                  <a:srgbClr val="000000"/>
                </a:solidFill>
                <a:latin typeface="+mn-lt"/>
                <a:ea typeface="+mn-ea"/>
                <a:cs typeface="+mn-cs"/>
                <a:sym typeface="Trebuchet MS"/>
              </a:defRPr>
            </a:lvl3pPr>
            <a:lvl4pPr>
              <a:buClrTx/>
              <a:buSzTx/>
              <a:buFontTx/>
              <a:buNone/>
              <a:defRPr sz="2800" i="0">
                <a:solidFill>
                  <a:srgbClr val="000000"/>
                </a:solidFill>
                <a:latin typeface="+mn-lt"/>
                <a:ea typeface="+mn-ea"/>
                <a:cs typeface="+mn-cs"/>
                <a:sym typeface="Trebuchet MS"/>
              </a:defRPr>
            </a:lvl4pPr>
            <a:lvl5pPr>
              <a:buClrTx/>
              <a:buSzTx/>
              <a:buFontTx/>
              <a:buNone/>
              <a:defRPr sz="2800" i="0">
                <a:solidFill>
                  <a:srgbClr val="000000"/>
                </a:solidFill>
                <a:latin typeface="+mn-lt"/>
                <a:ea typeface="+mn-ea"/>
                <a:cs typeface="+mn-cs"/>
                <a:sym typeface="Trebuchet MS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4808189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629027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+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>
              <a:defRPr sz="36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 sz="3600" cap="none">
              <a:effectLst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>
              <a:defRPr sz="36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 sz="3600" cap="none">
              <a:effectLst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Shape"/>
          <p:cNvSpPr/>
          <p:nvPr/>
        </p:nvSpPr>
        <p:spPr>
          <a:xfrm flipH="1">
            <a:off x="1232113" y="-1"/>
            <a:ext cx="1382401" cy="19547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>
              <a:defRPr sz="36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 sz="3600" cap="none">
              <a:effectLst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Shape"/>
          <p:cNvSpPr/>
          <p:nvPr/>
        </p:nvSpPr>
        <p:spPr>
          <a:xfrm flipH="1">
            <a:off x="1960510" y="727599"/>
            <a:ext cx="20035899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1" y="0"/>
                </a:lnTo>
                <a:lnTo>
                  <a:pt x="21600" y="0"/>
                </a:lnTo>
                <a:lnTo>
                  <a:pt x="2048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>
              <a:defRPr sz="36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 sz="3600" cap="none">
              <a:effectLst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Shape"/>
          <p:cNvSpPr/>
          <p:nvPr/>
        </p:nvSpPr>
        <p:spPr>
          <a:xfrm flipH="1">
            <a:off x="20964314" y="727599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>
              <a:defRPr sz="36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 sz="3600" cap="none">
              <a:effectLst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" name="Title Text"/>
          <p:cNvSpPr txBox="1">
            <a:spLocks noGrp="1"/>
          </p:cNvSpPr>
          <p:nvPr>
            <p:ph type="title"/>
          </p:nvPr>
        </p:nvSpPr>
        <p:spPr>
          <a:xfrm>
            <a:off x="2946399" y="736199"/>
            <a:ext cx="17932001" cy="19976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55" name="Body Level One…"/>
          <p:cNvSpPr txBox="1">
            <a:spLocks noGrp="1"/>
          </p:cNvSpPr>
          <p:nvPr>
            <p:ph type="body" idx="1"/>
          </p:nvPr>
        </p:nvSpPr>
        <p:spPr>
          <a:xfrm>
            <a:off x="2946399" y="3406999"/>
            <a:ext cx="20218401" cy="9728802"/>
          </a:xfrm>
          <a:prstGeom prst="rect">
            <a:avLst/>
          </a:prstGeom>
        </p:spPr>
        <p:txBody>
          <a:bodyPr anchor="t"/>
          <a:lstStyle>
            <a:lvl1pPr marL="754474" indent="-500474"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1pPr>
            <a:lvl2pPr marL="1022095" indent="-463295"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2pPr>
            <a:lvl3pPr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3pPr>
            <a:lvl4pPr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4pPr>
            <a:lvl5pPr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90041" y="477799"/>
            <a:ext cx="1006317" cy="995601"/>
          </a:xfrm>
          <a:prstGeom prst="rect">
            <a:avLst/>
          </a:prstGeom>
        </p:spPr>
        <p:txBody>
          <a:bodyPr/>
          <a:lstStyle>
            <a:lvl1pPr defTabSz="2438400">
              <a:defRPr sz="3400">
                <a:effectLst>
                  <a:outerShdw blurRad="12700" dist="38100" dir="18900000" rotWithShape="0">
                    <a:srgbClr val="000000"/>
                  </a:outerShdw>
                </a:effectLst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pic>
        <p:nvPicPr>
          <p:cNvPr id="57" name="LSGv.jpeg" descr="LSGv.jpeg"/>
          <p:cNvPicPr>
            <a:picLocks noChangeAspect="1"/>
          </p:cNvPicPr>
          <p:nvPr/>
        </p:nvPicPr>
        <p:blipFill>
          <a:blip r:embed="rId2"/>
          <a:srcRect l="3588" t="1741" r="1235" b="68"/>
          <a:stretch>
            <a:fillRect/>
          </a:stretch>
        </p:blipFill>
        <p:spPr>
          <a:xfrm>
            <a:off x="22365288" y="751981"/>
            <a:ext cx="1889140" cy="1948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7" h="21595" extrusionOk="0">
                <a:moveTo>
                  <a:pt x="4731" y="4"/>
                </a:moveTo>
                <a:cubicBezTo>
                  <a:pt x="4548" y="29"/>
                  <a:pt x="4263" y="223"/>
                  <a:pt x="4022" y="505"/>
                </a:cubicBezTo>
                <a:cubicBezTo>
                  <a:pt x="3820" y="740"/>
                  <a:pt x="3613" y="909"/>
                  <a:pt x="3563" y="879"/>
                </a:cubicBezTo>
                <a:cubicBezTo>
                  <a:pt x="3514" y="849"/>
                  <a:pt x="3375" y="620"/>
                  <a:pt x="3258" y="373"/>
                </a:cubicBezTo>
                <a:cubicBezTo>
                  <a:pt x="3131" y="106"/>
                  <a:pt x="3047" y="-2"/>
                  <a:pt x="3047" y="105"/>
                </a:cubicBezTo>
                <a:cubicBezTo>
                  <a:pt x="3046" y="203"/>
                  <a:pt x="3082" y="323"/>
                  <a:pt x="3127" y="369"/>
                </a:cubicBezTo>
                <a:cubicBezTo>
                  <a:pt x="3173" y="414"/>
                  <a:pt x="3232" y="627"/>
                  <a:pt x="3262" y="843"/>
                </a:cubicBezTo>
                <a:cubicBezTo>
                  <a:pt x="3292" y="1060"/>
                  <a:pt x="3340" y="1344"/>
                  <a:pt x="3366" y="1472"/>
                </a:cubicBezTo>
                <a:cubicBezTo>
                  <a:pt x="3453" y="1904"/>
                  <a:pt x="3239" y="1814"/>
                  <a:pt x="2961" y="1305"/>
                </a:cubicBezTo>
                <a:cubicBezTo>
                  <a:pt x="2490" y="440"/>
                  <a:pt x="2337" y="304"/>
                  <a:pt x="1806" y="254"/>
                </a:cubicBezTo>
                <a:cubicBezTo>
                  <a:pt x="1179" y="195"/>
                  <a:pt x="984" y="355"/>
                  <a:pt x="984" y="945"/>
                </a:cubicBezTo>
                <a:cubicBezTo>
                  <a:pt x="984" y="955"/>
                  <a:pt x="984" y="961"/>
                  <a:pt x="984" y="971"/>
                </a:cubicBezTo>
                <a:cubicBezTo>
                  <a:pt x="1041" y="832"/>
                  <a:pt x="1210" y="691"/>
                  <a:pt x="1487" y="575"/>
                </a:cubicBezTo>
                <a:cubicBezTo>
                  <a:pt x="1667" y="500"/>
                  <a:pt x="1776" y="460"/>
                  <a:pt x="1856" y="452"/>
                </a:cubicBezTo>
                <a:cubicBezTo>
                  <a:pt x="1936" y="445"/>
                  <a:pt x="1987" y="470"/>
                  <a:pt x="2049" y="522"/>
                </a:cubicBezTo>
                <a:cubicBezTo>
                  <a:pt x="2128" y="590"/>
                  <a:pt x="2239" y="631"/>
                  <a:pt x="2296" y="610"/>
                </a:cubicBezTo>
                <a:cubicBezTo>
                  <a:pt x="2493" y="540"/>
                  <a:pt x="2502" y="737"/>
                  <a:pt x="2314" y="971"/>
                </a:cubicBezTo>
                <a:cubicBezTo>
                  <a:pt x="2135" y="1194"/>
                  <a:pt x="2118" y="1199"/>
                  <a:pt x="1955" y="1055"/>
                </a:cubicBezTo>
                <a:cubicBezTo>
                  <a:pt x="1787" y="906"/>
                  <a:pt x="1672" y="950"/>
                  <a:pt x="1613" y="1169"/>
                </a:cubicBezTo>
                <a:cubicBezTo>
                  <a:pt x="1675" y="1111"/>
                  <a:pt x="1731" y="1126"/>
                  <a:pt x="1869" y="1208"/>
                </a:cubicBezTo>
                <a:cubicBezTo>
                  <a:pt x="2094" y="1342"/>
                  <a:pt x="2727" y="2551"/>
                  <a:pt x="2642" y="2686"/>
                </a:cubicBezTo>
                <a:cubicBezTo>
                  <a:pt x="2610" y="2738"/>
                  <a:pt x="2448" y="2699"/>
                  <a:pt x="2238" y="2594"/>
                </a:cubicBezTo>
                <a:cubicBezTo>
                  <a:pt x="1860" y="2405"/>
                  <a:pt x="1232" y="2365"/>
                  <a:pt x="854" y="2506"/>
                </a:cubicBezTo>
                <a:cubicBezTo>
                  <a:pt x="623" y="2592"/>
                  <a:pt x="1" y="3187"/>
                  <a:pt x="0" y="3324"/>
                </a:cubicBezTo>
                <a:cubicBezTo>
                  <a:pt x="0" y="3363"/>
                  <a:pt x="35" y="3373"/>
                  <a:pt x="81" y="3346"/>
                </a:cubicBezTo>
                <a:cubicBezTo>
                  <a:pt x="127" y="3318"/>
                  <a:pt x="194" y="3332"/>
                  <a:pt x="225" y="3381"/>
                </a:cubicBezTo>
                <a:cubicBezTo>
                  <a:pt x="308" y="3513"/>
                  <a:pt x="587" y="3491"/>
                  <a:pt x="715" y="3341"/>
                </a:cubicBezTo>
                <a:cubicBezTo>
                  <a:pt x="842" y="3191"/>
                  <a:pt x="1302" y="3165"/>
                  <a:pt x="1389" y="3302"/>
                </a:cubicBezTo>
                <a:cubicBezTo>
                  <a:pt x="1420" y="3352"/>
                  <a:pt x="1521" y="3370"/>
                  <a:pt x="1613" y="3341"/>
                </a:cubicBezTo>
                <a:cubicBezTo>
                  <a:pt x="1813" y="3279"/>
                  <a:pt x="2178" y="3446"/>
                  <a:pt x="2103" y="3565"/>
                </a:cubicBezTo>
                <a:cubicBezTo>
                  <a:pt x="2074" y="3611"/>
                  <a:pt x="1938" y="3649"/>
                  <a:pt x="1802" y="3649"/>
                </a:cubicBezTo>
                <a:cubicBezTo>
                  <a:pt x="1305" y="3649"/>
                  <a:pt x="743" y="3906"/>
                  <a:pt x="598" y="4199"/>
                </a:cubicBezTo>
                <a:cubicBezTo>
                  <a:pt x="523" y="4350"/>
                  <a:pt x="479" y="4504"/>
                  <a:pt x="503" y="4542"/>
                </a:cubicBezTo>
                <a:cubicBezTo>
                  <a:pt x="580" y="4663"/>
                  <a:pt x="943" y="4620"/>
                  <a:pt x="1407" y="4432"/>
                </a:cubicBezTo>
                <a:cubicBezTo>
                  <a:pt x="1769" y="4284"/>
                  <a:pt x="1935" y="4261"/>
                  <a:pt x="2251" y="4322"/>
                </a:cubicBezTo>
                <a:cubicBezTo>
                  <a:pt x="2467" y="4363"/>
                  <a:pt x="2636" y="4438"/>
                  <a:pt x="2633" y="4485"/>
                </a:cubicBezTo>
                <a:cubicBezTo>
                  <a:pt x="2630" y="4531"/>
                  <a:pt x="2476" y="4654"/>
                  <a:pt x="2287" y="4757"/>
                </a:cubicBezTo>
                <a:cubicBezTo>
                  <a:pt x="1428" y="5229"/>
                  <a:pt x="866" y="6060"/>
                  <a:pt x="1047" y="6591"/>
                </a:cubicBezTo>
                <a:cubicBezTo>
                  <a:pt x="1154" y="6905"/>
                  <a:pt x="1283" y="6884"/>
                  <a:pt x="1398" y="6538"/>
                </a:cubicBezTo>
                <a:cubicBezTo>
                  <a:pt x="1453" y="6369"/>
                  <a:pt x="1555" y="6230"/>
                  <a:pt x="1622" y="6230"/>
                </a:cubicBezTo>
                <a:cubicBezTo>
                  <a:pt x="1690" y="6230"/>
                  <a:pt x="1942" y="6041"/>
                  <a:pt x="2179" y="5808"/>
                </a:cubicBezTo>
                <a:cubicBezTo>
                  <a:pt x="2417" y="5575"/>
                  <a:pt x="2631" y="5406"/>
                  <a:pt x="2660" y="5434"/>
                </a:cubicBezTo>
                <a:cubicBezTo>
                  <a:pt x="2689" y="5462"/>
                  <a:pt x="2707" y="5760"/>
                  <a:pt x="2696" y="6094"/>
                </a:cubicBezTo>
                <a:cubicBezTo>
                  <a:pt x="2660" y="7171"/>
                  <a:pt x="2986" y="8231"/>
                  <a:pt x="3397" y="8363"/>
                </a:cubicBezTo>
                <a:cubicBezTo>
                  <a:pt x="3502" y="8397"/>
                  <a:pt x="3500" y="8361"/>
                  <a:pt x="3375" y="8174"/>
                </a:cubicBezTo>
                <a:cubicBezTo>
                  <a:pt x="3251" y="7989"/>
                  <a:pt x="3240" y="7928"/>
                  <a:pt x="3334" y="7893"/>
                </a:cubicBezTo>
                <a:cubicBezTo>
                  <a:pt x="3473" y="7840"/>
                  <a:pt x="3519" y="7531"/>
                  <a:pt x="3397" y="7457"/>
                </a:cubicBezTo>
                <a:cubicBezTo>
                  <a:pt x="3281" y="7387"/>
                  <a:pt x="3291" y="6686"/>
                  <a:pt x="3410" y="6569"/>
                </a:cubicBezTo>
                <a:cubicBezTo>
                  <a:pt x="3481" y="6500"/>
                  <a:pt x="3481" y="6422"/>
                  <a:pt x="3410" y="6292"/>
                </a:cubicBezTo>
                <a:cubicBezTo>
                  <a:pt x="3289" y="6069"/>
                  <a:pt x="3417" y="5970"/>
                  <a:pt x="3662" y="6098"/>
                </a:cubicBezTo>
                <a:cubicBezTo>
                  <a:pt x="3896" y="6221"/>
                  <a:pt x="3913" y="6288"/>
                  <a:pt x="4071" y="7844"/>
                </a:cubicBezTo>
                <a:cubicBezTo>
                  <a:pt x="4328" y="10376"/>
                  <a:pt x="4206" y="13122"/>
                  <a:pt x="3747" y="15170"/>
                </a:cubicBezTo>
                <a:cubicBezTo>
                  <a:pt x="3550" y="16052"/>
                  <a:pt x="3479" y="16173"/>
                  <a:pt x="3262" y="15997"/>
                </a:cubicBezTo>
                <a:cubicBezTo>
                  <a:pt x="3135" y="15894"/>
                  <a:pt x="3095" y="15899"/>
                  <a:pt x="2993" y="16037"/>
                </a:cubicBezTo>
                <a:cubicBezTo>
                  <a:pt x="2831" y="16253"/>
                  <a:pt x="2443" y="16444"/>
                  <a:pt x="2283" y="16384"/>
                </a:cubicBezTo>
                <a:cubicBezTo>
                  <a:pt x="2199" y="16353"/>
                  <a:pt x="2120" y="16418"/>
                  <a:pt x="2063" y="16564"/>
                </a:cubicBezTo>
                <a:cubicBezTo>
                  <a:pt x="2014" y="16690"/>
                  <a:pt x="1915" y="16789"/>
                  <a:pt x="1847" y="16789"/>
                </a:cubicBezTo>
                <a:cubicBezTo>
                  <a:pt x="1779" y="16789"/>
                  <a:pt x="1627" y="16885"/>
                  <a:pt x="1510" y="17000"/>
                </a:cubicBezTo>
                <a:cubicBezTo>
                  <a:pt x="1392" y="17114"/>
                  <a:pt x="1171" y="17235"/>
                  <a:pt x="1016" y="17268"/>
                </a:cubicBezTo>
                <a:cubicBezTo>
                  <a:pt x="861" y="17301"/>
                  <a:pt x="662" y="17403"/>
                  <a:pt x="575" y="17497"/>
                </a:cubicBezTo>
                <a:cubicBezTo>
                  <a:pt x="425" y="17660"/>
                  <a:pt x="428" y="17694"/>
                  <a:pt x="634" y="18288"/>
                </a:cubicBezTo>
                <a:cubicBezTo>
                  <a:pt x="752" y="18630"/>
                  <a:pt x="971" y="19132"/>
                  <a:pt x="1119" y="19405"/>
                </a:cubicBezTo>
                <a:cubicBezTo>
                  <a:pt x="1345" y="19822"/>
                  <a:pt x="1464" y="19937"/>
                  <a:pt x="1878" y="20139"/>
                </a:cubicBezTo>
                <a:cubicBezTo>
                  <a:pt x="2854" y="20615"/>
                  <a:pt x="3645" y="20762"/>
                  <a:pt x="5325" y="20764"/>
                </a:cubicBezTo>
                <a:cubicBezTo>
                  <a:pt x="6330" y="20765"/>
                  <a:pt x="7136" y="20713"/>
                  <a:pt x="7697" y="20619"/>
                </a:cubicBezTo>
                <a:cubicBezTo>
                  <a:pt x="8164" y="20540"/>
                  <a:pt x="8577" y="20504"/>
                  <a:pt x="8613" y="20540"/>
                </a:cubicBezTo>
                <a:cubicBezTo>
                  <a:pt x="8650" y="20575"/>
                  <a:pt x="8735" y="20760"/>
                  <a:pt x="8802" y="20949"/>
                </a:cubicBezTo>
                <a:cubicBezTo>
                  <a:pt x="8869" y="21137"/>
                  <a:pt x="8979" y="21317"/>
                  <a:pt x="9049" y="21349"/>
                </a:cubicBezTo>
                <a:cubicBezTo>
                  <a:pt x="9119" y="21380"/>
                  <a:pt x="9256" y="21450"/>
                  <a:pt x="9355" y="21503"/>
                </a:cubicBezTo>
                <a:cubicBezTo>
                  <a:pt x="9450" y="21554"/>
                  <a:pt x="9956" y="21583"/>
                  <a:pt x="10501" y="21595"/>
                </a:cubicBezTo>
                <a:cubicBezTo>
                  <a:pt x="11441" y="21586"/>
                  <a:pt x="11905" y="21571"/>
                  <a:pt x="12019" y="21555"/>
                </a:cubicBezTo>
                <a:cubicBezTo>
                  <a:pt x="12076" y="21547"/>
                  <a:pt x="12133" y="21540"/>
                  <a:pt x="12154" y="21529"/>
                </a:cubicBezTo>
                <a:cubicBezTo>
                  <a:pt x="12240" y="21484"/>
                  <a:pt x="12424" y="21421"/>
                  <a:pt x="12563" y="21393"/>
                </a:cubicBezTo>
                <a:cubicBezTo>
                  <a:pt x="12754" y="21353"/>
                  <a:pt x="12856" y="21245"/>
                  <a:pt x="12990" y="20949"/>
                </a:cubicBezTo>
                <a:cubicBezTo>
                  <a:pt x="13048" y="20821"/>
                  <a:pt x="13104" y="20725"/>
                  <a:pt x="13151" y="20654"/>
                </a:cubicBezTo>
                <a:lnTo>
                  <a:pt x="13156" y="20650"/>
                </a:lnTo>
                <a:lnTo>
                  <a:pt x="13169" y="20610"/>
                </a:lnTo>
                <a:lnTo>
                  <a:pt x="13187" y="20610"/>
                </a:lnTo>
                <a:cubicBezTo>
                  <a:pt x="13201" y="20595"/>
                  <a:pt x="13225" y="20561"/>
                  <a:pt x="13232" y="20562"/>
                </a:cubicBezTo>
                <a:cubicBezTo>
                  <a:pt x="13267" y="20562"/>
                  <a:pt x="13839" y="20619"/>
                  <a:pt x="14504" y="20694"/>
                </a:cubicBezTo>
                <a:cubicBezTo>
                  <a:pt x="16268" y="20891"/>
                  <a:pt x="17758" y="20886"/>
                  <a:pt x="18822" y="20667"/>
                </a:cubicBezTo>
                <a:cubicBezTo>
                  <a:pt x="20206" y="20383"/>
                  <a:pt x="20278" y="20326"/>
                  <a:pt x="20880" y="19176"/>
                </a:cubicBezTo>
                <a:cubicBezTo>
                  <a:pt x="21600" y="17799"/>
                  <a:pt x="21565" y="17403"/>
                  <a:pt x="20704" y="17268"/>
                </a:cubicBezTo>
                <a:cubicBezTo>
                  <a:pt x="20689" y="17266"/>
                  <a:pt x="20676" y="17259"/>
                  <a:pt x="20664" y="17255"/>
                </a:cubicBezTo>
                <a:cubicBezTo>
                  <a:pt x="20637" y="17254"/>
                  <a:pt x="20624" y="17249"/>
                  <a:pt x="20601" y="17246"/>
                </a:cubicBezTo>
                <a:cubicBezTo>
                  <a:pt x="20595" y="17245"/>
                  <a:pt x="20584" y="17243"/>
                  <a:pt x="20579" y="17242"/>
                </a:cubicBezTo>
                <a:cubicBezTo>
                  <a:pt x="20492" y="17229"/>
                  <a:pt x="20427" y="17209"/>
                  <a:pt x="20385" y="17162"/>
                </a:cubicBezTo>
                <a:cubicBezTo>
                  <a:pt x="20305" y="17120"/>
                  <a:pt x="20233" y="17067"/>
                  <a:pt x="20188" y="17000"/>
                </a:cubicBezTo>
                <a:cubicBezTo>
                  <a:pt x="20111" y="16885"/>
                  <a:pt x="19988" y="16789"/>
                  <a:pt x="19914" y="16789"/>
                </a:cubicBezTo>
                <a:cubicBezTo>
                  <a:pt x="19839" y="16789"/>
                  <a:pt x="19758" y="16733"/>
                  <a:pt x="19729" y="16661"/>
                </a:cubicBezTo>
                <a:cubicBezTo>
                  <a:pt x="19701" y="16589"/>
                  <a:pt x="19618" y="16529"/>
                  <a:pt x="19545" y="16529"/>
                </a:cubicBezTo>
                <a:cubicBezTo>
                  <a:pt x="19472" y="16529"/>
                  <a:pt x="19390" y="16454"/>
                  <a:pt x="19365" y="16362"/>
                </a:cubicBezTo>
                <a:cubicBezTo>
                  <a:pt x="19341" y="16270"/>
                  <a:pt x="19213" y="16165"/>
                  <a:pt x="19082" y="16133"/>
                </a:cubicBezTo>
                <a:cubicBezTo>
                  <a:pt x="18952" y="16101"/>
                  <a:pt x="18791" y="16031"/>
                  <a:pt x="18723" y="15975"/>
                </a:cubicBezTo>
                <a:cubicBezTo>
                  <a:pt x="18655" y="15919"/>
                  <a:pt x="18435" y="15827"/>
                  <a:pt x="18233" y="15777"/>
                </a:cubicBezTo>
                <a:cubicBezTo>
                  <a:pt x="18192" y="15767"/>
                  <a:pt x="18163" y="15756"/>
                  <a:pt x="18130" y="15746"/>
                </a:cubicBezTo>
                <a:cubicBezTo>
                  <a:pt x="18112" y="15746"/>
                  <a:pt x="18087" y="15747"/>
                  <a:pt x="18071" y="15746"/>
                </a:cubicBezTo>
                <a:cubicBezTo>
                  <a:pt x="18070" y="15746"/>
                  <a:pt x="18068" y="15746"/>
                  <a:pt x="18067" y="15746"/>
                </a:cubicBezTo>
                <a:cubicBezTo>
                  <a:pt x="18038" y="15745"/>
                  <a:pt x="18007" y="15720"/>
                  <a:pt x="17977" y="15685"/>
                </a:cubicBezTo>
                <a:cubicBezTo>
                  <a:pt x="17867" y="15620"/>
                  <a:pt x="17816" y="15524"/>
                  <a:pt x="17748" y="15298"/>
                </a:cubicBezTo>
                <a:cubicBezTo>
                  <a:pt x="17683" y="15083"/>
                  <a:pt x="17546" y="14394"/>
                  <a:pt x="17442" y="13768"/>
                </a:cubicBezTo>
                <a:cubicBezTo>
                  <a:pt x="17113" y="11782"/>
                  <a:pt x="17170" y="8602"/>
                  <a:pt x="17568" y="6736"/>
                </a:cubicBezTo>
                <a:cubicBezTo>
                  <a:pt x="17627" y="6459"/>
                  <a:pt x="17700" y="6272"/>
                  <a:pt x="17775" y="6191"/>
                </a:cubicBezTo>
                <a:cubicBezTo>
                  <a:pt x="17782" y="6174"/>
                  <a:pt x="17791" y="6131"/>
                  <a:pt x="17797" y="6125"/>
                </a:cubicBezTo>
                <a:cubicBezTo>
                  <a:pt x="17798" y="6124"/>
                  <a:pt x="17801" y="6126"/>
                  <a:pt x="17802" y="6125"/>
                </a:cubicBezTo>
                <a:cubicBezTo>
                  <a:pt x="17803" y="6124"/>
                  <a:pt x="17805" y="6126"/>
                  <a:pt x="17806" y="6125"/>
                </a:cubicBezTo>
                <a:cubicBezTo>
                  <a:pt x="17816" y="6119"/>
                  <a:pt x="17825" y="6121"/>
                  <a:pt x="17838" y="6129"/>
                </a:cubicBezTo>
                <a:cubicBezTo>
                  <a:pt x="17849" y="6134"/>
                  <a:pt x="17862" y="6137"/>
                  <a:pt x="17874" y="6151"/>
                </a:cubicBezTo>
                <a:cubicBezTo>
                  <a:pt x="17910" y="6158"/>
                  <a:pt x="17944" y="6186"/>
                  <a:pt x="17977" y="6248"/>
                </a:cubicBezTo>
                <a:cubicBezTo>
                  <a:pt x="18055" y="6396"/>
                  <a:pt x="18116" y="6710"/>
                  <a:pt x="18125" y="6916"/>
                </a:cubicBezTo>
                <a:cubicBezTo>
                  <a:pt x="18126" y="6918"/>
                  <a:pt x="18125" y="6923"/>
                  <a:pt x="18125" y="6925"/>
                </a:cubicBezTo>
                <a:cubicBezTo>
                  <a:pt x="18129" y="6938"/>
                  <a:pt x="18133" y="6951"/>
                  <a:pt x="18130" y="6965"/>
                </a:cubicBezTo>
                <a:cubicBezTo>
                  <a:pt x="18129" y="6966"/>
                  <a:pt x="18130" y="6967"/>
                  <a:pt x="18130" y="6969"/>
                </a:cubicBezTo>
                <a:cubicBezTo>
                  <a:pt x="18130" y="7037"/>
                  <a:pt x="18120" y="7088"/>
                  <a:pt x="18103" y="7105"/>
                </a:cubicBezTo>
                <a:cubicBezTo>
                  <a:pt x="18072" y="7135"/>
                  <a:pt x="18040" y="7405"/>
                  <a:pt x="18031" y="7703"/>
                </a:cubicBezTo>
                <a:lnTo>
                  <a:pt x="18013" y="8222"/>
                </a:lnTo>
                <a:cubicBezTo>
                  <a:pt x="18013" y="8224"/>
                  <a:pt x="18017" y="8226"/>
                  <a:pt x="18018" y="8227"/>
                </a:cubicBezTo>
                <a:cubicBezTo>
                  <a:pt x="18021" y="8229"/>
                  <a:pt x="18023" y="8229"/>
                  <a:pt x="18026" y="8231"/>
                </a:cubicBezTo>
                <a:lnTo>
                  <a:pt x="18211" y="8007"/>
                </a:lnTo>
                <a:cubicBezTo>
                  <a:pt x="18317" y="7876"/>
                  <a:pt x="18453" y="7581"/>
                  <a:pt x="18516" y="7352"/>
                </a:cubicBezTo>
                <a:cubicBezTo>
                  <a:pt x="18657" y="6843"/>
                  <a:pt x="18736" y="6688"/>
                  <a:pt x="18849" y="6696"/>
                </a:cubicBezTo>
                <a:cubicBezTo>
                  <a:pt x="18983" y="6706"/>
                  <a:pt x="19237" y="7248"/>
                  <a:pt x="19325" y="7708"/>
                </a:cubicBezTo>
                <a:cubicBezTo>
                  <a:pt x="19417" y="8188"/>
                  <a:pt x="19491" y="8294"/>
                  <a:pt x="19608" y="8112"/>
                </a:cubicBezTo>
                <a:cubicBezTo>
                  <a:pt x="19721" y="7937"/>
                  <a:pt x="19719" y="6870"/>
                  <a:pt x="19604" y="6573"/>
                </a:cubicBezTo>
                <a:cubicBezTo>
                  <a:pt x="19530" y="6385"/>
                  <a:pt x="19536" y="6305"/>
                  <a:pt x="19644" y="6200"/>
                </a:cubicBezTo>
                <a:cubicBezTo>
                  <a:pt x="19813" y="6034"/>
                  <a:pt x="19925" y="6127"/>
                  <a:pt x="20030" y="6534"/>
                </a:cubicBezTo>
                <a:cubicBezTo>
                  <a:pt x="20140" y="6956"/>
                  <a:pt x="20292" y="6965"/>
                  <a:pt x="20363" y="6551"/>
                </a:cubicBezTo>
                <a:cubicBezTo>
                  <a:pt x="20410" y="6279"/>
                  <a:pt x="20377" y="6106"/>
                  <a:pt x="20206" y="5755"/>
                </a:cubicBezTo>
                <a:cubicBezTo>
                  <a:pt x="20073" y="5483"/>
                  <a:pt x="20032" y="5372"/>
                  <a:pt x="20057" y="5307"/>
                </a:cubicBezTo>
                <a:cubicBezTo>
                  <a:pt x="20058" y="5301"/>
                  <a:pt x="20055" y="5293"/>
                  <a:pt x="20057" y="5289"/>
                </a:cubicBezTo>
                <a:cubicBezTo>
                  <a:pt x="20074" y="5262"/>
                  <a:pt x="20097" y="5248"/>
                  <a:pt x="20125" y="5241"/>
                </a:cubicBezTo>
                <a:cubicBezTo>
                  <a:pt x="20132" y="5237"/>
                  <a:pt x="20135" y="5232"/>
                  <a:pt x="20143" y="5228"/>
                </a:cubicBezTo>
                <a:cubicBezTo>
                  <a:pt x="20243" y="5175"/>
                  <a:pt x="20331" y="5179"/>
                  <a:pt x="20399" y="5245"/>
                </a:cubicBezTo>
                <a:cubicBezTo>
                  <a:pt x="20456" y="5301"/>
                  <a:pt x="20502" y="5316"/>
                  <a:pt x="20502" y="5276"/>
                </a:cubicBezTo>
                <a:cubicBezTo>
                  <a:pt x="20502" y="5251"/>
                  <a:pt x="20530" y="5255"/>
                  <a:pt x="20565" y="5272"/>
                </a:cubicBezTo>
                <a:cubicBezTo>
                  <a:pt x="20580" y="5265"/>
                  <a:pt x="20599" y="5260"/>
                  <a:pt x="20610" y="5267"/>
                </a:cubicBezTo>
                <a:cubicBezTo>
                  <a:pt x="20626" y="5275"/>
                  <a:pt x="20644" y="5292"/>
                  <a:pt x="20664" y="5324"/>
                </a:cubicBezTo>
                <a:cubicBezTo>
                  <a:pt x="20668" y="5332"/>
                  <a:pt x="20669" y="5332"/>
                  <a:pt x="20673" y="5338"/>
                </a:cubicBezTo>
                <a:cubicBezTo>
                  <a:pt x="20740" y="5376"/>
                  <a:pt x="20773" y="5348"/>
                  <a:pt x="20812" y="5228"/>
                </a:cubicBezTo>
                <a:cubicBezTo>
                  <a:pt x="20899" y="4959"/>
                  <a:pt x="20786" y="4553"/>
                  <a:pt x="20538" y="4265"/>
                </a:cubicBezTo>
                <a:cubicBezTo>
                  <a:pt x="20335" y="4028"/>
                  <a:pt x="20370" y="3823"/>
                  <a:pt x="20592" y="3957"/>
                </a:cubicBezTo>
                <a:cubicBezTo>
                  <a:pt x="20744" y="4049"/>
                  <a:pt x="20793" y="3759"/>
                  <a:pt x="20682" y="3429"/>
                </a:cubicBezTo>
                <a:cubicBezTo>
                  <a:pt x="20517" y="2941"/>
                  <a:pt x="19579" y="2570"/>
                  <a:pt x="19271" y="2871"/>
                </a:cubicBezTo>
                <a:cubicBezTo>
                  <a:pt x="19116" y="3022"/>
                  <a:pt x="18897" y="2898"/>
                  <a:pt x="18952" y="2690"/>
                </a:cubicBezTo>
                <a:cubicBezTo>
                  <a:pt x="19029" y="2404"/>
                  <a:pt x="19203" y="2304"/>
                  <a:pt x="19410" y="2431"/>
                </a:cubicBezTo>
                <a:cubicBezTo>
                  <a:pt x="19554" y="2519"/>
                  <a:pt x="19620" y="2519"/>
                  <a:pt x="19734" y="2427"/>
                </a:cubicBezTo>
                <a:cubicBezTo>
                  <a:pt x="20026" y="2190"/>
                  <a:pt x="19816" y="1061"/>
                  <a:pt x="19455" y="927"/>
                </a:cubicBezTo>
                <a:cubicBezTo>
                  <a:pt x="18974" y="748"/>
                  <a:pt x="18724" y="824"/>
                  <a:pt x="18292" y="1283"/>
                </a:cubicBezTo>
                <a:cubicBezTo>
                  <a:pt x="17829" y="1775"/>
                  <a:pt x="17733" y="1762"/>
                  <a:pt x="17559" y="1195"/>
                </a:cubicBezTo>
                <a:cubicBezTo>
                  <a:pt x="17500" y="1002"/>
                  <a:pt x="17413" y="843"/>
                  <a:pt x="17366" y="843"/>
                </a:cubicBezTo>
                <a:cubicBezTo>
                  <a:pt x="17332" y="843"/>
                  <a:pt x="17311" y="856"/>
                  <a:pt x="17299" y="879"/>
                </a:cubicBezTo>
                <a:cubicBezTo>
                  <a:pt x="17297" y="887"/>
                  <a:pt x="17295" y="900"/>
                  <a:pt x="17294" y="909"/>
                </a:cubicBezTo>
                <a:cubicBezTo>
                  <a:pt x="17296" y="931"/>
                  <a:pt x="17307" y="941"/>
                  <a:pt x="17308" y="962"/>
                </a:cubicBezTo>
                <a:cubicBezTo>
                  <a:pt x="17309" y="1005"/>
                  <a:pt x="17316" y="1036"/>
                  <a:pt x="17321" y="1081"/>
                </a:cubicBezTo>
                <a:cubicBezTo>
                  <a:pt x="17331" y="1121"/>
                  <a:pt x="17334" y="1147"/>
                  <a:pt x="17357" y="1208"/>
                </a:cubicBezTo>
                <a:cubicBezTo>
                  <a:pt x="17402" y="1324"/>
                  <a:pt x="17398" y="1504"/>
                  <a:pt x="17353" y="1622"/>
                </a:cubicBezTo>
                <a:cubicBezTo>
                  <a:pt x="17277" y="1819"/>
                  <a:pt x="17266" y="1823"/>
                  <a:pt x="17056" y="1688"/>
                </a:cubicBezTo>
                <a:cubicBezTo>
                  <a:pt x="16905" y="1591"/>
                  <a:pt x="16634" y="1543"/>
                  <a:pt x="16184" y="1543"/>
                </a:cubicBezTo>
                <a:cubicBezTo>
                  <a:pt x="15879" y="1543"/>
                  <a:pt x="15702" y="1562"/>
                  <a:pt x="15569" y="1617"/>
                </a:cubicBezTo>
                <a:cubicBezTo>
                  <a:pt x="15513" y="1649"/>
                  <a:pt x="15461" y="1692"/>
                  <a:pt x="15412" y="1749"/>
                </a:cubicBezTo>
                <a:cubicBezTo>
                  <a:pt x="15337" y="1835"/>
                  <a:pt x="15316" y="1874"/>
                  <a:pt x="15281" y="1925"/>
                </a:cubicBezTo>
                <a:cubicBezTo>
                  <a:pt x="15256" y="1976"/>
                  <a:pt x="15233" y="2018"/>
                  <a:pt x="15205" y="2084"/>
                </a:cubicBezTo>
                <a:cubicBezTo>
                  <a:pt x="15207" y="2121"/>
                  <a:pt x="15218" y="2154"/>
                  <a:pt x="15250" y="2198"/>
                </a:cubicBezTo>
                <a:lnTo>
                  <a:pt x="15263" y="2220"/>
                </a:lnTo>
                <a:cubicBezTo>
                  <a:pt x="15297" y="2222"/>
                  <a:pt x="15327" y="2221"/>
                  <a:pt x="15394" y="2211"/>
                </a:cubicBezTo>
                <a:lnTo>
                  <a:pt x="15403" y="2198"/>
                </a:lnTo>
                <a:cubicBezTo>
                  <a:pt x="15444" y="2123"/>
                  <a:pt x="15494" y="2096"/>
                  <a:pt x="15537" y="2123"/>
                </a:cubicBezTo>
                <a:cubicBezTo>
                  <a:pt x="15576" y="2148"/>
                  <a:pt x="15673" y="2167"/>
                  <a:pt x="15753" y="2167"/>
                </a:cubicBezTo>
                <a:cubicBezTo>
                  <a:pt x="15839" y="2167"/>
                  <a:pt x="15896" y="2195"/>
                  <a:pt x="15888" y="2237"/>
                </a:cubicBezTo>
                <a:cubicBezTo>
                  <a:pt x="15883" y="2262"/>
                  <a:pt x="15908" y="2283"/>
                  <a:pt x="15951" y="2295"/>
                </a:cubicBezTo>
                <a:cubicBezTo>
                  <a:pt x="15954" y="2275"/>
                  <a:pt x="15964" y="2256"/>
                  <a:pt x="15978" y="2242"/>
                </a:cubicBezTo>
                <a:cubicBezTo>
                  <a:pt x="15996" y="2224"/>
                  <a:pt x="16011" y="2220"/>
                  <a:pt x="16027" y="2220"/>
                </a:cubicBezTo>
                <a:cubicBezTo>
                  <a:pt x="16029" y="2155"/>
                  <a:pt x="16072" y="2113"/>
                  <a:pt x="16135" y="2123"/>
                </a:cubicBezTo>
                <a:cubicBezTo>
                  <a:pt x="16165" y="2128"/>
                  <a:pt x="16199" y="2145"/>
                  <a:pt x="16234" y="2176"/>
                </a:cubicBezTo>
                <a:cubicBezTo>
                  <a:pt x="16260" y="2199"/>
                  <a:pt x="16267" y="2219"/>
                  <a:pt x="16279" y="2237"/>
                </a:cubicBezTo>
                <a:cubicBezTo>
                  <a:pt x="16312" y="2211"/>
                  <a:pt x="16343" y="2213"/>
                  <a:pt x="16369" y="2251"/>
                </a:cubicBezTo>
                <a:cubicBezTo>
                  <a:pt x="16372" y="2248"/>
                  <a:pt x="16379" y="2245"/>
                  <a:pt x="16382" y="2242"/>
                </a:cubicBezTo>
                <a:cubicBezTo>
                  <a:pt x="16448" y="2177"/>
                  <a:pt x="16612" y="2255"/>
                  <a:pt x="16692" y="2352"/>
                </a:cubicBezTo>
                <a:cubicBezTo>
                  <a:pt x="16708" y="2337"/>
                  <a:pt x="16722" y="2330"/>
                  <a:pt x="16737" y="2339"/>
                </a:cubicBezTo>
                <a:cubicBezTo>
                  <a:pt x="16759" y="2351"/>
                  <a:pt x="16784" y="2390"/>
                  <a:pt x="16822" y="2466"/>
                </a:cubicBezTo>
                <a:cubicBezTo>
                  <a:pt x="16827" y="2475"/>
                  <a:pt x="16832" y="2483"/>
                  <a:pt x="16836" y="2492"/>
                </a:cubicBezTo>
                <a:cubicBezTo>
                  <a:pt x="16840" y="2478"/>
                  <a:pt x="16848" y="2466"/>
                  <a:pt x="16863" y="2457"/>
                </a:cubicBezTo>
                <a:cubicBezTo>
                  <a:pt x="16893" y="2439"/>
                  <a:pt x="16934" y="2445"/>
                  <a:pt x="16953" y="2475"/>
                </a:cubicBezTo>
                <a:cubicBezTo>
                  <a:pt x="16971" y="2505"/>
                  <a:pt x="16961" y="2544"/>
                  <a:pt x="16930" y="2563"/>
                </a:cubicBezTo>
                <a:cubicBezTo>
                  <a:pt x="16906" y="2578"/>
                  <a:pt x="16879" y="2571"/>
                  <a:pt x="16858" y="2554"/>
                </a:cubicBezTo>
                <a:cubicBezTo>
                  <a:pt x="16860" y="2559"/>
                  <a:pt x="16857" y="2558"/>
                  <a:pt x="16858" y="2563"/>
                </a:cubicBezTo>
                <a:cubicBezTo>
                  <a:pt x="16892" y="2592"/>
                  <a:pt x="16915" y="2626"/>
                  <a:pt x="16894" y="2660"/>
                </a:cubicBezTo>
                <a:cubicBezTo>
                  <a:pt x="16891" y="2665"/>
                  <a:pt x="16881" y="2664"/>
                  <a:pt x="16876" y="2668"/>
                </a:cubicBezTo>
                <a:cubicBezTo>
                  <a:pt x="16876" y="2670"/>
                  <a:pt x="16882" y="2676"/>
                  <a:pt x="16881" y="2677"/>
                </a:cubicBezTo>
                <a:cubicBezTo>
                  <a:pt x="16869" y="2689"/>
                  <a:pt x="16851" y="2692"/>
                  <a:pt x="16836" y="2695"/>
                </a:cubicBezTo>
                <a:cubicBezTo>
                  <a:pt x="16830" y="2696"/>
                  <a:pt x="16823" y="2704"/>
                  <a:pt x="16818" y="2704"/>
                </a:cubicBezTo>
                <a:cubicBezTo>
                  <a:pt x="16817" y="2703"/>
                  <a:pt x="16814" y="2699"/>
                  <a:pt x="16813" y="2699"/>
                </a:cubicBezTo>
                <a:cubicBezTo>
                  <a:pt x="16810" y="2698"/>
                  <a:pt x="16777" y="2696"/>
                  <a:pt x="16768" y="2695"/>
                </a:cubicBezTo>
                <a:cubicBezTo>
                  <a:pt x="16727" y="2687"/>
                  <a:pt x="16657" y="2675"/>
                  <a:pt x="16557" y="2660"/>
                </a:cubicBezTo>
                <a:cubicBezTo>
                  <a:pt x="16411" y="2637"/>
                  <a:pt x="16336" y="2591"/>
                  <a:pt x="16333" y="2554"/>
                </a:cubicBezTo>
                <a:cubicBezTo>
                  <a:pt x="16266" y="2555"/>
                  <a:pt x="16248" y="2564"/>
                  <a:pt x="16153" y="2563"/>
                </a:cubicBezTo>
                <a:cubicBezTo>
                  <a:pt x="16047" y="2562"/>
                  <a:pt x="15991" y="2565"/>
                  <a:pt x="15915" y="2567"/>
                </a:cubicBezTo>
                <a:cubicBezTo>
                  <a:pt x="15831" y="2606"/>
                  <a:pt x="15756" y="2645"/>
                  <a:pt x="15623" y="2686"/>
                </a:cubicBezTo>
                <a:cubicBezTo>
                  <a:pt x="15351" y="2769"/>
                  <a:pt x="15163" y="2872"/>
                  <a:pt x="15057" y="2989"/>
                </a:cubicBezTo>
                <a:cubicBezTo>
                  <a:pt x="15056" y="2990"/>
                  <a:pt x="15053" y="2988"/>
                  <a:pt x="15052" y="2989"/>
                </a:cubicBezTo>
                <a:cubicBezTo>
                  <a:pt x="15018" y="3038"/>
                  <a:pt x="14991" y="3093"/>
                  <a:pt x="14967" y="3148"/>
                </a:cubicBezTo>
                <a:cubicBezTo>
                  <a:pt x="14941" y="3247"/>
                  <a:pt x="14960" y="3354"/>
                  <a:pt x="15034" y="3469"/>
                </a:cubicBezTo>
                <a:cubicBezTo>
                  <a:pt x="15091" y="3557"/>
                  <a:pt x="15137" y="3555"/>
                  <a:pt x="15218" y="3499"/>
                </a:cubicBezTo>
                <a:cubicBezTo>
                  <a:pt x="15287" y="3370"/>
                  <a:pt x="15318" y="3340"/>
                  <a:pt x="15376" y="3416"/>
                </a:cubicBezTo>
                <a:cubicBezTo>
                  <a:pt x="15389" y="3415"/>
                  <a:pt x="15398" y="3416"/>
                  <a:pt x="15398" y="3429"/>
                </a:cubicBezTo>
                <a:cubicBezTo>
                  <a:pt x="15398" y="3467"/>
                  <a:pt x="15477" y="3431"/>
                  <a:pt x="15573" y="3346"/>
                </a:cubicBezTo>
                <a:cubicBezTo>
                  <a:pt x="15579" y="3340"/>
                  <a:pt x="15585" y="3337"/>
                  <a:pt x="15591" y="3332"/>
                </a:cubicBezTo>
                <a:cubicBezTo>
                  <a:pt x="15632" y="3285"/>
                  <a:pt x="15680" y="3258"/>
                  <a:pt x="15731" y="3249"/>
                </a:cubicBezTo>
                <a:cubicBezTo>
                  <a:pt x="15733" y="3248"/>
                  <a:pt x="15737" y="3249"/>
                  <a:pt x="15740" y="3249"/>
                </a:cubicBezTo>
                <a:cubicBezTo>
                  <a:pt x="15762" y="3246"/>
                  <a:pt x="15780" y="3233"/>
                  <a:pt x="15807" y="3236"/>
                </a:cubicBezTo>
                <a:cubicBezTo>
                  <a:pt x="15818" y="3237"/>
                  <a:pt x="15825" y="3239"/>
                  <a:pt x="15834" y="3240"/>
                </a:cubicBezTo>
                <a:cubicBezTo>
                  <a:pt x="15851" y="3242"/>
                  <a:pt x="15864" y="3243"/>
                  <a:pt x="15879" y="3249"/>
                </a:cubicBezTo>
                <a:cubicBezTo>
                  <a:pt x="15903" y="3257"/>
                  <a:pt x="15921" y="3274"/>
                  <a:pt x="15933" y="3293"/>
                </a:cubicBezTo>
                <a:cubicBezTo>
                  <a:pt x="15966" y="3332"/>
                  <a:pt x="15988" y="3386"/>
                  <a:pt x="15982" y="3464"/>
                </a:cubicBezTo>
                <a:cubicBezTo>
                  <a:pt x="15964" y="3704"/>
                  <a:pt x="15933" y="3725"/>
                  <a:pt x="15591" y="3750"/>
                </a:cubicBezTo>
                <a:cubicBezTo>
                  <a:pt x="15431" y="3762"/>
                  <a:pt x="15173" y="3877"/>
                  <a:pt x="15016" y="4005"/>
                </a:cubicBezTo>
                <a:lnTo>
                  <a:pt x="14729" y="4238"/>
                </a:lnTo>
                <a:lnTo>
                  <a:pt x="15456" y="4238"/>
                </a:lnTo>
                <a:cubicBezTo>
                  <a:pt x="16269" y="4239"/>
                  <a:pt x="16451" y="4296"/>
                  <a:pt x="16288" y="4489"/>
                </a:cubicBezTo>
                <a:cubicBezTo>
                  <a:pt x="16163" y="4636"/>
                  <a:pt x="14190" y="4672"/>
                  <a:pt x="14100" y="4528"/>
                </a:cubicBezTo>
                <a:cubicBezTo>
                  <a:pt x="14070" y="4481"/>
                  <a:pt x="14091" y="4362"/>
                  <a:pt x="14144" y="4265"/>
                </a:cubicBezTo>
                <a:cubicBezTo>
                  <a:pt x="14233" y="4103"/>
                  <a:pt x="14214" y="4084"/>
                  <a:pt x="13942" y="4084"/>
                </a:cubicBezTo>
                <a:cubicBezTo>
                  <a:pt x="13778" y="4084"/>
                  <a:pt x="13603" y="4126"/>
                  <a:pt x="13551" y="4177"/>
                </a:cubicBezTo>
                <a:cubicBezTo>
                  <a:pt x="13491" y="4236"/>
                  <a:pt x="13302" y="4245"/>
                  <a:pt x="13021" y="4199"/>
                </a:cubicBezTo>
                <a:lnTo>
                  <a:pt x="12585" y="4128"/>
                </a:lnTo>
                <a:lnTo>
                  <a:pt x="12608" y="3733"/>
                </a:lnTo>
                <a:cubicBezTo>
                  <a:pt x="12626" y="3439"/>
                  <a:pt x="12563" y="3192"/>
                  <a:pt x="12361" y="2774"/>
                </a:cubicBezTo>
                <a:cubicBezTo>
                  <a:pt x="12211" y="2465"/>
                  <a:pt x="12042" y="1995"/>
                  <a:pt x="11983" y="1727"/>
                </a:cubicBezTo>
                <a:cubicBezTo>
                  <a:pt x="11925" y="1460"/>
                  <a:pt x="11846" y="1203"/>
                  <a:pt x="11808" y="1160"/>
                </a:cubicBezTo>
                <a:cubicBezTo>
                  <a:pt x="11772" y="1120"/>
                  <a:pt x="11275" y="1089"/>
                  <a:pt x="10694" y="1085"/>
                </a:cubicBezTo>
                <a:cubicBezTo>
                  <a:pt x="10691" y="1085"/>
                  <a:pt x="10692" y="1085"/>
                  <a:pt x="10689" y="1085"/>
                </a:cubicBezTo>
                <a:cubicBezTo>
                  <a:pt x="10668" y="1086"/>
                  <a:pt x="10640" y="1086"/>
                  <a:pt x="10617" y="1085"/>
                </a:cubicBezTo>
                <a:cubicBezTo>
                  <a:pt x="10569" y="1085"/>
                  <a:pt x="10523" y="1083"/>
                  <a:pt x="10478" y="1081"/>
                </a:cubicBezTo>
                <a:lnTo>
                  <a:pt x="9445" y="1081"/>
                </a:lnTo>
                <a:lnTo>
                  <a:pt x="9319" y="1424"/>
                </a:lnTo>
                <a:cubicBezTo>
                  <a:pt x="9250" y="1611"/>
                  <a:pt x="9034" y="2172"/>
                  <a:pt x="8838" y="2673"/>
                </a:cubicBezTo>
                <a:cubicBezTo>
                  <a:pt x="8525" y="3472"/>
                  <a:pt x="8490" y="3619"/>
                  <a:pt x="8573" y="3882"/>
                </a:cubicBezTo>
                <a:cubicBezTo>
                  <a:pt x="8660" y="4160"/>
                  <a:pt x="8654" y="4188"/>
                  <a:pt x="8447" y="4265"/>
                </a:cubicBezTo>
                <a:cubicBezTo>
                  <a:pt x="8130" y="4383"/>
                  <a:pt x="7692" y="4362"/>
                  <a:pt x="7432" y="4216"/>
                </a:cubicBezTo>
                <a:cubicBezTo>
                  <a:pt x="7309" y="4147"/>
                  <a:pt x="7137" y="4090"/>
                  <a:pt x="7050" y="4089"/>
                </a:cubicBezTo>
                <a:cubicBezTo>
                  <a:pt x="6904" y="4086"/>
                  <a:pt x="6901" y="4103"/>
                  <a:pt x="7023" y="4335"/>
                </a:cubicBezTo>
                <a:cubicBezTo>
                  <a:pt x="7096" y="4473"/>
                  <a:pt x="7130" y="4613"/>
                  <a:pt x="7099" y="4643"/>
                </a:cubicBezTo>
                <a:cubicBezTo>
                  <a:pt x="6973" y="4767"/>
                  <a:pt x="6704" y="4686"/>
                  <a:pt x="6632" y="4502"/>
                </a:cubicBezTo>
                <a:cubicBezTo>
                  <a:pt x="6524" y="4226"/>
                  <a:pt x="6281" y="4041"/>
                  <a:pt x="5864" y="3913"/>
                </a:cubicBezTo>
                <a:cubicBezTo>
                  <a:pt x="5667" y="3852"/>
                  <a:pt x="5453" y="3763"/>
                  <a:pt x="5392" y="3715"/>
                </a:cubicBezTo>
                <a:cubicBezTo>
                  <a:pt x="5298" y="3642"/>
                  <a:pt x="5284" y="3517"/>
                  <a:pt x="5311" y="3412"/>
                </a:cubicBezTo>
                <a:cubicBezTo>
                  <a:pt x="5311" y="3406"/>
                  <a:pt x="5311" y="3403"/>
                  <a:pt x="5311" y="3398"/>
                </a:cubicBezTo>
                <a:cubicBezTo>
                  <a:pt x="5311" y="3384"/>
                  <a:pt x="5314" y="3380"/>
                  <a:pt x="5316" y="3368"/>
                </a:cubicBezTo>
                <a:cubicBezTo>
                  <a:pt x="5321" y="3315"/>
                  <a:pt x="5346" y="3289"/>
                  <a:pt x="5383" y="3275"/>
                </a:cubicBezTo>
                <a:cubicBezTo>
                  <a:pt x="5394" y="3261"/>
                  <a:pt x="5406" y="3253"/>
                  <a:pt x="5419" y="3249"/>
                </a:cubicBezTo>
                <a:cubicBezTo>
                  <a:pt x="5425" y="3243"/>
                  <a:pt x="5428" y="3239"/>
                  <a:pt x="5437" y="3236"/>
                </a:cubicBezTo>
                <a:cubicBezTo>
                  <a:pt x="5523" y="3204"/>
                  <a:pt x="5635" y="3124"/>
                  <a:pt x="5684" y="3060"/>
                </a:cubicBezTo>
                <a:cubicBezTo>
                  <a:pt x="5733" y="2996"/>
                  <a:pt x="5907" y="2926"/>
                  <a:pt x="6070" y="2906"/>
                </a:cubicBezTo>
                <a:cubicBezTo>
                  <a:pt x="6234" y="2886"/>
                  <a:pt x="6425" y="2825"/>
                  <a:pt x="6493" y="2770"/>
                </a:cubicBezTo>
                <a:cubicBezTo>
                  <a:pt x="6561" y="2714"/>
                  <a:pt x="6657" y="2694"/>
                  <a:pt x="6708" y="2726"/>
                </a:cubicBezTo>
                <a:cubicBezTo>
                  <a:pt x="6870" y="2823"/>
                  <a:pt x="6814" y="2696"/>
                  <a:pt x="6610" y="2510"/>
                </a:cubicBezTo>
                <a:cubicBezTo>
                  <a:pt x="6458" y="2372"/>
                  <a:pt x="6292" y="2334"/>
                  <a:pt x="5886" y="2334"/>
                </a:cubicBezTo>
                <a:cubicBezTo>
                  <a:pt x="5597" y="2334"/>
                  <a:pt x="5277" y="2378"/>
                  <a:pt x="5176" y="2431"/>
                </a:cubicBezTo>
                <a:cubicBezTo>
                  <a:pt x="5108" y="2467"/>
                  <a:pt x="5049" y="2475"/>
                  <a:pt x="4997" y="2470"/>
                </a:cubicBezTo>
                <a:cubicBezTo>
                  <a:pt x="4935" y="2499"/>
                  <a:pt x="4875" y="2529"/>
                  <a:pt x="4817" y="2563"/>
                </a:cubicBezTo>
                <a:cubicBezTo>
                  <a:pt x="4751" y="2604"/>
                  <a:pt x="4684" y="2644"/>
                  <a:pt x="4624" y="2695"/>
                </a:cubicBezTo>
                <a:cubicBezTo>
                  <a:pt x="4569" y="2740"/>
                  <a:pt x="4498" y="2761"/>
                  <a:pt x="4462" y="2739"/>
                </a:cubicBezTo>
                <a:cubicBezTo>
                  <a:pt x="4439" y="2725"/>
                  <a:pt x="4431" y="2704"/>
                  <a:pt x="4439" y="2677"/>
                </a:cubicBezTo>
                <a:cubicBezTo>
                  <a:pt x="4447" y="2651"/>
                  <a:pt x="4471" y="2618"/>
                  <a:pt x="4502" y="2585"/>
                </a:cubicBezTo>
                <a:cubicBezTo>
                  <a:pt x="4512" y="2575"/>
                  <a:pt x="4531" y="2560"/>
                  <a:pt x="4543" y="2550"/>
                </a:cubicBezTo>
                <a:cubicBezTo>
                  <a:pt x="4572" y="2523"/>
                  <a:pt x="4597" y="2499"/>
                  <a:pt x="4637" y="2470"/>
                </a:cubicBezTo>
                <a:cubicBezTo>
                  <a:pt x="4692" y="2431"/>
                  <a:pt x="4754" y="2391"/>
                  <a:pt x="4826" y="2352"/>
                </a:cubicBezTo>
                <a:cubicBezTo>
                  <a:pt x="4881" y="2322"/>
                  <a:pt x="4941" y="2273"/>
                  <a:pt x="4992" y="2229"/>
                </a:cubicBezTo>
                <a:cubicBezTo>
                  <a:pt x="5037" y="2169"/>
                  <a:pt x="5090" y="2106"/>
                  <a:pt x="5163" y="2035"/>
                </a:cubicBezTo>
                <a:cubicBezTo>
                  <a:pt x="5191" y="1990"/>
                  <a:pt x="5215" y="1961"/>
                  <a:pt x="5235" y="1947"/>
                </a:cubicBezTo>
                <a:cubicBezTo>
                  <a:pt x="5245" y="1937"/>
                  <a:pt x="5252" y="1936"/>
                  <a:pt x="5262" y="1930"/>
                </a:cubicBezTo>
                <a:cubicBezTo>
                  <a:pt x="5274" y="1922"/>
                  <a:pt x="5292" y="1908"/>
                  <a:pt x="5302" y="1908"/>
                </a:cubicBezTo>
                <a:cubicBezTo>
                  <a:pt x="5307" y="1908"/>
                  <a:pt x="5318" y="1901"/>
                  <a:pt x="5325" y="1899"/>
                </a:cubicBezTo>
                <a:cubicBezTo>
                  <a:pt x="5514" y="1737"/>
                  <a:pt x="5737" y="1569"/>
                  <a:pt x="5967" y="1441"/>
                </a:cubicBezTo>
                <a:cubicBezTo>
                  <a:pt x="6236" y="1293"/>
                  <a:pt x="6439" y="1130"/>
                  <a:pt x="6421" y="1076"/>
                </a:cubicBezTo>
                <a:cubicBezTo>
                  <a:pt x="6371" y="929"/>
                  <a:pt x="5644" y="836"/>
                  <a:pt x="5284" y="931"/>
                </a:cubicBezTo>
                <a:cubicBezTo>
                  <a:pt x="5110" y="978"/>
                  <a:pt x="4756" y="1198"/>
                  <a:pt x="4498" y="1419"/>
                </a:cubicBezTo>
                <a:cubicBezTo>
                  <a:pt x="4239" y="1641"/>
                  <a:pt x="4023" y="1809"/>
                  <a:pt x="4017" y="1793"/>
                </a:cubicBezTo>
                <a:cubicBezTo>
                  <a:pt x="3959" y="1648"/>
                  <a:pt x="3979" y="1435"/>
                  <a:pt x="4035" y="1248"/>
                </a:cubicBezTo>
                <a:cubicBezTo>
                  <a:pt x="4036" y="1243"/>
                  <a:pt x="4029" y="1235"/>
                  <a:pt x="4031" y="1230"/>
                </a:cubicBezTo>
                <a:cubicBezTo>
                  <a:pt x="4032" y="1226"/>
                  <a:pt x="4038" y="1226"/>
                  <a:pt x="4040" y="1222"/>
                </a:cubicBezTo>
                <a:cubicBezTo>
                  <a:pt x="4107" y="1015"/>
                  <a:pt x="4223" y="843"/>
                  <a:pt x="4345" y="843"/>
                </a:cubicBezTo>
                <a:cubicBezTo>
                  <a:pt x="4418" y="843"/>
                  <a:pt x="4475" y="786"/>
                  <a:pt x="4475" y="716"/>
                </a:cubicBezTo>
                <a:cubicBezTo>
                  <a:pt x="4475" y="646"/>
                  <a:pt x="4530" y="557"/>
                  <a:pt x="4597" y="518"/>
                </a:cubicBezTo>
                <a:cubicBezTo>
                  <a:pt x="4741" y="435"/>
                  <a:pt x="4937" y="95"/>
                  <a:pt x="4875" y="34"/>
                </a:cubicBezTo>
                <a:cubicBezTo>
                  <a:pt x="4843" y="2"/>
                  <a:pt x="4793" y="-5"/>
                  <a:pt x="4731" y="4"/>
                </a:cubicBezTo>
                <a:close/>
                <a:moveTo>
                  <a:pt x="989" y="1169"/>
                </a:moveTo>
                <a:cubicBezTo>
                  <a:pt x="1001" y="1346"/>
                  <a:pt x="1051" y="1365"/>
                  <a:pt x="1204" y="1367"/>
                </a:cubicBezTo>
                <a:cubicBezTo>
                  <a:pt x="1163" y="1347"/>
                  <a:pt x="1123" y="1330"/>
                  <a:pt x="1083" y="1296"/>
                </a:cubicBezTo>
                <a:cubicBezTo>
                  <a:pt x="1035" y="1256"/>
                  <a:pt x="1008" y="1213"/>
                  <a:pt x="989" y="1169"/>
                </a:cubicBezTo>
                <a:close/>
                <a:moveTo>
                  <a:pt x="10298" y="2448"/>
                </a:moveTo>
                <a:cubicBezTo>
                  <a:pt x="10315" y="2452"/>
                  <a:pt x="10329" y="2460"/>
                  <a:pt x="10339" y="2475"/>
                </a:cubicBezTo>
                <a:cubicBezTo>
                  <a:pt x="10358" y="2505"/>
                  <a:pt x="10347" y="2544"/>
                  <a:pt x="10316" y="2563"/>
                </a:cubicBezTo>
                <a:cubicBezTo>
                  <a:pt x="10286" y="2581"/>
                  <a:pt x="10245" y="2575"/>
                  <a:pt x="10226" y="2545"/>
                </a:cubicBezTo>
                <a:cubicBezTo>
                  <a:pt x="10208" y="2515"/>
                  <a:pt x="10218" y="2476"/>
                  <a:pt x="10249" y="2457"/>
                </a:cubicBezTo>
                <a:cubicBezTo>
                  <a:pt x="10264" y="2448"/>
                  <a:pt x="10282" y="2445"/>
                  <a:pt x="10298" y="2448"/>
                </a:cubicBezTo>
                <a:close/>
                <a:moveTo>
                  <a:pt x="16472" y="3434"/>
                </a:moveTo>
                <a:cubicBezTo>
                  <a:pt x="16519" y="3442"/>
                  <a:pt x="16555" y="3461"/>
                  <a:pt x="16580" y="3491"/>
                </a:cubicBezTo>
                <a:cubicBezTo>
                  <a:pt x="16619" y="3537"/>
                  <a:pt x="16683" y="3563"/>
                  <a:pt x="16724" y="3548"/>
                </a:cubicBezTo>
                <a:cubicBezTo>
                  <a:pt x="16808" y="3516"/>
                  <a:pt x="17002" y="3702"/>
                  <a:pt x="16944" y="3759"/>
                </a:cubicBezTo>
                <a:cubicBezTo>
                  <a:pt x="16900" y="3801"/>
                  <a:pt x="16784" y="3813"/>
                  <a:pt x="16746" y="3777"/>
                </a:cubicBezTo>
                <a:cubicBezTo>
                  <a:pt x="16733" y="3764"/>
                  <a:pt x="16575" y="3738"/>
                  <a:pt x="16400" y="3719"/>
                </a:cubicBezTo>
                <a:cubicBezTo>
                  <a:pt x="15902" y="3667"/>
                  <a:pt x="15840" y="3505"/>
                  <a:pt x="16292" y="3438"/>
                </a:cubicBezTo>
                <a:cubicBezTo>
                  <a:pt x="16367" y="3427"/>
                  <a:pt x="16425" y="3425"/>
                  <a:pt x="16472" y="3434"/>
                </a:cubicBezTo>
                <a:close/>
                <a:moveTo>
                  <a:pt x="4111" y="5360"/>
                </a:moveTo>
                <a:cubicBezTo>
                  <a:pt x="4173" y="5362"/>
                  <a:pt x="4229" y="5409"/>
                  <a:pt x="4197" y="5461"/>
                </a:cubicBezTo>
                <a:cubicBezTo>
                  <a:pt x="4192" y="5468"/>
                  <a:pt x="4181" y="5468"/>
                  <a:pt x="4174" y="5474"/>
                </a:cubicBezTo>
                <a:cubicBezTo>
                  <a:pt x="4179" y="5474"/>
                  <a:pt x="4184" y="5473"/>
                  <a:pt x="4188" y="5474"/>
                </a:cubicBezTo>
                <a:cubicBezTo>
                  <a:pt x="4206" y="5480"/>
                  <a:pt x="4222" y="5502"/>
                  <a:pt x="4237" y="5522"/>
                </a:cubicBezTo>
                <a:cubicBezTo>
                  <a:pt x="4256" y="5521"/>
                  <a:pt x="4273" y="5531"/>
                  <a:pt x="4291" y="5540"/>
                </a:cubicBezTo>
                <a:cubicBezTo>
                  <a:pt x="4325" y="5549"/>
                  <a:pt x="4347" y="5576"/>
                  <a:pt x="4368" y="5619"/>
                </a:cubicBezTo>
                <a:cubicBezTo>
                  <a:pt x="4392" y="5661"/>
                  <a:pt x="4413" y="5712"/>
                  <a:pt x="4426" y="5777"/>
                </a:cubicBezTo>
                <a:cubicBezTo>
                  <a:pt x="4448" y="5894"/>
                  <a:pt x="4519" y="6091"/>
                  <a:pt x="4579" y="6222"/>
                </a:cubicBezTo>
                <a:cubicBezTo>
                  <a:pt x="4581" y="6225"/>
                  <a:pt x="4581" y="6231"/>
                  <a:pt x="4583" y="6235"/>
                </a:cubicBezTo>
                <a:cubicBezTo>
                  <a:pt x="4612" y="6222"/>
                  <a:pt x="4642" y="6230"/>
                  <a:pt x="4660" y="6257"/>
                </a:cubicBezTo>
                <a:cubicBezTo>
                  <a:pt x="4678" y="6287"/>
                  <a:pt x="4672" y="6326"/>
                  <a:pt x="4642" y="6345"/>
                </a:cubicBezTo>
                <a:cubicBezTo>
                  <a:pt x="4644" y="6350"/>
                  <a:pt x="4643" y="6353"/>
                  <a:pt x="4646" y="6358"/>
                </a:cubicBezTo>
                <a:cubicBezTo>
                  <a:pt x="4655" y="6375"/>
                  <a:pt x="4667" y="6391"/>
                  <a:pt x="4673" y="6411"/>
                </a:cubicBezTo>
                <a:cubicBezTo>
                  <a:pt x="4719" y="6413"/>
                  <a:pt x="4754" y="6457"/>
                  <a:pt x="4754" y="6547"/>
                </a:cubicBezTo>
                <a:cubicBezTo>
                  <a:pt x="4754" y="6571"/>
                  <a:pt x="4745" y="6587"/>
                  <a:pt x="4740" y="6604"/>
                </a:cubicBezTo>
                <a:cubicBezTo>
                  <a:pt x="4761" y="6639"/>
                  <a:pt x="4789" y="6644"/>
                  <a:pt x="4835" y="6608"/>
                </a:cubicBezTo>
                <a:cubicBezTo>
                  <a:pt x="4837" y="6605"/>
                  <a:pt x="4837" y="6608"/>
                  <a:pt x="4839" y="6604"/>
                </a:cubicBezTo>
                <a:cubicBezTo>
                  <a:pt x="4854" y="6582"/>
                  <a:pt x="4878" y="6572"/>
                  <a:pt x="4902" y="6573"/>
                </a:cubicBezTo>
                <a:cubicBezTo>
                  <a:pt x="4912" y="6574"/>
                  <a:pt x="4925" y="6572"/>
                  <a:pt x="4934" y="6578"/>
                </a:cubicBezTo>
                <a:cubicBezTo>
                  <a:pt x="4936" y="6579"/>
                  <a:pt x="4936" y="6581"/>
                  <a:pt x="4938" y="6582"/>
                </a:cubicBezTo>
                <a:cubicBezTo>
                  <a:pt x="4941" y="6584"/>
                  <a:pt x="4945" y="6584"/>
                  <a:pt x="4947" y="6586"/>
                </a:cubicBezTo>
                <a:cubicBezTo>
                  <a:pt x="4947" y="6587"/>
                  <a:pt x="4947" y="6595"/>
                  <a:pt x="4947" y="6595"/>
                </a:cubicBezTo>
                <a:cubicBezTo>
                  <a:pt x="4992" y="6649"/>
                  <a:pt x="4991" y="6781"/>
                  <a:pt x="4952" y="6872"/>
                </a:cubicBezTo>
                <a:cubicBezTo>
                  <a:pt x="4951" y="6873"/>
                  <a:pt x="4952" y="6876"/>
                  <a:pt x="4952" y="6877"/>
                </a:cubicBezTo>
                <a:cubicBezTo>
                  <a:pt x="4964" y="7084"/>
                  <a:pt x="4976" y="7448"/>
                  <a:pt x="4979" y="8104"/>
                </a:cubicBezTo>
                <a:cubicBezTo>
                  <a:pt x="4982" y="9024"/>
                  <a:pt x="4961" y="9590"/>
                  <a:pt x="4925" y="9612"/>
                </a:cubicBezTo>
                <a:cubicBezTo>
                  <a:pt x="4893" y="9631"/>
                  <a:pt x="4860" y="9614"/>
                  <a:pt x="4848" y="9572"/>
                </a:cubicBezTo>
                <a:cubicBezTo>
                  <a:pt x="4829" y="9507"/>
                  <a:pt x="4784" y="9214"/>
                  <a:pt x="4749" y="8930"/>
                </a:cubicBezTo>
                <a:cubicBezTo>
                  <a:pt x="4706" y="8597"/>
                  <a:pt x="4633" y="8125"/>
                  <a:pt x="4457" y="7163"/>
                </a:cubicBezTo>
                <a:cubicBezTo>
                  <a:pt x="4430" y="7012"/>
                  <a:pt x="4395" y="6837"/>
                  <a:pt x="4377" y="6780"/>
                </a:cubicBezTo>
                <a:cubicBezTo>
                  <a:pt x="4376" y="6778"/>
                  <a:pt x="4377" y="6778"/>
                  <a:pt x="4377" y="6776"/>
                </a:cubicBezTo>
                <a:cubicBezTo>
                  <a:pt x="4349" y="6673"/>
                  <a:pt x="4319" y="6551"/>
                  <a:pt x="4282" y="6397"/>
                </a:cubicBezTo>
                <a:cubicBezTo>
                  <a:pt x="4273" y="6393"/>
                  <a:pt x="4263" y="6388"/>
                  <a:pt x="4255" y="6375"/>
                </a:cubicBezTo>
                <a:cubicBezTo>
                  <a:pt x="4239" y="6349"/>
                  <a:pt x="4243" y="6317"/>
                  <a:pt x="4255" y="6287"/>
                </a:cubicBezTo>
                <a:cubicBezTo>
                  <a:pt x="4217" y="6125"/>
                  <a:pt x="4191" y="6042"/>
                  <a:pt x="4161" y="5896"/>
                </a:cubicBezTo>
                <a:cubicBezTo>
                  <a:pt x="4158" y="5881"/>
                  <a:pt x="4159" y="5875"/>
                  <a:pt x="4156" y="5861"/>
                </a:cubicBezTo>
                <a:cubicBezTo>
                  <a:pt x="4148" y="5860"/>
                  <a:pt x="4137" y="5862"/>
                  <a:pt x="4129" y="5857"/>
                </a:cubicBezTo>
                <a:cubicBezTo>
                  <a:pt x="4089" y="5880"/>
                  <a:pt x="4037" y="5870"/>
                  <a:pt x="4013" y="5830"/>
                </a:cubicBezTo>
                <a:cubicBezTo>
                  <a:pt x="3987" y="5790"/>
                  <a:pt x="3999" y="5736"/>
                  <a:pt x="4040" y="5711"/>
                </a:cubicBezTo>
                <a:cubicBezTo>
                  <a:pt x="4047" y="5707"/>
                  <a:pt x="4059" y="5714"/>
                  <a:pt x="4066" y="5711"/>
                </a:cubicBezTo>
                <a:cubicBezTo>
                  <a:pt x="4060" y="5659"/>
                  <a:pt x="4060" y="5600"/>
                  <a:pt x="4080" y="5549"/>
                </a:cubicBezTo>
                <a:cubicBezTo>
                  <a:pt x="4087" y="5530"/>
                  <a:pt x="4098" y="5525"/>
                  <a:pt x="4107" y="5514"/>
                </a:cubicBezTo>
                <a:cubicBezTo>
                  <a:pt x="4028" y="5510"/>
                  <a:pt x="3984" y="5412"/>
                  <a:pt x="4049" y="5373"/>
                </a:cubicBezTo>
                <a:cubicBezTo>
                  <a:pt x="4068" y="5361"/>
                  <a:pt x="4091" y="5359"/>
                  <a:pt x="4111" y="5360"/>
                </a:cubicBezTo>
                <a:close/>
                <a:moveTo>
                  <a:pt x="17020" y="6934"/>
                </a:moveTo>
                <a:cubicBezTo>
                  <a:pt x="17146" y="6916"/>
                  <a:pt x="17209" y="6978"/>
                  <a:pt x="17110" y="7075"/>
                </a:cubicBezTo>
                <a:cubicBezTo>
                  <a:pt x="17071" y="7112"/>
                  <a:pt x="17043" y="7187"/>
                  <a:pt x="17043" y="7242"/>
                </a:cubicBezTo>
                <a:cubicBezTo>
                  <a:pt x="17043" y="7385"/>
                  <a:pt x="16973" y="7407"/>
                  <a:pt x="16822" y="7308"/>
                </a:cubicBezTo>
                <a:cubicBezTo>
                  <a:pt x="16641" y="7188"/>
                  <a:pt x="16657" y="7089"/>
                  <a:pt x="16876" y="6982"/>
                </a:cubicBezTo>
                <a:cubicBezTo>
                  <a:pt x="16927" y="6957"/>
                  <a:pt x="16978" y="6940"/>
                  <a:pt x="17020" y="6934"/>
                </a:cubicBezTo>
                <a:close/>
                <a:moveTo>
                  <a:pt x="16674" y="7369"/>
                </a:moveTo>
                <a:cubicBezTo>
                  <a:pt x="16691" y="7371"/>
                  <a:pt x="16705" y="7382"/>
                  <a:pt x="16719" y="7404"/>
                </a:cubicBezTo>
                <a:cubicBezTo>
                  <a:pt x="16742" y="7441"/>
                  <a:pt x="16738" y="7500"/>
                  <a:pt x="16706" y="7532"/>
                </a:cubicBezTo>
                <a:cubicBezTo>
                  <a:pt x="16667" y="7570"/>
                  <a:pt x="16630" y="7564"/>
                  <a:pt x="16602" y="7519"/>
                </a:cubicBezTo>
                <a:cubicBezTo>
                  <a:pt x="16579" y="7482"/>
                  <a:pt x="16588" y="7427"/>
                  <a:pt x="16620" y="7396"/>
                </a:cubicBezTo>
                <a:cubicBezTo>
                  <a:pt x="16640" y="7377"/>
                  <a:pt x="16657" y="7368"/>
                  <a:pt x="16674" y="7369"/>
                </a:cubicBezTo>
                <a:close/>
                <a:moveTo>
                  <a:pt x="16616" y="7545"/>
                </a:moveTo>
                <a:cubicBezTo>
                  <a:pt x="16632" y="7549"/>
                  <a:pt x="16647" y="7557"/>
                  <a:pt x="16656" y="7572"/>
                </a:cubicBezTo>
                <a:cubicBezTo>
                  <a:pt x="16663" y="7583"/>
                  <a:pt x="16658" y="7595"/>
                  <a:pt x="16656" y="7607"/>
                </a:cubicBezTo>
                <a:cubicBezTo>
                  <a:pt x="16686" y="7618"/>
                  <a:pt x="16717" y="7638"/>
                  <a:pt x="16746" y="7664"/>
                </a:cubicBezTo>
                <a:cubicBezTo>
                  <a:pt x="16765" y="7681"/>
                  <a:pt x="16778" y="7711"/>
                  <a:pt x="16791" y="7739"/>
                </a:cubicBezTo>
                <a:cubicBezTo>
                  <a:pt x="16793" y="7741"/>
                  <a:pt x="16793" y="7745"/>
                  <a:pt x="16795" y="7747"/>
                </a:cubicBezTo>
                <a:cubicBezTo>
                  <a:pt x="16829" y="7787"/>
                  <a:pt x="16854" y="7827"/>
                  <a:pt x="16845" y="7857"/>
                </a:cubicBezTo>
                <a:cubicBezTo>
                  <a:pt x="16842" y="7866"/>
                  <a:pt x="16835" y="7927"/>
                  <a:pt x="16831" y="7945"/>
                </a:cubicBezTo>
                <a:cubicBezTo>
                  <a:pt x="16836" y="8119"/>
                  <a:pt x="16810" y="8374"/>
                  <a:pt x="16741" y="8768"/>
                </a:cubicBezTo>
                <a:cubicBezTo>
                  <a:pt x="16727" y="8851"/>
                  <a:pt x="16710" y="8875"/>
                  <a:pt x="16697" y="8930"/>
                </a:cubicBezTo>
                <a:cubicBezTo>
                  <a:pt x="16700" y="8995"/>
                  <a:pt x="16707" y="9050"/>
                  <a:pt x="16701" y="9181"/>
                </a:cubicBezTo>
                <a:cubicBezTo>
                  <a:pt x="16681" y="9605"/>
                  <a:pt x="16611" y="9802"/>
                  <a:pt x="16544" y="9630"/>
                </a:cubicBezTo>
                <a:cubicBezTo>
                  <a:pt x="16525" y="9582"/>
                  <a:pt x="16516" y="9363"/>
                  <a:pt x="16526" y="9146"/>
                </a:cubicBezTo>
                <a:cubicBezTo>
                  <a:pt x="16528" y="9090"/>
                  <a:pt x="16536" y="9060"/>
                  <a:pt x="16539" y="9018"/>
                </a:cubicBezTo>
                <a:cubicBezTo>
                  <a:pt x="16520" y="8869"/>
                  <a:pt x="16509" y="8586"/>
                  <a:pt x="16517" y="8271"/>
                </a:cubicBezTo>
                <a:cubicBezTo>
                  <a:pt x="16507" y="7992"/>
                  <a:pt x="16516" y="7702"/>
                  <a:pt x="16548" y="7642"/>
                </a:cubicBezTo>
                <a:cubicBezTo>
                  <a:pt x="16529" y="7612"/>
                  <a:pt x="16536" y="7572"/>
                  <a:pt x="16566" y="7554"/>
                </a:cubicBezTo>
                <a:cubicBezTo>
                  <a:pt x="16581" y="7545"/>
                  <a:pt x="16599" y="7541"/>
                  <a:pt x="16616" y="7545"/>
                </a:cubicBezTo>
                <a:close/>
                <a:moveTo>
                  <a:pt x="4898" y="13829"/>
                </a:moveTo>
                <a:cubicBezTo>
                  <a:pt x="4912" y="13832"/>
                  <a:pt x="4931" y="13850"/>
                  <a:pt x="4947" y="13873"/>
                </a:cubicBezTo>
                <a:cubicBezTo>
                  <a:pt x="4976" y="13913"/>
                  <a:pt x="5003" y="13999"/>
                  <a:pt x="5032" y="14093"/>
                </a:cubicBezTo>
                <a:cubicBezTo>
                  <a:pt x="5033" y="14094"/>
                  <a:pt x="5032" y="14096"/>
                  <a:pt x="5032" y="14097"/>
                </a:cubicBezTo>
                <a:cubicBezTo>
                  <a:pt x="5033" y="14100"/>
                  <a:pt x="5032" y="14104"/>
                  <a:pt x="5032" y="14106"/>
                </a:cubicBezTo>
                <a:cubicBezTo>
                  <a:pt x="5057" y="14187"/>
                  <a:pt x="5083" y="14262"/>
                  <a:pt x="5104" y="14374"/>
                </a:cubicBezTo>
                <a:cubicBezTo>
                  <a:pt x="5110" y="14403"/>
                  <a:pt x="5109" y="14402"/>
                  <a:pt x="5113" y="14427"/>
                </a:cubicBezTo>
                <a:cubicBezTo>
                  <a:pt x="5187" y="14751"/>
                  <a:pt x="5246" y="15092"/>
                  <a:pt x="5212" y="15113"/>
                </a:cubicBezTo>
                <a:cubicBezTo>
                  <a:pt x="5187" y="15128"/>
                  <a:pt x="5113" y="15110"/>
                  <a:pt x="5046" y="15069"/>
                </a:cubicBezTo>
                <a:cubicBezTo>
                  <a:pt x="4941" y="15006"/>
                  <a:pt x="4916" y="15010"/>
                  <a:pt x="4866" y="15096"/>
                </a:cubicBezTo>
                <a:cubicBezTo>
                  <a:pt x="4857" y="15112"/>
                  <a:pt x="4845" y="15109"/>
                  <a:pt x="4835" y="15122"/>
                </a:cubicBezTo>
                <a:cubicBezTo>
                  <a:pt x="4816" y="15158"/>
                  <a:pt x="4790" y="15185"/>
                  <a:pt x="4763" y="15192"/>
                </a:cubicBezTo>
                <a:cubicBezTo>
                  <a:pt x="4746" y="15197"/>
                  <a:pt x="4730" y="15192"/>
                  <a:pt x="4713" y="15184"/>
                </a:cubicBezTo>
                <a:cubicBezTo>
                  <a:pt x="4713" y="15183"/>
                  <a:pt x="4709" y="15184"/>
                  <a:pt x="4709" y="15184"/>
                </a:cubicBezTo>
                <a:cubicBezTo>
                  <a:pt x="4704" y="15181"/>
                  <a:pt x="4705" y="15174"/>
                  <a:pt x="4700" y="15170"/>
                </a:cubicBezTo>
                <a:cubicBezTo>
                  <a:pt x="4693" y="15164"/>
                  <a:pt x="4684" y="15163"/>
                  <a:pt x="4678" y="15153"/>
                </a:cubicBezTo>
                <a:cubicBezTo>
                  <a:pt x="4675" y="15150"/>
                  <a:pt x="4671" y="15147"/>
                  <a:pt x="4669" y="15144"/>
                </a:cubicBezTo>
                <a:cubicBezTo>
                  <a:pt x="4643" y="15104"/>
                  <a:pt x="4738" y="14443"/>
                  <a:pt x="4808" y="14097"/>
                </a:cubicBezTo>
                <a:cubicBezTo>
                  <a:pt x="4820" y="14035"/>
                  <a:pt x="4836" y="13909"/>
                  <a:pt x="4844" y="13886"/>
                </a:cubicBezTo>
                <a:cubicBezTo>
                  <a:pt x="4846" y="13880"/>
                  <a:pt x="4850" y="13883"/>
                  <a:pt x="4853" y="13877"/>
                </a:cubicBezTo>
                <a:cubicBezTo>
                  <a:pt x="4863" y="13850"/>
                  <a:pt x="4873" y="13836"/>
                  <a:pt x="4889" y="13838"/>
                </a:cubicBezTo>
                <a:cubicBezTo>
                  <a:pt x="4892" y="13837"/>
                  <a:pt x="4894" y="13828"/>
                  <a:pt x="4898" y="13829"/>
                </a:cubicBezTo>
                <a:close/>
                <a:moveTo>
                  <a:pt x="16656" y="14172"/>
                </a:moveTo>
                <a:cubicBezTo>
                  <a:pt x="16710" y="14182"/>
                  <a:pt x="16784" y="14377"/>
                  <a:pt x="16863" y="14731"/>
                </a:cubicBezTo>
                <a:cubicBezTo>
                  <a:pt x="16931" y="15036"/>
                  <a:pt x="16945" y="15171"/>
                  <a:pt x="16917" y="15249"/>
                </a:cubicBezTo>
                <a:cubicBezTo>
                  <a:pt x="16918" y="15264"/>
                  <a:pt x="16905" y="15278"/>
                  <a:pt x="16894" y="15293"/>
                </a:cubicBezTo>
                <a:cubicBezTo>
                  <a:pt x="16890" y="15300"/>
                  <a:pt x="16892" y="15304"/>
                  <a:pt x="16885" y="15311"/>
                </a:cubicBezTo>
                <a:cubicBezTo>
                  <a:pt x="16878" y="15318"/>
                  <a:pt x="16870" y="15316"/>
                  <a:pt x="16863" y="15320"/>
                </a:cubicBezTo>
                <a:cubicBezTo>
                  <a:pt x="16831" y="15349"/>
                  <a:pt x="16808" y="15356"/>
                  <a:pt x="16782" y="15315"/>
                </a:cubicBezTo>
                <a:cubicBezTo>
                  <a:pt x="16757" y="15276"/>
                  <a:pt x="16671" y="15253"/>
                  <a:pt x="16593" y="15267"/>
                </a:cubicBezTo>
                <a:cubicBezTo>
                  <a:pt x="16516" y="15282"/>
                  <a:pt x="16441" y="15270"/>
                  <a:pt x="16422" y="15241"/>
                </a:cubicBezTo>
                <a:cubicBezTo>
                  <a:pt x="16394" y="15195"/>
                  <a:pt x="16526" y="14465"/>
                  <a:pt x="16607" y="14229"/>
                </a:cubicBezTo>
                <a:cubicBezTo>
                  <a:pt x="16620" y="14190"/>
                  <a:pt x="16638" y="14169"/>
                  <a:pt x="16656" y="14172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14" name="Shape"/>
          <p:cNvSpPr/>
          <p:nvPr userDrawn="1"/>
        </p:nvSpPr>
        <p:spPr>
          <a:xfrm flipH="1">
            <a:off x="1290044" y="13158000"/>
            <a:ext cx="23414567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5" name="Q4 2019 Budget Performance Appraisal"/>
          <p:cNvSpPr txBox="1"/>
          <p:nvPr userDrawn="1"/>
        </p:nvSpPr>
        <p:spPr>
          <a:xfrm>
            <a:off x="1955852" y="13139878"/>
            <a:ext cx="5750931" cy="61555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rPr dirty="0" smtClean="0"/>
              <a:t>Q</a:t>
            </a:r>
            <a:r>
              <a:rPr lang="en-GB" dirty="0" smtClean="0"/>
              <a:t>2</a:t>
            </a:r>
            <a:r>
              <a:rPr dirty="0" smtClean="0"/>
              <a:t> 20</a:t>
            </a:r>
            <a:r>
              <a:rPr lang="en-GB" dirty="0" smtClean="0"/>
              <a:t>20</a:t>
            </a:r>
            <a:r>
              <a:rPr dirty="0" smtClean="0"/>
              <a:t> </a:t>
            </a:r>
            <a:r>
              <a:rPr dirty="0"/>
              <a:t>Budget Performance Appraisal</a:t>
            </a:r>
          </a:p>
        </p:txBody>
      </p:sp>
      <p:sp>
        <p:nvSpPr>
          <p:cNvPr id="16" name="MEPB"/>
          <p:cNvSpPr txBox="1"/>
          <p:nvPr userDrawn="1"/>
        </p:nvSpPr>
        <p:spPr>
          <a:xfrm>
            <a:off x="22299609" y="13139878"/>
            <a:ext cx="1034614" cy="5994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t>MEPB</a:t>
            </a:r>
          </a:p>
        </p:txBody>
      </p:sp>
    </p:spTree>
    <p:extLst>
      <p:ext uri="{BB962C8B-B14F-4D97-AF65-F5344CB8AC3E}">
        <p14:creationId xmlns:p14="http://schemas.microsoft.com/office/powerpoint/2010/main" val="399188614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+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68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69" name="Shape"/>
          <p:cNvSpPr/>
          <p:nvPr/>
        </p:nvSpPr>
        <p:spPr>
          <a:xfrm flipH="1">
            <a:off x="1259021" y="-25401"/>
            <a:ext cx="13824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70" name="Shape"/>
          <p:cNvSpPr/>
          <p:nvPr/>
        </p:nvSpPr>
        <p:spPr>
          <a:xfrm flipH="1">
            <a:off x="1981207" y="727599"/>
            <a:ext cx="20015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1" y="0"/>
                </a:lnTo>
                <a:lnTo>
                  <a:pt x="21600" y="0"/>
                </a:lnTo>
                <a:lnTo>
                  <a:pt x="2048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71" name="Shape"/>
          <p:cNvSpPr/>
          <p:nvPr/>
        </p:nvSpPr>
        <p:spPr>
          <a:xfrm flipH="1">
            <a:off x="20964314" y="727599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72" name="Shape"/>
          <p:cNvSpPr/>
          <p:nvPr/>
        </p:nvSpPr>
        <p:spPr>
          <a:xfrm flipH="1">
            <a:off x="2640996" y="13135599"/>
            <a:ext cx="22319202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73" name="Title Text"/>
          <p:cNvSpPr txBox="1">
            <a:spLocks noGrp="1"/>
          </p:cNvSpPr>
          <p:nvPr>
            <p:ph type="title"/>
          </p:nvPr>
        </p:nvSpPr>
        <p:spPr>
          <a:xfrm>
            <a:off x="2937029" y="727599"/>
            <a:ext cx="20198400" cy="19976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74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2936999" y="3497466"/>
            <a:ext cx="9818402" cy="9434401"/>
          </a:xfrm>
          <a:prstGeom prst="rect">
            <a:avLst/>
          </a:prstGeom>
        </p:spPr>
        <p:txBody>
          <a:bodyPr anchor="t"/>
          <a:lstStyle>
            <a:lvl1pPr marL="1149585" indent="-895585">
              <a:defRPr sz="6800" i="0"/>
            </a:lvl1pPr>
            <a:lvl2pPr marL="1387855" indent="-829055">
              <a:defRPr sz="6800" i="0"/>
            </a:lvl2pPr>
            <a:lvl3pPr>
              <a:defRPr sz="6800" i="0"/>
            </a:lvl3pPr>
            <a:lvl4pPr>
              <a:defRPr sz="6800" i="0"/>
            </a:lvl4pPr>
            <a:lvl5pPr>
              <a:defRPr sz="6800" i="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5" name="Rectangle"/>
          <p:cNvSpPr txBox="1">
            <a:spLocks noGrp="1"/>
          </p:cNvSpPr>
          <p:nvPr>
            <p:ph type="body" sz="half" idx="13"/>
          </p:nvPr>
        </p:nvSpPr>
        <p:spPr>
          <a:xfrm>
            <a:off x="13346531" y="3497466"/>
            <a:ext cx="9818401" cy="9434401"/>
          </a:xfrm>
          <a:prstGeom prst="rect">
            <a:avLst/>
          </a:prstGeom>
        </p:spPr>
        <p:txBody>
          <a:bodyPr anchor="t"/>
          <a:lstStyle/>
          <a:p>
            <a:pPr marL="0" indent="0">
              <a:buSzPct val="100000"/>
              <a:defRPr sz="6800" i="0" cap="small"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492142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+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84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85" name="Shape"/>
          <p:cNvSpPr/>
          <p:nvPr/>
        </p:nvSpPr>
        <p:spPr>
          <a:xfrm flipH="1">
            <a:off x="1259021" y="-25401"/>
            <a:ext cx="13824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86" name="Shape"/>
          <p:cNvSpPr/>
          <p:nvPr/>
        </p:nvSpPr>
        <p:spPr>
          <a:xfrm flipH="1">
            <a:off x="1981207" y="727599"/>
            <a:ext cx="20015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1" y="0"/>
                </a:lnTo>
                <a:lnTo>
                  <a:pt x="21600" y="0"/>
                </a:lnTo>
                <a:lnTo>
                  <a:pt x="2048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87" name="Shape"/>
          <p:cNvSpPr/>
          <p:nvPr/>
        </p:nvSpPr>
        <p:spPr>
          <a:xfrm flipH="1">
            <a:off x="20964314" y="727599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88" name="Shape"/>
          <p:cNvSpPr/>
          <p:nvPr/>
        </p:nvSpPr>
        <p:spPr>
          <a:xfrm flipH="1">
            <a:off x="2640996" y="13135599"/>
            <a:ext cx="22319202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89" name="Title Text"/>
          <p:cNvSpPr txBox="1">
            <a:spLocks noGrp="1"/>
          </p:cNvSpPr>
          <p:nvPr>
            <p:ph type="title"/>
          </p:nvPr>
        </p:nvSpPr>
        <p:spPr>
          <a:xfrm>
            <a:off x="2946399" y="736199"/>
            <a:ext cx="17932001" cy="19976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9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946399" y="3264933"/>
            <a:ext cx="6461601" cy="9464001"/>
          </a:xfrm>
          <a:prstGeom prst="rect">
            <a:avLst/>
          </a:prstGeom>
        </p:spPr>
        <p:txBody>
          <a:bodyPr anchor="t"/>
          <a:lstStyle>
            <a:lvl1pPr marL="938859" indent="-684859">
              <a:defRPr sz="5200" i="0"/>
            </a:lvl1pPr>
            <a:lvl2pPr marL="1192783" indent="-633983">
              <a:defRPr sz="5200" i="0"/>
            </a:lvl2pPr>
            <a:lvl3pPr>
              <a:defRPr sz="5200" i="0"/>
            </a:lvl3pPr>
            <a:lvl4pPr>
              <a:defRPr sz="5200" i="0"/>
            </a:lvl4pPr>
            <a:lvl5pPr>
              <a:defRPr sz="5200" i="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1" name="Rectangle"/>
          <p:cNvSpPr txBox="1">
            <a:spLocks noGrp="1"/>
          </p:cNvSpPr>
          <p:nvPr>
            <p:ph type="body" sz="quarter" idx="13"/>
          </p:nvPr>
        </p:nvSpPr>
        <p:spPr>
          <a:xfrm>
            <a:off x="9739167" y="3264933"/>
            <a:ext cx="6461601" cy="9464001"/>
          </a:xfrm>
          <a:prstGeom prst="rect">
            <a:avLst/>
          </a:prstGeom>
        </p:spPr>
        <p:txBody>
          <a:bodyPr anchor="t"/>
          <a:lstStyle/>
          <a:p>
            <a:pPr marL="0" indent="0">
              <a:buSzPct val="100000"/>
              <a:defRPr sz="5200" i="0" cap="small"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92" name="Rectangle"/>
          <p:cNvSpPr txBox="1">
            <a:spLocks noGrp="1"/>
          </p:cNvSpPr>
          <p:nvPr>
            <p:ph type="body" sz="quarter" idx="14"/>
          </p:nvPr>
        </p:nvSpPr>
        <p:spPr>
          <a:xfrm>
            <a:off x="16531938" y="3264933"/>
            <a:ext cx="6461601" cy="9464001"/>
          </a:xfrm>
          <a:prstGeom prst="rect">
            <a:avLst/>
          </a:prstGeom>
        </p:spPr>
        <p:txBody>
          <a:bodyPr anchor="t"/>
          <a:lstStyle/>
          <a:p>
            <a:pPr marL="0" indent="0">
              <a:buSzPct val="100000"/>
              <a:defRPr sz="5200" i="0" cap="small"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9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3806021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01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02" name="Shape"/>
          <p:cNvSpPr/>
          <p:nvPr/>
        </p:nvSpPr>
        <p:spPr>
          <a:xfrm flipH="1">
            <a:off x="1259021" y="-25401"/>
            <a:ext cx="13824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03" name="Shape"/>
          <p:cNvSpPr/>
          <p:nvPr/>
        </p:nvSpPr>
        <p:spPr>
          <a:xfrm flipH="1">
            <a:off x="1981207" y="727599"/>
            <a:ext cx="20015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1" y="0"/>
                </a:lnTo>
                <a:lnTo>
                  <a:pt x="21600" y="0"/>
                </a:lnTo>
                <a:lnTo>
                  <a:pt x="2048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04" name="Shape"/>
          <p:cNvSpPr/>
          <p:nvPr/>
        </p:nvSpPr>
        <p:spPr>
          <a:xfrm flipH="1">
            <a:off x="20964314" y="727599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05" name="Shape"/>
          <p:cNvSpPr/>
          <p:nvPr/>
        </p:nvSpPr>
        <p:spPr>
          <a:xfrm flipH="1">
            <a:off x="2640996" y="13135599"/>
            <a:ext cx="22319202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06" name="Title Text"/>
          <p:cNvSpPr txBox="1">
            <a:spLocks noGrp="1"/>
          </p:cNvSpPr>
          <p:nvPr>
            <p:ph type="title"/>
          </p:nvPr>
        </p:nvSpPr>
        <p:spPr>
          <a:xfrm>
            <a:off x="2946399" y="736199"/>
            <a:ext cx="17932001" cy="19976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10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2627592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Imag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FFFFF">
              <a:alpha val="17690"/>
            </a:srgbClr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15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16" name="Shape"/>
          <p:cNvSpPr/>
          <p:nvPr/>
        </p:nvSpPr>
        <p:spPr>
          <a:xfrm flipH="1">
            <a:off x="1259021" y="-25401"/>
            <a:ext cx="13824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17" name="Shape"/>
          <p:cNvSpPr/>
          <p:nvPr/>
        </p:nvSpPr>
        <p:spPr>
          <a:xfrm flipH="1">
            <a:off x="1981207" y="727599"/>
            <a:ext cx="20015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1" y="0"/>
                </a:lnTo>
                <a:lnTo>
                  <a:pt x="21600" y="0"/>
                </a:lnTo>
                <a:lnTo>
                  <a:pt x="20489" y="21600"/>
                </a:lnTo>
                <a:close/>
              </a:path>
            </a:pathLst>
          </a:custGeom>
          <a:solidFill>
            <a:srgbClr val="222222">
              <a:alpha val="64620"/>
            </a:srgbClr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18" name="Shape"/>
          <p:cNvSpPr/>
          <p:nvPr/>
        </p:nvSpPr>
        <p:spPr>
          <a:xfrm flipH="1">
            <a:off x="20964314" y="727599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19" name="Shape"/>
          <p:cNvSpPr/>
          <p:nvPr/>
        </p:nvSpPr>
        <p:spPr>
          <a:xfrm flipH="1">
            <a:off x="2640996" y="13135599"/>
            <a:ext cx="22319202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20" name="Title Text"/>
          <p:cNvSpPr txBox="1">
            <a:spLocks noGrp="1"/>
          </p:cNvSpPr>
          <p:nvPr>
            <p:ph type="title"/>
          </p:nvPr>
        </p:nvSpPr>
        <p:spPr>
          <a:xfrm>
            <a:off x="2946399" y="736199"/>
            <a:ext cx="17932001" cy="19976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12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145690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29" name="Shape"/>
          <p:cNvSpPr/>
          <p:nvPr/>
        </p:nvSpPr>
        <p:spPr>
          <a:xfrm flipH="1">
            <a:off x="1981207" y="11750133"/>
            <a:ext cx="20015201" cy="19976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1" y="0"/>
                </a:lnTo>
                <a:lnTo>
                  <a:pt x="21600" y="0"/>
                </a:lnTo>
                <a:lnTo>
                  <a:pt x="2048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30" name="Shape"/>
          <p:cNvSpPr/>
          <p:nvPr/>
        </p:nvSpPr>
        <p:spPr>
          <a:xfrm flipH="1">
            <a:off x="20964314" y="11750133"/>
            <a:ext cx="4691201" cy="19976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F8BA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31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32" name="Shape"/>
          <p:cNvSpPr/>
          <p:nvPr/>
        </p:nvSpPr>
        <p:spPr>
          <a:xfrm flipH="1">
            <a:off x="1259021" y="-25401"/>
            <a:ext cx="13824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F8BA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33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997199" y="11750133"/>
            <a:ext cx="17966402" cy="1997602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800"/>
              </a:spcBef>
              <a:buClrTx/>
              <a:buSzTx/>
              <a:buFontTx/>
              <a:buNone/>
              <a:defRPr sz="4800" i="0">
                <a:solidFill>
                  <a:srgbClr val="FFFFFF"/>
                </a:solidFill>
              </a:defRPr>
            </a:lvl1pPr>
            <a:lvl2pPr marL="0" indent="0">
              <a:spcBef>
                <a:spcPts val="800"/>
              </a:spcBef>
              <a:buClrTx/>
              <a:buFontTx/>
              <a:defRPr sz="4800" i="0">
                <a:solidFill>
                  <a:srgbClr val="FFFFFF"/>
                </a:solidFill>
              </a:defRPr>
            </a:lvl2pPr>
            <a:lvl3pPr>
              <a:spcBef>
                <a:spcPts val="800"/>
              </a:spcBef>
              <a:buClrTx/>
              <a:buFontTx/>
              <a:defRPr sz="4800" i="0">
                <a:solidFill>
                  <a:srgbClr val="FFFFFF"/>
                </a:solidFill>
              </a:defRPr>
            </a:lvl3pPr>
            <a:lvl4pPr>
              <a:spcBef>
                <a:spcPts val="800"/>
              </a:spcBef>
              <a:buClrTx/>
              <a:buFontTx/>
              <a:defRPr sz="4800" i="0">
                <a:solidFill>
                  <a:srgbClr val="FFFFFF"/>
                </a:solidFill>
              </a:defRPr>
            </a:lvl4pPr>
            <a:lvl5pPr>
              <a:spcBef>
                <a:spcPts val="800"/>
              </a:spcBef>
              <a:buClrTx/>
              <a:buFontTx/>
              <a:defRPr sz="4800" i="0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5443941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42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43" name="Shape"/>
          <p:cNvSpPr/>
          <p:nvPr/>
        </p:nvSpPr>
        <p:spPr>
          <a:xfrm flipH="1">
            <a:off x="1259021" y="-25401"/>
            <a:ext cx="13824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44" name="Shape"/>
          <p:cNvSpPr/>
          <p:nvPr/>
        </p:nvSpPr>
        <p:spPr>
          <a:xfrm flipH="1">
            <a:off x="2640996" y="13135599"/>
            <a:ext cx="22319202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4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1446059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 inverted">
    <p:bg>
      <p:bgPr>
        <a:solidFill>
          <a:srgbClr val="2222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33333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53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54" name="Shape"/>
          <p:cNvSpPr/>
          <p:nvPr/>
        </p:nvSpPr>
        <p:spPr>
          <a:xfrm flipH="1">
            <a:off x="1259021" y="-25401"/>
            <a:ext cx="13824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55" name="Shape"/>
          <p:cNvSpPr/>
          <p:nvPr/>
        </p:nvSpPr>
        <p:spPr>
          <a:xfrm flipH="1">
            <a:off x="2640996" y="13135599"/>
            <a:ext cx="22319202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7223678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Q3 Y2018 Budget Performance Appraisal"/>
          <p:cNvSpPr txBox="1"/>
          <p:nvPr/>
        </p:nvSpPr>
        <p:spPr>
          <a:xfrm>
            <a:off x="3596056" y="11202686"/>
            <a:ext cx="5267560" cy="695961"/>
          </a:xfrm>
          <a:prstGeom prst="rect">
            <a:avLst/>
          </a:prstGeom>
          <a:ln w="25400">
            <a:miter lim="400000"/>
          </a:ln>
          <a:effectLst>
            <a:outerShdw blurRad="12700" dir="5400000" rotWithShape="0">
              <a:srgbClr val="000000">
                <a:alpha val="15991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4290" tIns="34290" rIns="34290" bIns="34290" anchor="ctr">
            <a:spAutoFit/>
          </a:bodyPr>
          <a:lstStyle>
            <a:lvl1pPr algn="ctr" defTabSz="1371600">
              <a:lnSpc>
                <a:spcPct val="90000"/>
              </a:lnSpc>
              <a:spcBef>
                <a:spcPts val="1400"/>
              </a:spcBef>
              <a:defRPr sz="2200" b="1" i="1" cap="none">
                <a:solidFill>
                  <a:srgbClr val="0073CF"/>
                </a:solidFill>
              </a:defRPr>
            </a:lvl1pPr>
          </a:lstStyle>
          <a:p>
            <a:r>
              <a:t>Q3 Y2018 Budget Performance Appraisal</a:t>
            </a:r>
          </a:p>
        </p:txBody>
      </p:sp>
      <p:sp>
        <p:nvSpPr>
          <p:cNvPr id="164" name="Line"/>
          <p:cNvSpPr/>
          <p:nvPr/>
        </p:nvSpPr>
        <p:spPr>
          <a:xfrm>
            <a:off x="19819401" y="10852025"/>
            <a:ext cx="1" cy="1162052"/>
          </a:xfrm>
          <a:prstGeom prst="line">
            <a:avLst/>
          </a:prstGeom>
          <a:ln w="25400">
            <a:solidFill>
              <a:srgbClr val="0073CF"/>
            </a:solidFill>
            <a:miter lim="400000"/>
          </a:ln>
          <a:effectLst>
            <a:outerShdw blurRad="12700" dir="5400000" rotWithShape="0">
              <a:srgbClr val="000000">
                <a:alpha val="75000"/>
              </a:srgbClr>
            </a:outerShdw>
          </a:effectLst>
        </p:spPr>
        <p:txBody>
          <a:bodyPr lIns="0" tIns="0" rIns="0" bIns="0"/>
          <a:lstStyle/>
          <a:p>
            <a:pPr defTabSz="457200">
              <a:defRPr sz="1100" cap="none">
                <a:effectLst/>
                <a:latin typeface="+mj-lt"/>
                <a:ea typeface="+mj-ea"/>
                <a:cs typeface="+mj-cs"/>
                <a:sym typeface="Helvetica"/>
              </a:defRPr>
            </a:pPr>
            <a:endParaRPr sz="1100" cap="none">
              <a:effectLst/>
              <a:latin typeface="Helvetica"/>
              <a:ea typeface="+mj-ea"/>
              <a:cs typeface="Helvetica"/>
              <a:sym typeface="Helvetica"/>
            </a:endParaRPr>
          </a:p>
        </p:txBody>
      </p:sp>
      <p:sp>
        <p:nvSpPr>
          <p:cNvPr id="16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0178813" y="11350642"/>
            <a:ext cx="476449" cy="444501"/>
          </a:xfrm>
          <a:prstGeom prst="rect">
            <a:avLst/>
          </a:prstGeom>
          <a:solidFill>
            <a:srgbClr val="0073CF"/>
          </a:solidFill>
          <a:effectLst>
            <a:outerShdw blurRad="25400" dist="12700" dir="5400000" rotWithShape="0">
              <a:srgbClr val="000000">
                <a:alpha val="75000"/>
              </a:srgbClr>
            </a:outerShdw>
          </a:effectLst>
        </p:spPr>
        <p:txBody>
          <a:bodyPr lIns="38100" tIns="38100" rIns="38100" bIns="38100" anchor="t"/>
          <a:lstStyle>
            <a:lvl1pPr>
              <a:defRPr sz="2400" b="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>
              <a:defRPr>
                <a:effectLst/>
              </a:defRPr>
            </a:pPr>
            <a:fld id="{86CB4B4D-7CA3-9044-876B-883B54F8677D}" type="slidenum">
              <a:rPr>
                <a:effectLst/>
              </a:rPr>
              <a:pPr>
                <a:defRPr>
                  <a:effectLst/>
                </a:defRPr>
              </a:pPr>
              <a:t>‹#›</a:t>
            </a:fld>
            <a:endParaRPr>
              <a:effectLst/>
            </a:endParaRPr>
          </a:p>
        </p:txBody>
      </p:sp>
      <p:pic>
        <p:nvPicPr>
          <p:cNvPr id="166" name="Line Line" descr="Line Line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8142323" y="3336345"/>
            <a:ext cx="8099354" cy="76201"/>
          </a:xfrm>
          <a:prstGeom prst="rect">
            <a:avLst/>
          </a:prstGeom>
          <a:effectLst>
            <a:outerShdw blurRad="12700" dist="12700" dir="5400000" rotWithShape="0">
              <a:srgbClr val="000000">
                <a:alpha val="64000"/>
              </a:srgbClr>
            </a:outerShdw>
          </a:effectLst>
        </p:spPr>
      </p:pic>
      <p:pic>
        <p:nvPicPr>
          <p:cNvPr id="167" name="lagos-logo.png" descr="lagos-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0504" y="2179716"/>
            <a:ext cx="1497793" cy="1497794"/>
          </a:xfrm>
          <a:prstGeom prst="rect">
            <a:avLst/>
          </a:prstGeom>
          <a:ln w="12700">
            <a:miter lim="400000"/>
          </a:ln>
        </p:spPr>
      </p:pic>
      <p:sp>
        <p:nvSpPr>
          <p:cNvPr id="168" name="SAMPLE"/>
          <p:cNvSpPr txBox="1"/>
          <p:nvPr/>
        </p:nvSpPr>
        <p:spPr>
          <a:xfrm rot="19080000">
            <a:off x="5337957" y="2895051"/>
            <a:ext cx="12214198" cy="92710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8100" tIns="38100" rIns="38100" bIns="38100" anchor="ctr">
            <a:spAutoFit/>
          </a:bodyPr>
          <a:lstStyle>
            <a:lvl1pPr algn="ctr" defTabSz="825500">
              <a:defRPr sz="31200" cap="none"/>
            </a:lvl1pPr>
          </a:lstStyle>
          <a:p>
            <a:pPr>
              <a:defRPr>
                <a:effectLst/>
              </a:defRPr>
            </a:pPr>
            <a:r>
              <a:rPr>
                <a:effectLst/>
              </a:rPr>
              <a:t>SAMPLE</a:t>
            </a:r>
          </a:p>
        </p:txBody>
      </p:sp>
    </p:spTree>
    <p:extLst>
      <p:ext uri="{BB962C8B-B14F-4D97-AF65-F5344CB8AC3E}">
        <p14:creationId xmlns:p14="http://schemas.microsoft.com/office/powerpoint/2010/main" val="365997511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Q3 Y2018 Budget Performance Appraisal"/>
          <p:cNvSpPr txBox="1"/>
          <p:nvPr/>
        </p:nvSpPr>
        <p:spPr>
          <a:xfrm>
            <a:off x="3596056" y="11202686"/>
            <a:ext cx="5267560" cy="695961"/>
          </a:xfrm>
          <a:prstGeom prst="rect">
            <a:avLst/>
          </a:prstGeom>
          <a:ln w="25400">
            <a:miter lim="400000"/>
          </a:ln>
          <a:effectLst>
            <a:outerShdw blurRad="12700" dir="5400000" rotWithShape="0">
              <a:srgbClr val="000000">
                <a:alpha val="15991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4290" tIns="34290" rIns="34290" bIns="34290" anchor="ctr">
            <a:spAutoFit/>
          </a:bodyPr>
          <a:lstStyle>
            <a:lvl1pPr algn="ctr" defTabSz="1371600">
              <a:lnSpc>
                <a:spcPct val="90000"/>
              </a:lnSpc>
              <a:spcBef>
                <a:spcPts val="1400"/>
              </a:spcBef>
              <a:defRPr sz="2200" b="1" i="1" cap="none">
                <a:solidFill>
                  <a:srgbClr val="0073CF"/>
                </a:solidFill>
              </a:defRPr>
            </a:lvl1pPr>
          </a:lstStyle>
          <a:p>
            <a:pPr>
              <a:defRPr>
                <a:effectLst/>
              </a:defRPr>
            </a:pPr>
            <a:r>
              <a:rPr>
                <a:effectLst/>
              </a:rPr>
              <a:t>Q3 Y2018 Budget Performance Appraisal</a:t>
            </a:r>
          </a:p>
        </p:txBody>
      </p:sp>
      <p:sp>
        <p:nvSpPr>
          <p:cNvPr id="176" name="Line"/>
          <p:cNvSpPr/>
          <p:nvPr/>
        </p:nvSpPr>
        <p:spPr>
          <a:xfrm>
            <a:off x="19819401" y="10852025"/>
            <a:ext cx="1" cy="1162052"/>
          </a:xfrm>
          <a:prstGeom prst="line">
            <a:avLst/>
          </a:prstGeom>
          <a:ln w="25400">
            <a:solidFill>
              <a:srgbClr val="0073CF"/>
            </a:solidFill>
            <a:miter lim="400000"/>
          </a:ln>
          <a:effectLst>
            <a:outerShdw blurRad="12700" dir="5400000" rotWithShape="0">
              <a:srgbClr val="000000">
                <a:alpha val="75000"/>
              </a:srgbClr>
            </a:outerShdw>
          </a:effectLst>
        </p:spPr>
        <p:txBody>
          <a:bodyPr lIns="0" tIns="0" rIns="0" bIns="0"/>
          <a:lstStyle/>
          <a:p>
            <a:pPr defTabSz="457200">
              <a:defRPr sz="1100" cap="none">
                <a:effectLst/>
                <a:latin typeface="+mj-lt"/>
                <a:ea typeface="+mj-ea"/>
                <a:cs typeface="+mj-cs"/>
                <a:sym typeface="Helvetica"/>
              </a:defRPr>
            </a:pPr>
            <a:endParaRPr sz="1100" cap="none">
              <a:effectLst/>
              <a:latin typeface="Helvetica"/>
              <a:ea typeface="+mj-ea"/>
              <a:cs typeface="Helvetica"/>
              <a:sym typeface="Helvetica"/>
            </a:endParaRPr>
          </a:p>
        </p:txBody>
      </p:sp>
      <p:sp>
        <p:nvSpPr>
          <p:cNvPr id="17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0178813" y="11350642"/>
            <a:ext cx="476449" cy="444501"/>
          </a:xfrm>
          <a:prstGeom prst="rect">
            <a:avLst/>
          </a:prstGeom>
          <a:solidFill>
            <a:srgbClr val="0073CF"/>
          </a:solidFill>
          <a:effectLst>
            <a:outerShdw blurRad="25400" dist="12700" dir="5400000" rotWithShape="0">
              <a:srgbClr val="000000">
                <a:alpha val="75000"/>
              </a:srgbClr>
            </a:outerShdw>
          </a:effectLst>
        </p:spPr>
        <p:txBody>
          <a:bodyPr lIns="38100" tIns="38100" rIns="38100" bIns="38100" anchor="t"/>
          <a:lstStyle>
            <a:lvl1pPr>
              <a:defRPr sz="2400" b="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>
              <a:defRPr>
                <a:effectLst/>
              </a:defRPr>
            </a:pPr>
            <a:fld id="{86CB4B4D-7CA3-9044-876B-883B54F8677D}" type="slidenum">
              <a:rPr>
                <a:effectLst/>
              </a:rPr>
              <a:pPr>
                <a:defRPr>
                  <a:effectLst/>
                </a:defRPr>
              </a:pPr>
              <a:t>‹#›</a:t>
            </a:fld>
            <a:endParaRPr>
              <a:effectLst/>
            </a:endParaRPr>
          </a:p>
        </p:txBody>
      </p:sp>
      <p:pic>
        <p:nvPicPr>
          <p:cNvPr id="178" name="Line Line" descr="Line Line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8142323" y="3336345"/>
            <a:ext cx="8099354" cy="76201"/>
          </a:xfrm>
          <a:prstGeom prst="rect">
            <a:avLst/>
          </a:prstGeom>
          <a:effectLst>
            <a:outerShdw blurRad="12700" dist="12700" dir="5400000" rotWithShape="0">
              <a:srgbClr val="000000">
                <a:alpha val="64000"/>
              </a:srgbClr>
            </a:outerShdw>
          </a:effectLst>
        </p:spPr>
      </p:pic>
      <p:pic>
        <p:nvPicPr>
          <p:cNvPr id="179" name="lagos-logo.png" descr="lagos-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0504" y="2179716"/>
            <a:ext cx="1497793" cy="1497794"/>
          </a:xfrm>
          <a:prstGeom prst="rect">
            <a:avLst/>
          </a:prstGeom>
          <a:ln w="12700">
            <a:miter lim="400000"/>
          </a:ln>
        </p:spPr>
      </p:pic>
      <p:sp>
        <p:nvSpPr>
          <p:cNvPr id="180" name="SAMPLE"/>
          <p:cNvSpPr txBox="1"/>
          <p:nvPr/>
        </p:nvSpPr>
        <p:spPr>
          <a:xfrm rot="19080000">
            <a:off x="5337957" y="2895051"/>
            <a:ext cx="12214198" cy="92710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8100" tIns="38100" rIns="38100" bIns="38100" anchor="ctr">
            <a:spAutoFit/>
          </a:bodyPr>
          <a:lstStyle>
            <a:lvl1pPr algn="ctr" defTabSz="825500">
              <a:defRPr sz="31200" cap="none"/>
            </a:lvl1pPr>
          </a:lstStyle>
          <a:p>
            <a:pPr>
              <a:defRPr>
                <a:effectLst/>
              </a:defRPr>
            </a:pPr>
            <a:r>
              <a:rPr>
                <a:effectLst/>
              </a:rPr>
              <a:t>SAMPLE</a:t>
            </a:r>
          </a:p>
        </p:txBody>
      </p:sp>
    </p:spTree>
    <p:extLst>
      <p:ext uri="{BB962C8B-B14F-4D97-AF65-F5344CB8AC3E}">
        <p14:creationId xmlns:p14="http://schemas.microsoft.com/office/powerpoint/2010/main" val="358631311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96565" y="293649"/>
            <a:ext cx="1393270" cy="1363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7" name="Shape"/>
          <p:cNvSpPr/>
          <p:nvPr userDrawn="1"/>
        </p:nvSpPr>
        <p:spPr>
          <a:xfrm flipH="1">
            <a:off x="1290044" y="13158000"/>
            <a:ext cx="23414567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8" name="Q4 2019 Budget Performance Appraisal"/>
          <p:cNvSpPr txBox="1"/>
          <p:nvPr userDrawn="1"/>
        </p:nvSpPr>
        <p:spPr>
          <a:xfrm>
            <a:off x="1955852" y="13139878"/>
            <a:ext cx="5750931" cy="61555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rPr dirty="0" smtClean="0"/>
              <a:t>Q</a:t>
            </a:r>
            <a:r>
              <a:rPr lang="en-GB" dirty="0" smtClean="0"/>
              <a:t>2</a:t>
            </a:r>
            <a:r>
              <a:rPr dirty="0" smtClean="0"/>
              <a:t> 20</a:t>
            </a:r>
            <a:r>
              <a:rPr lang="en-GB" dirty="0" smtClean="0"/>
              <a:t>20</a:t>
            </a:r>
            <a:r>
              <a:rPr dirty="0" smtClean="0"/>
              <a:t> </a:t>
            </a:r>
            <a:r>
              <a:rPr dirty="0"/>
              <a:t>Budget Performance Appraisal</a:t>
            </a:r>
          </a:p>
        </p:txBody>
      </p:sp>
      <p:sp>
        <p:nvSpPr>
          <p:cNvPr id="9" name="MEPB"/>
          <p:cNvSpPr txBox="1"/>
          <p:nvPr userDrawn="1"/>
        </p:nvSpPr>
        <p:spPr>
          <a:xfrm>
            <a:off x="22299609" y="13139878"/>
            <a:ext cx="1034614" cy="5994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t>MEPB</a:t>
            </a:r>
          </a:p>
        </p:txBody>
      </p:sp>
    </p:spTree>
    <p:extLst>
      <p:ext uri="{BB962C8B-B14F-4D97-AF65-F5344CB8AC3E}">
        <p14:creationId xmlns:p14="http://schemas.microsoft.com/office/powerpoint/2010/main" val="389728234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lea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551878" y="368300"/>
            <a:ext cx="622847" cy="647701"/>
          </a:xfrm>
          <a:prstGeom prst="rect">
            <a:avLst/>
          </a:prstGeom>
        </p:spPr>
        <p:txBody>
          <a:bodyPr lIns="50800" tIns="50800" rIns="50800" bIns="50800" anchor="b"/>
          <a:lstStyle>
            <a:lvl1pPr defTabSz="825500">
              <a:defRPr sz="3600">
                <a:latin typeface="+mj-lt"/>
                <a:ea typeface="+mj-ea"/>
                <a:cs typeface="+mj-cs"/>
                <a:sym typeface="Helvetica"/>
              </a:defRPr>
            </a:lvl1pPr>
          </a:lstStyle>
          <a:p>
            <a:pPr>
              <a:defRPr>
                <a:effectLst/>
              </a:defRPr>
            </a:pPr>
            <a:fld id="{86CB4B4D-7CA3-9044-876B-883B54F8677D}" type="slidenum">
              <a:rPr>
                <a:effectLst/>
              </a:rPr>
              <a:pPr>
                <a:defRPr>
                  <a:effectLst/>
                </a:defRPr>
              </a:pPr>
              <a:t>‹#›</a:t>
            </a:fld>
            <a:endParaRPr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6919338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+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"/>
          <p:cNvSpPr/>
          <p:nvPr/>
        </p:nvSpPr>
        <p:spPr>
          <a:xfrm>
            <a:off x="2937849" y="1638299"/>
            <a:ext cx="6625252" cy="10429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tIns="91439" bIns="91439"/>
          <a:lstStyle/>
          <a:p>
            <a:pPr>
              <a:defRPr sz="32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 sz="3200" cap="none">
              <a:effectLst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Shape"/>
          <p:cNvSpPr/>
          <p:nvPr/>
        </p:nvSpPr>
        <p:spPr>
          <a:xfrm flipH="1">
            <a:off x="1240925" y="1679377"/>
            <a:ext cx="3518400" cy="14982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tIns="91439" bIns="91439" anchor="ctr"/>
          <a:lstStyle/>
          <a:p>
            <a:pPr>
              <a:defRPr sz="32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 sz="3200" cap="none">
              <a:effectLst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Shape"/>
          <p:cNvSpPr/>
          <p:nvPr/>
        </p:nvSpPr>
        <p:spPr>
          <a:xfrm flipH="1">
            <a:off x="3972085" y="1714499"/>
            <a:ext cx="1036801" cy="14660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tIns="91439" bIns="91439" anchor="ctr"/>
          <a:lstStyle/>
          <a:p>
            <a:pPr>
              <a:defRPr sz="32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 sz="3200" cap="none">
              <a:effectLst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Shape"/>
          <p:cNvSpPr/>
          <p:nvPr/>
        </p:nvSpPr>
        <p:spPr>
          <a:xfrm flipH="1">
            <a:off x="4518382" y="2260199"/>
            <a:ext cx="15026925" cy="14982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1" y="0"/>
                </a:lnTo>
                <a:lnTo>
                  <a:pt x="21600" y="0"/>
                </a:lnTo>
                <a:lnTo>
                  <a:pt x="2048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tIns="91439" bIns="91439" anchor="ctr"/>
          <a:lstStyle/>
          <a:p>
            <a:pPr>
              <a:defRPr sz="32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 sz="3200" cap="none">
              <a:effectLst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Shape"/>
          <p:cNvSpPr/>
          <p:nvPr/>
        </p:nvSpPr>
        <p:spPr>
          <a:xfrm flipH="1">
            <a:off x="18771235" y="2260199"/>
            <a:ext cx="3518401" cy="14982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tIns="91439" bIns="91439" anchor="ctr"/>
          <a:lstStyle/>
          <a:p>
            <a:pPr>
              <a:defRPr sz="3200" cap="none">
                <a:effectLst/>
                <a:latin typeface="Arial"/>
                <a:ea typeface="Arial"/>
                <a:cs typeface="Arial"/>
                <a:sym typeface="Arial"/>
              </a:defRPr>
            </a:pPr>
            <a:endParaRPr sz="3200" cap="none">
              <a:effectLst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Title Text"/>
          <p:cNvSpPr txBox="1">
            <a:spLocks noGrp="1"/>
          </p:cNvSpPr>
          <p:nvPr>
            <p:ph type="title"/>
          </p:nvPr>
        </p:nvSpPr>
        <p:spPr>
          <a:xfrm>
            <a:off x="5257799" y="2266649"/>
            <a:ext cx="13449002" cy="1498201"/>
          </a:xfrm>
          <a:prstGeom prst="rect">
            <a:avLst/>
          </a:prstGeom>
        </p:spPr>
        <p:txBody>
          <a:bodyPr lIns="182850" tIns="182850" rIns="182850" bIns="182850">
            <a:normAutofit/>
          </a:bodyPr>
          <a:lstStyle>
            <a:lvl1pPr defTabSz="2438400">
              <a:defRPr sz="4200"/>
            </a:lvl1pPr>
          </a:lstStyle>
          <a:p>
            <a:r>
              <a:t>Title Text</a:t>
            </a:r>
          </a:p>
        </p:txBody>
      </p:sp>
      <p:sp>
        <p:nvSpPr>
          <p:cNvPr id="208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257799" y="4269749"/>
            <a:ext cx="15163803" cy="7296602"/>
          </a:xfrm>
          <a:prstGeom prst="rect">
            <a:avLst/>
          </a:prstGeom>
        </p:spPr>
        <p:txBody>
          <a:bodyPr lIns="182850" tIns="182850" rIns="182850" bIns="182850" anchor="t"/>
          <a:lstStyle>
            <a:lvl1pPr marL="474133" indent="-474133" defTabSz="2438400">
              <a:lnSpc>
                <a:spcPct val="130000"/>
              </a:lnSpc>
              <a:defRPr sz="3600" i="0" cap="small">
                <a:latin typeface="+mn-lt"/>
                <a:ea typeface="+mn-ea"/>
                <a:cs typeface="+mn-cs"/>
                <a:sym typeface="Trebuchet MS"/>
              </a:defRPr>
            </a:lvl1pPr>
            <a:lvl2pPr marL="0" indent="0" defTabSz="2438400">
              <a:lnSpc>
                <a:spcPct val="130000"/>
              </a:lnSpc>
              <a:defRPr sz="3600" i="0" cap="small">
                <a:latin typeface="+mn-lt"/>
                <a:ea typeface="+mn-ea"/>
                <a:cs typeface="+mn-cs"/>
                <a:sym typeface="Trebuchet MS"/>
              </a:defRPr>
            </a:lvl2pPr>
            <a:lvl3pPr defTabSz="2438400">
              <a:lnSpc>
                <a:spcPct val="130000"/>
              </a:lnSpc>
              <a:defRPr sz="3600" i="0" cap="small">
                <a:latin typeface="+mn-lt"/>
                <a:ea typeface="+mn-ea"/>
                <a:cs typeface="+mn-cs"/>
                <a:sym typeface="Trebuchet MS"/>
              </a:defRPr>
            </a:lvl3pPr>
            <a:lvl4pPr defTabSz="2438400">
              <a:lnSpc>
                <a:spcPct val="130000"/>
              </a:lnSpc>
              <a:defRPr sz="3600" i="0" cap="small">
                <a:latin typeface="+mn-lt"/>
                <a:ea typeface="+mn-ea"/>
                <a:cs typeface="+mn-cs"/>
                <a:sym typeface="Trebuchet MS"/>
              </a:defRPr>
            </a:lvl4pPr>
            <a:lvl5pPr defTabSz="2438400">
              <a:lnSpc>
                <a:spcPct val="130000"/>
              </a:lnSpc>
              <a:defRPr sz="3600" i="0" cap="small">
                <a:latin typeface="+mn-lt"/>
                <a:ea typeface="+mn-ea"/>
                <a:cs typeface="+mn-cs"/>
                <a:sym typeface="Trebuchet MS"/>
              </a:defRPr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Three</a:t>
            </a:r>
          </a:p>
          <a:p>
            <a:pPr lvl="3"/>
            <a:r>
              <a:rPr dirty="0"/>
              <a:t>Body Level Four</a:t>
            </a:r>
          </a:p>
          <a:p>
            <a:pPr lvl="4"/>
            <a:r>
              <a:rPr dirty="0"/>
              <a:t>Body Level Five</a:t>
            </a:r>
          </a:p>
        </p:txBody>
      </p:sp>
      <p:sp>
        <p:nvSpPr>
          <p:cNvPr id="20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3215574" y="2028399"/>
            <a:ext cx="854651" cy="835601"/>
          </a:xfrm>
          <a:prstGeom prst="rect">
            <a:avLst/>
          </a:prstGeom>
        </p:spPr>
        <p:txBody>
          <a:bodyPr lIns="182850" tIns="182850" rIns="182850" bIns="182850"/>
          <a:lstStyle>
            <a:lvl1pPr defTabSz="2438400">
              <a:defRPr sz="3200">
                <a:effectLst>
                  <a:outerShdw blurRad="12700" dist="38100" dir="18900000" rotWithShape="0">
                    <a:srgbClr val="000000"/>
                  </a:outerShdw>
                </a:effectLst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pic>
        <p:nvPicPr>
          <p:cNvPr id="210" name="LSGv.jpeg" descr="LSGv.jpeg"/>
          <p:cNvPicPr>
            <a:picLocks noChangeAspect="1"/>
          </p:cNvPicPr>
          <p:nvPr/>
        </p:nvPicPr>
        <p:blipFill>
          <a:blip r:embed="rId2"/>
          <a:srcRect l="3588" t="1724" r="1224" b="75"/>
          <a:stretch>
            <a:fillRect/>
          </a:stretch>
        </p:blipFill>
        <p:spPr>
          <a:xfrm>
            <a:off x="19821966" y="2278228"/>
            <a:ext cx="1417022" cy="14618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5" h="21594" extrusionOk="0">
                <a:moveTo>
                  <a:pt x="4768" y="3"/>
                </a:moveTo>
                <a:cubicBezTo>
                  <a:pt x="4583" y="28"/>
                  <a:pt x="4298" y="225"/>
                  <a:pt x="4055" y="507"/>
                </a:cubicBezTo>
                <a:cubicBezTo>
                  <a:pt x="3852" y="742"/>
                  <a:pt x="3646" y="912"/>
                  <a:pt x="3596" y="882"/>
                </a:cubicBezTo>
                <a:cubicBezTo>
                  <a:pt x="3546" y="852"/>
                  <a:pt x="3406" y="625"/>
                  <a:pt x="3288" y="378"/>
                </a:cubicBezTo>
                <a:cubicBezTo>
                  <a:pt x="3159" y="110"/>
                  <a:pt x="3071" y="1"/>
                  <a:pt x="3070" y="108"/>
                </a:cubicBezTo>
                <a:cubicBezTo>
                  <a:pt x="3069" y="207"/>
                  <a:pt x="3109" y="326"/>
                  <a:pt x="3155" y="372"/>
                </a:cubicBezTo>
                <a:cubicBezTo>
                  <a:pt x="3201" y="418"/>
                  <a:pt x="3264" y="630"/>
                  <a:pt x="3294" y="847"/>
                </a:cubicBezTo>
                <a:cubicBezTo>
                  <a:pt x="3324" y="1064"/>
                  <a:pt x="3370" y="1346"/>
                  <a:pt x="3396" y="1474"/>
                </a:cubicBezTo>
                <a:cubicBezTo>
                  <a:pt x="3485" y="1905"/>
                  <a:pt x="3265" y="1819"/>
                  <a:pt x="2985" y="1310"/>
                </a:cubicBezTo>
                <a:cubicBezTo>
                  <a:pt x="2510" y="445"/>
                  <a:pt x="2355" y="305"/>
                  <a:pt x="1819" y="255"/>
                </a:cubicBezTo>
                <a:cubicBezTo>
                  <a:pt x="1186" y="196"/>
                  <a:pt x="991" y="357"/>
                  <a:pt x="991" y="946"/>
                </a:cubicBezTo>
                <a:cubicBezTo>
                  <a:pt x="991" y="957"/>
                  <a:pt x="991" y="966"/>
                  <a:pt x="991" y="976"/>
                </a:cubicBezTo>
                <a:cubicBezTo>
                  <a:pt x="1049" y="837"/>
                  <a:pt x="1219" y="693"/>
                  <a:pt x="1499" y="577"/>
                </a:cubicBezTo>
                <a:cubicBezTo>
                  <a:pt x="1680" y="502"/>
                  <a:pt x="1793" y="461"/>
                  <a:pt x="1873" y="454"/>
                </a:cubicBezTo>
                <a:cubicBezTo>
                  <a:pt x="1954" y="446"/>
                  <a:pt x="2004" y="472"/>
                  <a:pt x="2067" y="524"/>
                </a:cubicBezTo>
                <a:cubicBezTo>
                  <a:pt x="2147" y="591"/>
                  <a:pt x="2257" y="633"/>
                  <a:pt x="2315" y="612"/>
                </a:cubicBezTo>
                <a:cubicBezTo>
                  <a:pt x="2513" y="542"/>
                  <a:pt x="2522" y="742"/>
                  <a:pt x="2333" y="976"/>
                </a:cubicBezTo>
                <a:cubicBezTo>
                  <a:pt x="2152" y="1199"/>
                  <a:pt x="2141" y="1202"/>
                  <a:pt x="1976" y="1058"/>
                </a:cubicBezTo>
                <a:cubicBezTo>
                  <a:pt x="1807" y="909"/>
                  <a:pt x="1691" y="956"/>
                  <a:pt x="1632" y="1175"/>
                </a:cubicBezTo>
                <a:cubicBezTo>
                  <a:pt x="1695" y="1117"/>
                  <a:pt x="1746" y="1128"/>
                  <a:pt x="1886" y="1210"/>
                </a:cubicBezTo>
                <a:cubicBezTo>
                  <a:pt x="2112" y="1344"/>
                  <a:pt x="2751" y="2553"/>
                  <a:pt x="2665" y="2688"/>
                </a:cubicBezTo>
                <a:cubicBezTo>
                  <a:pt x="2632" y="2739"/>
                  <a:pt x="2467" y="2705"/>
                  <a:pt x="2254" y="2600"/>
                </a:cubicBezTo>
                <a:cubicBezTo>
                  <a:pt x="1874" y="2411"/>
                  <a:pt x="1239" y="2371"/>
                  <a:pt x="858" y="2512"/>
                </a:cubicBezTo>
                <a:cubicBezTo>
                  <a:pt x="625" y="2598"/>
                  <a:pt x="1" y="3190"/>
                  <a:pt x="0" y="3327"/>
                </a:cubicBezTo>
                <a:cubicBezTo>
                  <a:pt x="0" y="3366"/>
                  <a:pt x="39" y="3378"/>
                  <a:pt x="85" y="3350"/>
                </a:cubicBezTo>
                <a:cubicBezTo>
                  <a:pt x="131" y="3322"/>
                  <a:pt x="193" y="3336"/>
                  <a:pt x="224" y="3385"/>
                </a:cubicBezTo>
                <a:cubicBezTo>
                  <a:pt x="308" y="3517"/>
                  <a:pt x="591" y="3494"/>
                  <a:pt x="719" y="3344"/>
                </a:cubicBezTo>
                <a:cubicBezTo>
                  <a:pt x="847" y="3194"/>
                  <a:pt x="1315" y="3166"/>
                  <a:pt x="1402" y="3303"/>
                </a:cubicBezTo>
                <a:cubicBezTo>
                  <a:pt x="1434" y="3353"/>
                  <a:pt x="1539" y="3373"/>
                  <a:pt x="1632" y="3344"/>
                </a:cubicBezTo>
                <a:cubicBezTo>
                  <a:pt x="1833" y="3282"/>
                  <a:pt x="2197" y="3448"/>
                  <a:pt x="2121" y="3567"/>
                </a:cubicBezTo>
                <a:cubicBezTo>
                  <a:pt x="2092" y="3613"/>
                  <a:pt x="1956" y="3649"/>
                  <a:pt x="1819" y="3649"/>
                </a:cubicBezTo>
                <a:cubicBezTo>
                  <a:pt x="1318" y="3649"/>
                  <a:pt x="751" y="3907"/>
                  <a:pt x="605" y="4200"/>
                </a:cubicBezTo>
                <a:cubicBezTo>
                  <a:pt x="529" y="4352"/>
                  <a:pt x="484" y="4508"/>
                  <a:pt x="508" y="4546"/>
                </a:cubicBezTo>
                <a:cubicBezTo>
                  <a:pt x="585" y="4667"/>
                  <a:pt x="953" y="4623"/>
                  <a:pt x="1420" y="4435"/>
                </a:cubicBezTo>
                <a:cubicBezTo>
                  <a:pt x="1786" y="4287"/>
                  <a:pt x="1948" y="4262"/>
                  <a:pt x="2266" y="4323"/>
                </a:cubicBezTo>
                <a:cubicBezTo>
                  <a:pt x="2483" y="4365"/>
                  <a:pt x="2662" y="4441"/>
                  <a:pt x="2659" y="4487"/>
                </a:cubicBezTo>
                <a:cubicBezTo>
                  <a:pt x="2656" y="4534"/>
                  <a:pt x="2499" y="4653"/>
                  <a:pt x="2309" y="4757"/>
                </a:cubicBezTo>
                <a:cubicBezTo>
                  <a:pt x="1442" y="5229"/>
                  <a:pt x="875" y="6061"/>
                  <a:pt x="1058" y="6592"/>
                </a:cubicBezTo>
                <a:cubicBezTo>
                  <a:pt x="1166" y="6906"/>
                  <a:pt x="1299" y="6891"/>
                  <a:pt x="1414" y="6545"/>
                </a:cubicBezTo>
                <a:cubicBezTo>
                  <a:pt x="1470" y="6376"/>
                  <a:pt x="1570" y="6234"/>
                  <a:pt x="1638" y="6234"/>
                </a:cubicBezTo>
                <a:cubicBezTo>
                  <a:pt x="1706" y="6234"/>
                  <a:pt x="1960" y="6045"/>
                  <a:pt x="2200" y="5812"/>
                </a:cubicBezTo>
                <a:cubicBezTo>
                  <a:pt x="2440" y="5579"/>
                  <a:pt x="2654" y="5409"/>
                  <a:pt x="2683" y="5437"/>
                </a:cubicBezTo>
                <a:cubicBezTo>
                  <a:pt x="2712" y="5465"/>
                  <a:pt x="2731" y="5765"/>
                  <a:pt x="2719" y="6099"/>
                </a:cubicBezTo>
                <a:cubicBezTo>
                  <a:pt x="2683" y="7176"/>
                  <a:pt x="3012" y="8236"/>
                  <a:pt x="3426" y="8368"/>
                </a:cubicBezTo>
                <a:cubicBezTo>
                  <a:pt x="3532" y="8402"/>
                  <a:pt x="3528" y="8361"/>
                  <a:pt x="3402" y="8175"/>
                </a:cubicBezTo>
                <a:cubicBezTo>
                  <a:pt x="3277" y="7990"/>
                  <a:pt x="3266" y="7929"/>
                  <a:pt x="3360" y="7893"/>
                </a:cubicBezTo>
                <a:cubicBezTo>
                  <a:pt x="3500" y="7841"/>
                  <a:pt x="3549" y="7533"/>
                  <a:pt x="3426" y="7460"/>
                </a:cubicBezTo>
                <a:cubicBezTo>
                  <a:pt x="3309" y="7389"/>
                  <a:pt x="3318" y="6685"/>
                  <a:pt x="3439" y="6568"/>
                </a:cubicBezTo>
                <a:cubicBezTo>
                  <a:pt x="3510" y="6499"/>
                  <a:pt x="3510" y="6423"/>
                  <a:pt x="3439" y="6293"/>
                </a:cubicBezTo>
                <a:cubicBezTo>
                  <a:pt x="3316" y="6070"/>
                  <a:pt x="3446" y="5971"/>
                  <a:pt x="3692" y="6099"/>
                </a:cubicBezTo>
                <a:cubicBezTo>
                  <a:pt x="3929" y="6222"/>
                  <a:pt x="3944" y="6291"/>
                  <a:pt x="4103" y="7846"/>
                </a:cubicBezTo>
                <a:cubicBezTo>
                  <a:pt x="4362" y="10378"/>
                  <a:pt x="4240" y="13126"/>
                  <a:pt x="3777" y="15175"/>
                </a:cubicBezTo>
                <a:cubicBezTo>
                  <a:pt x="3578" y="16056"/>
                  <a:pt x="3506" y="16177"/>
                  <a:pt x="3288" y="16001"/>
                </a:cubicBezTo>
                <a:cubicBezTo>
                  <a:pt x="3159" y="15898"/>
                  <a:pt x="3125" y="15905"/>
                  <a:pt x="3022" y="16042"/>
                </a:cubicBezTo>
                <a:cubicBezTo>
                  <a:pt x="2859" y="16259"/>
                  <a:pt x="2464" y="16442"/>
                  <a:pt x="2303" y="16382"/>
                </a:cubicBezTo>
                <a:cubicBezTo>
                  <a:pt x="2218" y="16351"/>
                  <a:pt x="2136" y="16417"/>
                  <a:pt x="2079" y="16564"/>
                </a:cubicBezTo>
                <a:cubicBezTo>
                  <a:pt x="2030" y="16689"/>
                  <a:pt x="1936" y="16793"/>
                  <a:pt x="1867" y="16793"/>
                </a:cubicBezTo>
                <a:cubicBezTo>
                  <a:pt x="1798" y="16793"/>
                  <a:pt x="1642" y="16883"/>
                  <a:pt x="1523" y="16998"/>
                </a:cubicBezTo>
                <a:cubicBezTo>
                  <a:pt x="1404" y="17112"/>
                  <a:pt x="1178" y="17235"/>
                  <a:pt x="1021" y="17267"/>
                </a:cubicBezTo>
                <a:cubicBezTo>
                  <a:pt x="865" y="17300"/>
                  <a:pt x="668" y="17402"/>
                  <a:pt x="580" y="17496"/>
                </a:cubicBezTo>
                <a:cubicBezTo>
                  <a:pt x="428" y="17659"/>
                  <a:pt x="433" y="17693"/>
                  <a:pt x="641" y="18288"/>
                </a:cubicBezTo>
                <a:cubicBezTo>
                  <a:pt x="760" y="18629"/>
                  <a:pt x="981" y="19135"/>
                  <a:pt x="1130" y="19407"/>
                </a:cubicBezTo>
                <a:cubicBezTo>
                  <a:pt x="1358" y="19825"/>
                  <a:pt x="1480" y="19938"/>
                  <a:pt x="1898" y="20140"/>
                </a:cubicBezTo>
                <a:cubicBezTo>
                  <a:pt x="2882" y="20616"/>
                  <a:pt x="3678" y="20760"/>
                  <a:pt x="5372" y="20762"/>
                </a:cubicBezTo>
                <a:cubicBezTo>
                  <a:pt x="6386" y="20763"/>
                  <a:pt x="7199" y="20715"/>
                  <a:pt x="7765" y="20621"/>
                </a:cubicBezTo>
                <a:cubicBezTo>
                  <a:pt x="8237" y="20542"/>
                  <a:pt x="8653" y="20509"/>
                  <a:pt x="8690" y="20545"/>
                </a:cubicBezTo>
                <a:cubicBezTo>
                  <a:pt x="8726" y="20580"/>
                  <a:pt x="8810" y="20760"/>
                  <a:pt x="8877" y="20949"/>
                </a:cubicBezTo>
                <a:cubicBezTo>
                  <a:pt x="8944" y="21138"/>
                  <a:pt x="9054" y="21322"/>
                  <a:pt x="9125" y="21354"/>
                </a:cubicBezTo>
                <a:cubicBezTo>
                  <a:pt x="9195" y="21385"/>
                  <a:pt x="9340" y="21453"/>
                  <a:pt x="9439" y="21506"/>
                </a:cubicBezTo>
                <a:cubicBezTo>
                  <a:pt x="9535" y="21557"/>
                  <a:pt x="10044" y="21582"/>
                  <a:pt x="10593" y="21594"/>
                </a:cubicBezTo>
                <a:cubicBezTo>
                  <a:pt x="11542" y="21585"/>
                  <a:pt x="12007" y="21574"/>
                  <a:pt x="12122" y="21559"/>
                </a:cubicBezTo>
                <a:cubicBezTo>
                  <a:pt x="12179" y="21550"/>
                  <a:pt x="12240" y="21541"/>
                  <a:pt x="12261" y="21530"/>
                </a:cubicBezTo>
                <a:cubicBezTo>
                  <a:pt x="12347" y="21484"/>
                  <a:pt x="12532" y="21423"/>
                  <a:pt x="12672" y="21395"/>
                </a:cubicBezTo>
                <a:cubicBezTo>
                  <a:pt x="12865" y="21355"/>
                  <a:pt x="12972" y="21245"/>
                  <a:pt x="13107" y="20949"/>
                </a:cubicBezTo>
                <a:cubicBezTo>
                  <a:pt x="13165" y="20821"/>
                  <a:pt x="13216" y="20727"/>
                  <a:pt x="13264" y="20656"/>
                </a:cubicBezTo>
                <a:lnTo>
                  <a:pt x="13270" y="20650"/>
                </a:lnTo>
                <a:lnTo>
                  <a:pt x="13282" y="20609"/>
                </a:lnTo>
                <a:lnTo>
                  <a:pt x="13306" y="20609"/>
                </a:lnTo>
                <a:cubicBezTo>
                  <a:pt x="13320" y="20594"/>
                  <a:pt x="13341" y="20562"/>
                  <a:pt x="13349" y="20562"/>
                </a:cubicBezTo>
                <a:cubicBezTo>
                  <a:pt x="13384" y="20563"/>
                  <a:pt x="13959" y="20622"/>
                  <a:pt x="14630" y="20697"/>
                </a:cubicBezTo>
                <a:cubicBezTo>
                  <a:pt x="16409" y="20895"/>
                  <a:pt x="17913" y="20886"/>
                  <a:pt x="18987" y="20668"/>
                </a:cubicBezTo>
                <a:cubicBezTo>
                  <a:pt x="20383" y="20383"/>
                  <a:pt x="20453" y="20328"/>
                  <a:pt x="21059" y="19179"/>
                </a:cubicBezTo>
                <a:cubicBezTo>
                  <a:pt x="21423" y="18490"/>
                  <a:pt x="21600" y="18049"/>
                  <a:pt x="21573" y="17760"/>
                </a:cubicBezTo>
                <a:cubicBezTo>
                  <a:pt x="21546" y="17471"/>
                  <a:pt x="21318" y="17335"/>
                  <a:pt x="20884" y="17267"/>
                </a:cubicBezTo>
                <a:cubicBezTo>
                  <a:pt x="20869" y="17265"/>
                  <a:pt x="20854" y="17260"/>
                  <a:pt x="20842" y="17256"/>
                </a:cubicBezTo>
                <a:cubicBezTo>
                  <a:pt x="20815" y="17255"/>
                  <a:pt x="20798" y="17253"/>
                  <a:pt x="20775" y="17250"/>
                </a:cubicBezTo>
                <a:cubicBezTo>
                  <a:pt x="20769" y="17249"/>
                  <a:pt x="20763" y="17245"/>
                  <a:pt x="20757" y="17244"/>
                </a:cubicBezTo>
                <a:cubicBezTo>
                  <a:pt x="20669" y="17232"/>
                  <a:pt x="20599" y="17209"/>
                  <a:pt x="20558" y="17162"/>
                </a:cubicBezTo>
                <a:cubicBezTo>
                  <a:pt x="20477" y="17119"/>
                  <a:pt x="20410" y="17065"/>
                  <a:pt x="20364" y="16998"/>
                </a:cubicBezTo>
                <a:cubicBezTo>
                  <a:pt x="20287" y="16883"/>
                  <a:pt x="20161" y="16793"/>
                  <a:pt x="20086" y="16793"/>
                </a:cubicBezTo>
                <a:cubicBezTo>
                  <a:pt x="20012" y="16793"/>
                  <a:pt x="19928" y="16730"/>
                  <a:pt x="19899" y="16658"/>
                </a:cubicBezTo>
                <a:cubicBezTo>
                  <a:pt x="19871" y="16586"/>
                  <a:pt x="19786" y="16529"/>
                  <a:pt x="19712" y="16529"/>
                </a:cubicBezTo>
                <a:cubicBezTo>
                  <a:pt x="19638" y="16529"/>
                  <a:pt x="19555" y="16457"/>
                  <a:pt x="19530" y="16365"/>
                </a:cubicBezTo>
                <a:cubicBezTo>
                  <a:pt x="19506" y="16272"/>
                  <a:pt x="19378" y="16168"/>
                  <a:pt x="19246" y="16136"/>
                </a:cubicBezTo>
                <a:cubicBezTo>
                  <a:pt x="19115" y="16104"/>
                  <a:pt x="18953" y="16034"/>
                  <a:pt x="18884" y="15978"/>
                </a:cubicBezTo>
                <a:cubicBezTo>
                  <a:pt x="18815" y="15921"/>
                  <a:pt x="18591" y="15828"/>
                  <a:pt x="18388" y="15778"/>
                </a:cubicBezTo>
                <a:cubicBezTo>
                  <a:pt x="18346" y="15768"/>
                  <a:pt x="18325" y="15759"/>
                  <a:pt x="18292" y="15749"/>
                </a:cubicBezTo>
                <a:cubicBezTo>
                  <a:pt x="18274" y="15748"/>
                  <a:pt x="18247" y="15750"/>
                  <a:pt x="18231" y="15749"/>
                </a:cubicBezTo>
                <a:cubicBezTo>
                  <a:pt x="18230" y="15749"/>
                  <a:pt x="18226" y="15749"/>
                  <a:pt x="18225" y="15749"/>
                </a:cubicBezTo>
                <a:cubicBezTo>
                  <a:pt x="18196" y="15748"/>
                  <a:pt x="18165" y="15720"/>
                  <a:pt x="18135" y="15685"/>
                </a:cubicBezTo>
                <a:cubicBezTo>
                  <a:pt x="18024" y="15620"/>
                  <a:pt x="17974" y="15524"/>
                  <a:pt x="17905" y="15298"/>
                </a:cubicBezTo>
                <a:cubicBezTo>
                  <a:pt x="17840" y="15083"/>
                  <a:pt x="17696" y="14394"/>
                  <a:pt x="17591" y="13768"/>
                </a:cubicBezTo>
                <a:cubicBezTo>
                  <a:pt x="17259" y="11783"/>
                  <a:pt x="17316" y="8605"/>
                  <a:pt x="17718" y="6738"/>
                </a:cubicBezTo>
                <a:cubicBezTo>
                  <a:pt x="17777" y="6461"/>
                  <a:pt x="17853" y="6274"/>
                  <a:pt x="17929" y="6193"/>
                </a:cubicBezTo>
                <a:cubicBezTo>
                  <a:pt x="17937" y="6177"/>
                  <a:pt x="17947" y="6135"/>
                  <a:pt x="17953" y="6129"/>
                </a:cubicBezTo>
                <a:cubicBezTo>
                  <a:pt x="17954" y="6128"/>
                  <a:pt x="17958" y="6130"/>
                  <a:pt x="17959" y="6129"/>
                </a:cubicBezTo>
                <a:cubicBezTo>
                  <a:pt x="17969" y="6123"/>
                  <a:pt x="17983" y="6127"/>
                  <a:pt x="17996" y="6135"/>
                </a:cubicBezTo>
                <a:cubicBezTo>
                  <a:pt x="18007" y="6139"/>
                  <a:pt x="18014" y="6138"/>
                  <a:pt x="18026" y="6152"/>
                </a:cubicBezTo>
                <a:cubicBezTo>
                  <a:pt x="18062" y="6159"/>
                  <a:pt x="18102" y="6190"/>
                  <a:pt x="18135" y="6252"/>
                </a:cubicBezTo>
                <a:cubicBezTo>
                  <a:pt x="18213" y="6400"/>
                  <a:pt x="18270" y="6714"/>
                  <a:pt x="18280" y="6920"/>
                </a:cubicBezTo>
                <a:cubicBezTo>
                  <a:pt x="18280" y="6922"/>
                  <a:pt x="18279" y="6924"/>
                  <a:pt x="18280" y="6926"/>
                </a:cubicBezTo>
                <a:cubicBezTo>
                  <a:pt x="18283" y="6939"/>
                  <a:pt x="18289" y="6953"/>
                  <a:pt x="18286" y="6967"/>
                </a:cubicBezTo>
                <a:cubicBezTo>
                  <a:pt x="18285" y="6969"/>
                  <a:pt x="18286" y="6971"/>
                  <a:pt x="18286" y="6973"/>
                </a:cubicBezTo>
                <a:cubicBezTo>
                  <a:pt x="18286" y="7040"/>
                  <a:pt x="18279" y="7091"/>
                  <a:pt x="18262" y="7108"/>
                </a:cubicBezTo>
                <a:cubicBezTo>
                  <a:pt x="18231" y="7138"/>
                  <a:pt x="18198" y="7407"/>
                  <a:pt x="18189" y="7706"/>
                </a:cubicBezTo>
                <a:lnTo>
                  <a:pt x="18171" y="8228"/>
                </a:lnTo>
                <a:cubicBezTo>
                  <a:pt x="18176" y="8232"/>
                  <a:pt x="18180" y="8232"/>
                  <a:pt x="18183" y="8233"/>
                </a:cubicBezTo>
                <a:lnTo>
                  <a:pt x="18364" y="8011"/>
                </a:lnTo>
                <a:cubicBezTo>
                  <a:pt x="18472" y="7880"/>
                  <a:pt x="18615" y="7583"/>
                  <a:pt x="18678" y="7354"/>
                </a:cubicBezTo>
                <a:cubicBezTo>
                  <a:pt x="18820" y="6845"/>
                  <a:pt x="18897" y="6689"/>
                  <a:pt x="19011" y="6697"/>
                </a:cubicBezTo>
                <a:cubicBezTo>
                  <a:pt x="19146" y="6708"/>
                  <a:pt x="19406" y="7252"/>
                  <a:pt x="19494" y="7712"/>
                </a:cubicBezTo>
                <a:cubicBezTo>
                  <a:pt x="19587" y="8192"/>
                  <a:pt x="19660" y="8298"/>
                  <a:pt x="19778" y="8116"/>
                </a:cubicBezTo>
                <a:cubicBezTo>
                  <a:pt x="19892" y="7941"/>
                  <a:pt x="19889" y="6871"/>
                  <a:pt x="19772" y="6574"/>
                </a:cubicBezTo>
                <a:cubicBezTo>
                  <a:pt x="19698" y="6386"/>
                  <a:pt x="19706" y="6311"/>
                  <a:pt x="19814" y="6205"/>
                </a:cubicBezTo>
                <a:cubicBezTo>
                  <a:pt x="19985" y="6039"/>
                  <a:pt x="20094" y="6127"/>
                  <a:pt x="20201" y="6533"/>
                </a:cubicBezTo>
                <a:cubicBezTo>
                  <a:pt x="20312" y="6956"/>
                  <a:pt x="20468" y="6964"/>
                  <a:pt x="20540" y="6551"/>
                </a:cubicBezTo>
                <a:cubicBezTo>
                  <a:pt x="20587" y="6278"/>
                  <a:pt x="20556" y="6110"/>
                  <a:pt x="20383" y="5759"/>
                </a:cubicBezTo>
                <a:cubicBezTo>
                  <a:pt x="20248" y="5488"/>
                  <a:pt x="20206" y="5379"/>
                  <a:pt x="20231" y="5314"/>
                </a:cubicBezTo>
                <a:cubicBezTo>
                  <a:pt x="20232" y="5308"/>
                  <a:pt x="20229" y="5294"/>
                  <a:pt x="20231" y="5290"/>
                </a:cubicBezTo>
                <a:cubicBezTo>
                  <a:pt x="20249" y="5263"/>
                  <a:pt x="20270" y="5251"/>
                  <a:pt x="20298" y="5244"/>
                </a:cubicBezTo>
                <a:cubicBezTo>
                  <a:pt x="20305" y="5240"/>
                  <a:pt x="20308" y="5236"/>
                  <a:pt x="20316" y="5232"/>
                </a:cubicBezTo>
                <a:cubicBezTo>
                  <a:pt x="20417" y="5179"/>
                  <a:pt x="20508" y="5183"/>
                  <a:pt x="20576" y="5249"/>
                </a:cubicBezTo>
                <a:cubicBezTo>
                  <a:pt x="20633" y="5305"/>
                  <a:pt x="20679" y="5318"/>
                  <a:pt x="20679" y="5279"/>
                </a:cubicBezTo>
                <a:cubicBezTo>
                  <a:pt x="20679" y="5253"/>
                  <a:pt x="20710" y="5256"/>
                  <a:pt x="20745" y="5273"/>
                </a:cubicBezTo>
                <a:cubicBezTo>
                  <a:pt x="20760" y="5266"/>
                  <a:pt x="20782" y="5266"/>
                  <a:pt x="20793" y="5273"/>
                </a:cubicBezTo>
                <a:cubicBezTo>
                  <a:pt x="20810" y="5280"/>
                  <a:pt x="20822" y="5299"/>
                  <a:pt x="20842" y="5331"/>
                </a:cubicBezTo>
                <a:cubicBezTo>
                  <a:pt x="20846" y="5339"/>
                  <a:pt x="20850" y="5331"/>
                  <a:pt x="20854" y="5337"/>
                </a:cubicBezTo>
                <a:cubicBezTo>
                  <a:pt x="20921" y="5376"/>
                  <a:pt x="20954" y="5352"/>
                  <a:pt x="20993" y="5232"/>
                </a:cubicBezTo>
                <a:cubicBezTo>
                  <a:pt x="21081" y="4963"/>
                  <a:pt x="20965" y="4559"/>
                  <a:pt x="20715" y="4270"/>
                </a:cubicBezTo>
                <a:cubicBezTo>
                  <a:pt x="20510" y="4034"/>
                  <a:pt x="20546" y="3826"/>
                  <a:pt x="20769" y="3960"/>
                </a:cubicBezTo>
                <a:cubicBezTo>
                  <a:pt x="20922" y="4051"/>
                  <a:pt x="20972" y="3762"/>
                  <a:pt x="20860" y="3432"/>
                </a:cubicBezTo>
                <a:cubicBezTo>
                  <a:pt x="20694" y="2944"/>
                  <a:pt x="19750" y="2574"/>
                  <a:pt x="19440" y="2875"/>
                </a:cubicBezTo>
                <a:cubicBezTo>
                  <a:pt x="19283" y="3027"/>
                  <a:pt x="19058" y="2901"/>
                  <a:pt x="19114" y="2693"/>
                </a:cubicBezTo>
                <a:cubicBezTo>
                  <a:pt x="19191" y="2407"/>
                  <a:pt x="19370" y="2309"/>
                  <a:pt x="19579" y="2435"/>
                </a:cubicBezTo>
                <a:cubicBezTo>
                  <a:pt x="19724" y="2523"/>
                  <a:pt x="19790" y="2522"/>
                  <a:pt x="19905" y="2430"/>
                </a:cubicBezTo>
                <a:cubicBezTo>
                  <a:pt x="20199" y="2193"/>
                  <a:pt x="19985" y="1063"/>
                  <a:pt x="19621" y="929"/>
                </a:cubicBezTo>
                <a:cubicBezTo>
                  <a:pt x="19136" y="750"/>
                  <a:pt x="18885" y="827"/>
                  <a:pt x="18449" y="1286"/>
                </a:cubicBezTo>
                <a:cubicBezTo>
                  <a:pt x="17982" y="1778"/>
                  <a:pt x="17887" y="1765"/>
                  <a:pt x="17712" y="1198"/>
                </a:cubicBezTo>
                <a:cubicBezTo>
                  <a:pt x="17652" y="1005"/>
                  <a:pt x="17560" y="847"/>
                  <a:pt x="17512" y="847"/>
                </a:cubicBezTo>
                <a:cubicBezTo>
                  <a:pt x="17478" y="847"/>
                  <a:pt x="17459" y="859"/>
                  <a:pt x="17446" y="882"/>
                </a:cubicBezTo>
                <a:cubicBezTo>
                  <a:pt x="17444" y="890"/>
                  <a:pt x="17446" y="908"/>
                  <a:pt x="17446" y="917"/>
                </a:cubicBezTo>
                <a:cubicBezTo>
                  <a:pt x="17447" y="938"/>
                  <a:pt x="17457" y="943"/>
                  <a:pt x="17458" y="964"/>
                </a:cubicBezTo>
                <a:cubicBezTo>
                  <a:pt x="17459" y="1007"/>
                  <a:pt x="17465" y="1036"/>
                  <a:pt x="17470" y="1081"/>
                </a:cubicBezTo>
                <a:cubicBezTo>
                  <a:pt x="17480" y="1121"/>
                  <a:pt x="17482" y="1155"/>
                  <a:pt x="17506" y="1216"/>
                </a:cubicBezTo>
                <a:cubicBezTo>
                  <a:pt x="17551" y="1332"/>
                  <a:pt x="17552" y="1502"/>
                  <a:pt x="17506" y="1621"/>
                </a:cubicBezTo>
                <a:cubicBezTo>
                  <a:pt x="17430" y="1818"/>
                  <a:pt x="17416" y="1826"/>
                  <a:pt x="17204" y="1691"/>
                </a:cubicBezTo>
                <a:cubicBezTo>
                  <a:pt x="17051" y="1594"/>
                  <a:pt x="16781" y="1550"/>
                  <a:pt x="16328" y="1550"/>
                </a:cubicBezTo>
                <a:cubicBezTo>
                  <a:pt x="16020" y="1550"/>
                  <a:pt x="15839" y="1565"/>
                  <a:pt x="15705" y="1621"/>
                </a:cubicBezTo>
                <a:cubicBezTo>
                  <a:pt x="15650" y="1652"/>
                  <a:pt x="15592" y="1693"/>
                  <a:pt x="15542" y="1750"/>
                </a:cubicBezTo>
                <a:cubicBezTo>
                  <a:pt x="15467" y="1835"/>
                  <a:pt x="15450" y="1875"/>
                  <a:pt x="15415" y="1925"/>
                </a:cubicBezTo>
                <a:cubicBezTo>
                  <a:pt x="15390" y="1976"/>
                  <a:pt x="15365" y="2018"/>
                  <a:pt x="15337" y="2084"/>
                </a:cubicBezTo>
                <a:cubicBezTo>
                  <a:pt x="15339" y="2121"/>
                  <a:pt x="15353" y="2157"/>
                  <a:pt x="15385" y="2201"/>
                </a:cubicBezTo>
                <a:lnTo>
                  <a:pt x="15397" y="2219"/>
                </a:lnTo>
                <a:cubicBezTo>
                  <a:pt x="15431" y="2220"/>
                  <a:pt x="15457" y="2222"/>
                  <a:pt x="15524" y="2213"/>
                </a:cubicBezTo>
                <a:lnTo>
                  <a:pt x="15536" y="2201"/>
                </a:lnTo>
                <a:cubicBezTo>
                  <a:pt x="15578" y="2126"/>
                  <a:pt x="15631" y="2097"/>
                  <a:pt x="15675" y="2125"/>
                </a:cubicBezTo>
                <a:cubicBezTo>
                  <a:pt x="15714" y="2149"/>
                  <a:pt x="15812" y="2172"/>
                  <a:pt x="15893" y="2172"/>
                </a:cubicBezTo>
                <a:cubicBezTo>
                  <a:pt x="15979" y="2172"/>
                  <a:pt x="16034" y="2200"/>
                  <a:pt x="16026" y="2242"/>
                </a:cubicBezTo>
                <a:cubicBezTo>
                  <a:pt x="16021" y="2267"/>
                  <a:pt x="16049" y="2283"/>
                  <a:pt x="16092" y="2295"/>
                </a:cubicBezTo>
                <a:cubicBezTo>
                  <a:pt x="16095" y="2275"/>
                  <a:pt x="16102" y="2256"/>
                  <a:pt x="16116" y="2242"/>
                </a:cubicBezTo>
                <a:cubicBezTo>
                  <a:pt x="16135" y="2224"/>
                  <a:pt x="16149" y="2218"/>
                  <a:pt x="16165" y="2219"/>
                </a:cubicBezTo>
                <a:cubicBezTo>
                  <a:pt x="16166" y="2154"/>
                  <a:pt x="16210" y="2114"/>
                  <a:pt x="16273" y="2125"/>
                </a:cubicBezTo>
                <a:cubicBezTo>
                  <a:pt x="16304" y="2130"/>
                  <a:pt x="16341" y="2147"/>
                  <a:pt x="16376" y="2177"/>
                </a:cubicBezTo>
                <a:cubicBezTo>
                  <a:pt x="16403" y="2201"/>
                  <a:pt x="16407" y="2217"/>
                  <a:pt x="16418" y="2236"/>
                </a:cubicBezTo>
                <a:cubicBezTo>
                  <a:pt x="16452" y="2210"/>
                  <a:pt x="16484" y="2216"/>
                  <a:pt x="16509" y="2254"/>
                </a:cubicBezTo>
                <a:cubicBezTo>
                  <a:pt x="16513" y="2251"/>
                  <a:pt x="16524" y="2251"/>
                  <a:pt x="16527" y="2248"/>
                </a:cubicBezTo>
                <a:cubicBezTo>
                  <a:pt x="16594" y="2183"/>
                  <a:pt x="16755" y="2262"/>
                  <a:pt x="16835" y="2359"/>
                </a:cubicBezTo>
                <a:cubicBezTo>
                  <a:pt x="16852" y="2344"/>
                  <a:pt x="16869" y="2333"/>
                  <a:pt x="16884" y="2342"/>
                </a:cubicBezTo>
                <a:cubicBezTo>
                  <a:pt x="16906" y="2354"/>
                  <a:pt x="16929" y="2395"/>
                  <a:pt x="16968" y="2471"/>
                </a:cubicBezTo>
                <a:cubicBezTo>
                  <a:pt x="16973" y="2480"/>
                  <a:pt x="16976" y="2485"/>
                  <a:pt x="16980" y="2494"/>
                </a:cubicBezTo>
                <a:cubicBezTo>
                  <a:pt x="16985" y="2479"/>
                  <a:pt x="16990" y="2468"/>
                  <a:pt x="17005" y="2459"/>
                </a:cubicBezTo>
                <a:cubicBezTo>
                  <a:pt x="17035" y="2440"/>
                  <a:pt x="17076" y="2447"/>
                  <a:pt x="17095" y="2476"/>
                </a:cubicBezTo>
                <a:cubicBezTo>
                  <a:pt x="17114" y="2506"/>
                  <a:pt x="17108" y="2546"/>
                  <a:pt x="17077" y="2564"/>
                </a:cubicBezTo>
                <a:cubicBezTo>
                  <a:pt x="17052" y="2579"/>
                  <a:pt x="17026" y="2576"/>
                  <a:pt x="17005" y="2559"/>
                </a:cubicBezTo>
                <a:cubicBezTo>
                  <a:pt x="17007" y="2564"/>
                  <a:pt x="17003" y="2565"/>
                  <a:pt x="17005" y="2570"/>
                </a:cubicBezTo>
                <a:cubicBezTo>
                  <a:pt x="17038" y="2599"/>
                  <a:pt x="17062" y="2631"/>
                  <a:pt x="17041" y="2664"/>
                </a:cubicBezTo>
                <a:cubicBezTo>
                  <a:pt x="17037" y="2670"/>
                  <a:pt x="17027" y="2665"/>
                  <a:pt x="17023" y="2670"/>
                </a:cubicBezTo>
                <a:cubicBezTo>
                  <a:pt x="17022" y="2671"/>
                  <a:pt x="17030" y="2681"/>
                  <a:pt x="17029" y="2682"/>
                </a:cubicBezTo>
                <a:cubicBezTo>
                  <a:pt x="17017" y="2693"/>
                  <a:pt x="16996" y="2696"/>
                  <a:pt x="16980" y="2699"/>
                </a:cubicBezTo>
                <a:cubicBezTo>
                  <a:pt x="16975" y="2700"/>
                  <a:pt x="16967" y="2706"/>
                  <a:pt x="16962" y="2705"/>
                </a:cubicBezTo>
                <a:cubicBezTo>
                  <a:pt x="16959" y="2704"/>
                  <a:pt x="16923" y="2701"/>
                  <a:pt x="16914" y="2699"/>
                </a:cubicBezTo>
                <a:cubicBezTo>
                  <a:pt x="16872" y="2692"/>
                  <a:pt x="16803" y="2674"/>
                  <a:pt x="16702" y="2658"/>
                </a:cubicBezTo>
                <a:cubicBezTo>
                  <a:pt x="16555" y="2635"/>
                  <a:pt x="16482" y="2596"/>
                  <a:pt x="16479" y="2559"/>
                </a:cubicBezTo>
                <a:cubicBezTo>
                  <a:pt x="16412" y="2559"/>
                  <a:pt x="16387" y="2565"/>
                  <a:pt x="16292" y="2564"/>
                </a:cubicBezTo>
                <a:cubicBezTo>
                  <a:pt x="16185" y="2563"/>
                  <a:pt x="16126" y="2568"/>
                  <a:pt x="16050" y="2570"/>
                </a:cubicBezTo>
                <a:cubicBezTo>
                  <a:pt x="15965" y="2609"/>
                  <a:pt x="15888" y="2647"/>
                  <a:pt x="15754" y="2688"/>
                </a:cubicBezTo>
                <a:cubicBezTo>
                  <a:pt x="15480" y="2770"/>
                  <a:pt x="15293" y="2875"/>
                  <a:pt x="15186" y="2992"/>
                </a:cubicBezTo>
                <a:cubicBezTo>
                  <a:pt x="15151" y="3041"/>
                  <a:pt x="15120" y="3095"/>
                  <a:pt x="15095" y="3151"/>
                </a:cubicBezTo>
                <a:cubicBezTo>
                  <a:pt x="15069" y="3250"/>
                  <a:pt x="15093" y="3353"/>
                  <a:pt x="15168" y="3467"/>
                </a:cubicBezTo>
                <a:cubicBezTo>
                  <a:pt x="15225" y="3555"/>
                  <a:pt x="15267" y="3558"/>
                  <a:pt x="15349" y="3502"/>
                </a:cubicBezTo>
                <a:cubicBezTo>
                  <a:pt x="15418" y="3373"/>
                  <a:pt x="15448" y="3344"/>
                  <a:pt x="15506" y="3420"/>
                </a:cubicBezTo>
                <a:cubicBezTo>
                  <a:pt x="15520" y="3419"/>
                  <a:pt x="15530" y="3419"/>
                  <a:pt x="15530" y="3432"/>
                </a:cubicBezTo>
                <a:cubicBezTo>
                  <a:pt x="15530" y="3470"/>
                  <a:pt x="15614" y="3430"/>
                  <a:pt x="15711" y="3344"/>
                </a:cubicBezTo>
                <a:cubicBezTo>
                  <a:pt x="15718" y="3339"/>
                  <a:pt x="15723" y="3343"/>
                  <a:pt x="15730" y="3338"/>
                </a:cubicBezTo>
                <a:cubicBezTo>
                  <a:pt x="15770" y="3291"/>
                  <a:pt x="15818" y="3259"/>
                  <a:pt x="15869" y="3250"/>
                </a:cubicBezTo>
                <a:cubicBezTo>
                  <a:pt x="15873" y="3248"/>
                  <a:pt x="15872" y="3251"/>
                  <a:pt x="15875" y="3250"/>
                </a:cubicBezTo>
                <a:cubicBezTo>
                  <a:pt x="15897" y="3247"/>
                  <a:pt x="15920" y="3236"/>
                  <a:pt x="15947" y="3239"/>
                </a:cubicBezTo>
                <a:cubicBezTo>
                  <a:pt x="15958" y="3240"/>
                  <a:pt x="15962" y="3243"/>
                  <a:pt x="15971" y="3244"/>
                </a:cubicBezTo>
                <a:cubicBezTo>
                  <a:pt x="15988" y="3246"/>
                  <a:pt x="16005" y="3250"/>
                  <a:pt x="16020" y="3256"/>
                </a:cubicBezTo>
                <a:cubicBezTo>
                  <a:pt x="16044" y="3264"/>
                  <a:pt x="16063" y="3278"/>
                  <a:pt x="16074" y="3297"/>
                </a:cubicBezTo>
                <a:cubicBezTo>
                  <a:pt x="16108" y="3336"/>
                  <a:pt x="16128" y="3389"/>
                  <a:pt x="16122" y="3467"/>
                </a:cubicBezTo>
                <a:cubicBezTo>
                  <a:pt x="16104" y="3707"/>
                  <a:pt x="16068" y="3729"/>
                  <a:pt x="15724" y="3754"/>
                </a:cubicBezTo>
                <a:cubicBezTo>
                  <a:pt x="15562" y="3766"/>
                  <a:pt x="15302" y="3879"/>
                  <a:pt x="15143" y="4007"/>
                </a:cubicBezTo>
                <a:lnTo>
                  <a:pt x="14859" y="4241"/>
                </a:lnTo>
                <a:lnTo>
                  <a:pt x="15591" y="4241"/>
                </a:lnTo>
                <a:cubicBezTo>
                  <a:pt x="16410" y="4242"/>
                  <a:pt x="16596" y="4294"/>
                  <a:pt x="16431" y="4487"/>
                </a:cubicBezTo>
                <a:cubicBezTo>
                  <a:pt x="16305" y="4634"/>
                  <a:pt x="14316" y="4671"/>
                  <a:pt x="14225" y="4528"/>
                </a:cubicBezTo>
                <a:cubicBezTo>
                  <a:pt x="14195" y="4481"/>
                  <a:pt x="14214" y="4362"/>
                  <a:pt x="14267" y="4265"/>
                </a:cubicBezTo>
                <a:cubicBezTo>
                  <a:pt x="14356" y="4103"/>
                  <a:pt x="14336" y="4089"/>
                  <a:pt x="14062" y="4089"/>
                </a:cubicBezTo>
                <a:cubicBezTo>
                  <a:pt x="13896" y="4089"/>
                  <a:pt x="13721" y="4132"/>
                  <a:pt x="13669" y="4182"/>
                </a:cubicBezTo>
                <a:cubicBezTo>
                  <a:pt x="13608" y="4242"/>
                  <a:pt x="13415" y="4246"/>
                  <a:pt x="13131" y="4200"/>
                </a:cubicBezTo>
                <a:lnTo>
                  <a:pt x="12690" y="4130"/>
                </a:lnTo>
                <a:lnTo>
                  <a:pt x="12720" y="3737"/>
                </a:lnTo>
                <a:cubicBezTo>
                  <a:pt x="12739" y="3443"/>
                  <a:pt x="12676" y="3193"/>
                  <a:pt x="12473" y="2775"/>
                </a:cubicBezTo>
                <a:cubicBezTo>
                  <a:pt x="12322" y="2466"/>
                  <a:pt x="12145" y="1994"/>
                  <a:pt x="12086" y="1726"/>
                </a:cubicBezTo>
                <a:cubicBezTo>
                  <a:pt x="12027" y="1458"/>
                  <a:pt x="11949" y="1206"/>
                  <a:pt x="11911" y="1163"/>
                </a:cubicBezTo>
                <a:cubicBezTo>
                  <a:pt x="11874" y="1123"/>
                  <a:pt x="11373" y="1091"/>
                  <a:pt x="10787" y="1087"/>
                </a:cubicBezTo>
                <a:cubicBezTo>
                  <a:pt x="10784" y="1087"/>
                  <a:pt x="10783" y="1087"/>
                  <a:pt x="10781" y="1087"/>
                </a:cubicBezTo>
                <a:cubicBezTo>
                  <a:pt x="10759" y="1088"/>
                  <a:pt x="10737" y="1087"/>
                  <a:pt x="10714" y="1087"/>
                </a:cubicBezTo>
                <a:cubicBezTo>
                  <a:pt x="10665" y="1087"/>
                  <a:pt x="10614" y="1089"/>
                  <a:pt x="10569" y="1087"/>
                </a:cubicBezTo>
                <a:lnTo>
                  <a:pt x="9524" y="1087"/>
                </a:lnTo>
                <a:lnTo>
                  <a:pt x="9403" y="1427"/>
                </a:lnTo>
                <a:cubicBezTo>
                  <a:pt x="9333" y="1614"/>
                  <a:pt x="9111" y="2176"/>
                  <a:pt x="8913" y="2676"/>
                </a:cubicBezTo>
                <a:cubicBezTo>
                  <a:pt x="8598" y="3475"/>
                  <a:pt x="8564" y="3620"/>
                  <a:pt x="8647" y="3883"/>
                </a:cubicBezTo>
                <a:cubicBezTo>
                  <a:pt x="8735" y="4161"/>
                  <a:pt x="8729" y="4194"/>
                  <a:pt x="8521" y="4270"/>
                </a:cubicBezTo>
                <a:cubicBezTo>
                  <a:pt x="8200" y="4389"/>
                  <a:pt x="7756" y="4363"/>
                  <a:pt x="7493" y="4218"/>
                </a:cubicBezTo>
                <a:cubicBezTo>
                  <a:pt x="7369" y="4149"/>
                  <a:pt x="7195" y="4090"/>
                  <a:pt x="7107" y="4089"/>
                </a:cubicBezTo>
                <a:cubicBezTo>
                  <a:pt x="6959" y="4086"/>
                  <a:pt x="6959" y="4109"/>
                  <a:pt x="7082" y="4341"/>
                </a:cubicBezTo>
                <a:cubicBezTo>
                  <a:pt x="7156" y="4479"/>
                  <a:pt x="7192" y="4615"/>
                  <a:pt x="7161" y="4646"/>
                </a:cubicBezTo>
                <a:cubicBezTo>
                  <a:pt x="7033" y="4769"/>
                  <a:pt x="6762" y="4689"/>
                  <a:pt x="6690" y="4505"/>
                </a:cubicBezTo>
                <a:cubicBezTo>
                  <a:pt x="6581" y="4229"/>
                  <a:pt x="6337" y="4041"/>
                  <a:pt x="5916" y="3913"/>
                </a:cubicBezTo>
                <a:cubicBezTo>
                  <a:pt x="5717" y="3852"/>
                  <a:pt x="5501" y="3767"/>
                  <a:pt x="5439" y="3719"/>
                </a:cubicBezTo>
                <a:cubicBezTo>
                  <a:pt x="5344" y="3646"/>
                  <a:pt x="5327" y="3520"/>
                  <a:pt x="5354" y="3414"/>
                </a:cubicBezTo>
                <a:cubicBezTo>
                  <a:pt x="5354" y="3409"/>
                  <a:pt x="5354" y="3408"/>
                  <a:pt x="5354" y="3403"/>
                </a:cubicBezTo>
                <a:cubicBezTo>
                  <a:pt x="5354" y="3388"/>
                  <a:pt x="5359" y="3380"/>
                  <a:pt x="5360" y="3368"/>
                </a:cubicBezTo>
                <a:cubicBezTo>
                  <a:pt x="5366" y="3315"/>
                  <a:pt x="5389" y="3287"/>
                  <a:pt x="5427" y="3274"/>
                </a:cubicBezTo>
                <a:cubicBezTo>
                  <a:pt x="5438" y="3259"/>
                  <a:pt x="5450" y="3260"/>
                  <a:pt x="5463" y="3256"/>
                </a:cubicBezTo>
                <a:cubicBezTo>
                  <a:pt x="5469" y="3250"/>
                  <a:pt x="5478" y="3242"/>
                  <a:pt x="5487" y="3239"/>
                </a:cubicBezTo>
                <a:cubicBezTo>
                  <a:pt x="5574" y="3207"/>
                  <a:pt x="5685" y="3127"/>
                  <a:pt x="5735" y="3063"/>
                </a:cubicBezTo>
                <a:cubicBezTo>
                  <a:pt x="5784" y="2999"/>
                  <a:pt x="5957" y="2931"/>
                  <a:pt x="6122" y="2910"/>
                </a:cubicBezTo>
                <a:cubicBezTo>
                  <a:pt x="6286" y="2890"/>
                  <a:pt x="6482" y="2825"/>
                  <a:pt x="6551" y="2770"/>
                </a:cubicBezTo>
                <a:cubicBezTo>
                  <a:pt x="6619" y="2714"/>
                  <a:pt x="6716" y="2697"/>
                  <a:pt x="6768" y="2729"/>
                </a:cubicBezTo>
                <a:cubicBezTo>
                  <a:pt x="6931" y="2826"/>
                  <a:pt x="6871" y="2698"/>
                  <a:pt x="6665" y="2512"/>
                </a:cubicBezTo>
                <a:cubicBezTo>
                  <a:pt x="6513" y="2374"/>
                  <a:pt x="6344" y="2336"/>
                  <a:pt x="5934" y="2336"/>
                </a:cubicBezTo>
                <a:cubicBezTo>
                  <a:pt x="5642" y="2336"/>
                  <a:pt x="5323" y="2377"/>
                  <a:pt x="5221" y="2430"/>
                </a:cubicBezTo>
                <a:cubicBezTo>
                  <a:pt x="5152" y="2465"/>
                  <a:pt x="5093" y="2475"/>
                  <a:pt x="5040" y="2471"/>
                </a:cubicBezTo>
                <a:cubicBezTo>
                  <a:pt x="4977" y="2499"/>
                  <a:pt x="4917" y="2531"/>
                  <a:pt x="4859" y="2564"/>
                </a:cubicBezTo>
                <a:cubicBezTo>
                  <a:pt x="4792" y="2605"/>
                  <a:pt x="4726" y="2649"/>
                  <a:pt x="4665" y="2699"/>
                </a:cubicBezTo>
                <a:cubicBezTo>
                  <a:pt x="4610" y="2745"/>
                  <a:pt x="4539" y="2762"/>
                  <a:pt x="4502" y="2740"/>
                </a:cubicBezTo>
                <a:cubicBezTo>
                  <a:pt x="4479" y="2726"/>
                  <a:pt x="4470" y="2709"/>
                  <a:pt x="4478" y="2682"/>
                </a:cubicBezTo>
                <a:cubicBezTo>
                  <a:pt x="4486" y="2656"/>
                  <a:pt x="4507" y="2621"/>
                  <a:pt x="4538" y="2588"/>
                </a:cubicBezTo>
                <a:cubicBezTo>
                  <a:pt x="4539" y="2587"/>
                  <a:pt x="4544" y="2589"/>
                  <a:pt x="4544" y="2588"/>
                </a:cubicBezTo>
                <a:cubicBezTo>
                  <a:pt x="4554" y="2578"/>
                  <a:pt x="4569" y="2563"/>
                  <a:pt x="4581" y="2553"/>
                </a:cubicBezTo>
                <a:cubicBezTo>
                  <a:pt x="4610" y="2526"/>
                  <a:pt x="4637" y="2499"/>
                  <a:pt x="4677" y="2471"/>
                </a:cubicBezTo>
                <a:cubicBezTo>
                  <a:pt x="4732" y="2432"/>
                  <a:pt x="4798" y="2393"/>
                  <a:pt x="4871" y="2353"/>
                </a:cubicBezTo>
                <a:cubicBezTo>
                  <a:pt x="4926" y="2323"/>
                  <a:pt x="4982" y="2280"/>
                  <a:pt x="5034" y="2236"/>
                </a:cubicBezTo>
                <a:cubicBezTo>
                  <a:pt x="5079" y="2177"/>
                  <a:pt x="5129" y="2114"/>
                  <a:pt x="5203" y="2043"/>
                </a:cubicBezTo>
                <a:cubicBezTo>
                  <a:pt x="5204" y="2041"/>
                  <a:pt x="5208" y="2038"/>
                  <a:pt x="5209" y="2037"/>
                </a:cubicBezTo>
                <a:cubicBezTo>
                  <a:pt x="5237" y="1991"/>
                  <a:pt x="5262" y="1962"/>
                  <a:pt x="5282" y="1949"/>
                </a:cubicBezTo>
                <a:cubicBezTo>
                  <a:pt x="5293" y="1939"/>
                  <a:pt x="5302" y="1938"/>
                  <a:pt x="5312" y="1931"/>
                </a:cubicBezTo>
                <a:cubicBezTo>
                  <a:pt x="5325" y="1923"/>
                  <a:pt x="5338" y="1914"/>
                  <a:pt x="5348" y="1914"/>
                </a:cubicBezTo>
                <a:cubicBezTo>
                  <a:pt x="5353" y="1914"/>
                  <a:pt x="5365" y="1904"/>
                  <a:pt x="5372" y="1902"/>
                </a:cubicBezTo>
                <a:cubicBezTo>
                  <a:pt x="5564" y="1740"/>
                  <a:pt x="5786" y="1572"/>
                  <a:pt x="6019" y="1445"/>
                </a:cubicBezTo>
                <a:cubicBezTo>
                  <a:pt x="6290" y="1296"/>
                  <a:pt x="6491" y="1135"/>
                  <a:pt x="6472" y="1081"/>
                </a:cubicBezTo>
                <a:cubicBezTo>
                  <a:pt x="6421" y="934"/>
                  <a:pt x="5693" y="839"/>
                  <a:pt x="5330" y="935"/>
                </a:cubicBezTo>
                <a:cubicBezTo>
                  <a:pt x="5154" y="981"/>
                  <a:pt x="4799" y="1200"/>
                  <a:pt x="4538" y="1421"/>
                </a:cubicBezTo>
                <a:cubicBezTo>
                  <a:pt x="4278" y="1643"/>
                  <a:pt x="4055" y="1812"/>
                  <a:pt x="4049" y="1796"/>
                </a:cubicBezTo>
                <a:cubicBezTo>
                  <a:pt x="3990" y="1651"/>
                  <a:pt x="4011" y="1438"/>
                  <a:pt x="4067" y="1251"/>
                </a:cubicBezTo>
                <a:cubicBezTo>
                  <a:pt x="4068" y="1246"/>
                  <a:pt x="4065" y="1238"/>
                  <a:pt x="4067" y="1234"/>
                </a:cubicBezTo>
                <a:cubicBezTo>
                  <a:pt x="4068" y="1230"/>
                  <a:pt x="4071" y="1226"/>
                  <a:pt x="4073" y="1222"/>
                </a:cubicBezTo>
                <a:cubicBezTo>
                  <a:pt x="4141" y="1015"/>
                  <a:pt x="4258" y="847"/>
                  <a:pt x="4381" y="847"/>
                </a:cubicBezTo>
                <a:cubicBezTo>
                  <a:pt x="4454" y="847"/>
                  <a:pt x="4514" y="788"/>
                  <a:pt x="4514" y="718"/>
                </a:cubicBezTo>
                <a:cubicBezTo>
                  <a:pt x="4514" y="648"/>
                  <a:pt x="4568" y="563"/>
                  <a:pt x="4635" y="524"/>
                </a:cubicBezTo>
                <a:cubicBezTo>
                  <a:pt x="4781" y="441"/>
                  <a:pt x="4982" y="98"/>
                  <a:pt x="4919" y="38"/>
                </a:cubicBezTo>
                <a:cubicBezTo>
                  <a:pt x="4886" y="6"/>
                  <a:pt x="4830" y="-6"/>
                  <a:pt x="4768" y="3"/>
                </a:cubicBezTo>
                <a:close/>
                <a:moveTo>
                  <a:pt x="997" y="1169"/>
                </a:moveTo>
                <a:cubicBezTo>
                  <a:pt x="1010" y="1346"/>
                  <a:pt x="1060" y="1367"/>
                  <a:pt x="1215" y="1368"/>
                </a:cubicBezTo>
                <a:cubicBezTo>
                  <a:pt x="1173" y="1349"/>
                  <a:pt x="1128" y="1332"/>
                  <a:pt x="1088" y="1298"/>
                </a:cubicBezTo>
                <a:cubicBezTo>
                  <a:pt x="1040" y="1258"/>
                  <a:pt x="1017" y="1213"/>
                  <a:pt x="997" y="1169"/>
                </a:cubicBezTo>
                <a:close/>
                <a:moveTo>
                  <a:pt x="10388" y="2447"/>
                </a:moveTo>
                <a:cubicBezTo>
                  <a:pt x="10404" y="2451"/>
                  <a:pt x="10421" y="2462"/>
                  <a:pt x="10430" y="2476"/>
                </a:cubicBezTo>
                <a:cubicBezTo>
                  <a:pt x="10449" y="2506"/>
                  <a:pt x="10437" y="2546"/>
                  <a:pt x="10406" y="2564"/>
                </a:cubicBezTo>
                <a:cubicBezTo>
                  <a:pt x="10375" y="2583"/>
                  <a:pt x="10334" y="2577"/>
                  <a:pt x="10315" y="2547"/>
                </a:cubicBezTo>
                <a:cubicBezTo>
                  <a:pt x="10296" y="2517"/>
                  <a:pt x="10309" y="2477"/>
                  <a:pt x="10339" y="2459"/>
                </a:cubicBezTo>
                <a:cubicBezTo>
                  <a:pt x="10355" y="2450"/>
                  <a:pt x="10371" y="2443"/>
                  <a:pt x="10388" y="2447"/>
                </a:cubicBezTo>
                <a:close/>
                <a:moveTo>
                  <a:pt x="16618" y="3438"/>
                </a:moveTo>
                <a:cubicBezTo>
                  <a:pt x="16665" y="3446"/>
                  <a:pt x="16695" y="3461"/>
                  <a:pt x="16721" y="3491"/>
                </a:cubicBezTo>
                <a:cubicBezTo>
                  <a:pt x="16760" y="3537"/>
                  <a:pt x="16831" y="3564"/>
                  <a:pt x="16872" y="3549"/>
                </a:cubicBezTo>
                <a:cubicBezTo>
                  <a:pt x="16957" y="3518"/>
                  <a:pt x="17148" y="3709"/>
                  <a:pt x="17089" y="3766"/>
                </a:cubicBezTo>
                <a:cubicBezTo>
                  <a:pt x="17046" y="3809"/>
                  <a:pt x="16928" y="3814"/>
                  <a:pt x="16890" y="3778"/>
                </a:cubicBezTo>
                <a:cubicBezTo>
                  <a:pt x="16876" y="3765"/>
                  <a:pt x="16722" y="3738"/>
                  <a:pt x="16545" y="3719"/>
                </a:cubicBezTo>
                <a:cubicBezTo>
                  <a:pt x="16043" y="3667"/>
                  <a:pt x="15981" y="3511"/>
                  <a:pt x="16437" y="3444"/>
                </a:cubicBezTo>
                <a:cubicBezTo>
                  <a:pt x="16513" y="3433"/>
                  <a:pt x="16571" y="3429"/>
                  <a:pt x="16618" y="3438"/>
                </a:cubicBezTo>
                <a:close/>
                <a:moveTo>
                  <a:pt x="4146" y="5361"/>
                </a:moveTo>
                <a:cubicBezTo>
                  <a:pt x="4208" y="5363"/>
                  <a:pt x="4263" y="5415"/>
                  <a:pt x="4230" y="5466"/>
                </a:cubicBezTo>
                <a:cubicBezTo>
                  <a:pt x="4226" y="5474"/>
                  <a:pt x="4219" y="5472"/>
                  <a:pt x="4212" y="5478"/>
                </a:cubicBezTo>
                <a:cubicBezTo>
                  <a:pt x="4216" y="5479"/>
                  <a:pt x="4220" y="5477"/>
                  <a:pt x="4224" y="5478"/>
                </a:cubicBezTo>
                <a:cubicBezTo>
                  <a:pt x="4243" y="5484"/>
                  <a:pt x="4257" y="5504"/>
                  <a:pt x="4272" y="5525"/>
                </a:cubicBezTo>
                <a:cubicBezTo>
                  <a:pt x="4292" y="5523"/>
                  <a:pt x="4309" y="5533"/>
                  <a:pt x="4327" y="5543"/>
                </a:cubicBezTo>
                <a:cubicBezTo>
                  <a:pt x="4361" y="5551"/>
                  <a:pt x="4385" y="5576"/>
                  <a:pt x="4405" y="5619"/>
                </a:cubicBezTo>
                <a:cubicBezTo>
                  <a:pt x="4430" y="5661"/>
                  <a:pt x="4453" y="5712"/>
                  <a:pt x="4466" y="5777"/>
                </a:cubicBezTo>
                <a:cubicBezTo>
                  <a:pt x="4488" y="5893"/>
                  <a:pt x="4556" y="6098"/>
                  <a:pt x="4617" y="6228"/>
                </a:cubicBezTo>
                <a:cubicBezTo>
                  <a:pt x="4619" y="6232"/>
                  <a:pt x="4621" y="6230"/>
                  <a:pt x="4623" y="6234"/>
                </a:cubicBezTo>
                <a:cubicBezTo>
                  <a:pt x="4652" y="6222"/>
                  <a:pt x="4684" y="6231"/>
                  <a:pt x="4702" y="6258"/>
                </a:cubicBezTo>
                <a:cubicBezTo>
                  <a:pt x="4721" y="6288"/>
                  <a:pt x="4714" y="6327"/>
                  <a:pt x="4683" y="6346"/>
                </a:cubicBezTo>
                <a:cubicBezTo>
                  <a:pt x="4684" y="6351"/>
                  <a:pt x="4687" y="6358"/>
                  <a:pt x="4689" y="6363"/>
                </a:cubicBezTo>
                <a:cubicBezTo>
                  <a:pt x="4699" y="6380"/>
                  <a:pt x="4707" y="6397"/>
                  <a:pt x="4714" y="6416"/>
                </a:cubicBezTo>
                <a:cubicBezTo>
                  <a:pt x="4760" y="6418"/>
                  <a:pt x="4792" y="6461"/>
                  <a:pt x="4792" y="6551"/>
                </a:cubicBezTo>
                <a:cubicBezTo>
                  <a:pt x="4792" y="6575"/>
                  <a:pt x="4791" y="6586"/>
                  <a:pt x="4786" y="6604"/>
                </a:cubicBezTo>
                <a:cubicBezTo>
                  <a:pt x="4807" y="6639"/>
                  <a:pt x="4831" y="6645"/>
                  <a:pt x="4877" y="6610"/>
                </a:cubicBezTo>
                <a:cubicBezTo>
                  <a:pt x="4879" y="6606"/>
                  <a:pt x="4880" y="6608"/>
                  <a:pt x="4883" y="6604"/>
                </a:cubicBezTo>
                <a:cubicBezTo>
                  <a:pt x="4897" y="6581"/>
                  <a:pt x="4919" y="6573"/>
                  <a:pt x="4943" y="6574"/>
                </a:cubicBezTo>
                <a:cubicBezTo>
                  <a:pt x="4953" y="6575"/>
                  <a:pt x="4965" y="6575"/>
                  <a:pt x="4973" y="6580"/>
                </a:cubicBezTo>
                <a:cubicBezTo>
                  <a:pt x="4975" y="6581"/>
                  <a:pt x="4978" y="6585"/>
                  <a:pt x="4979" y="6586"/>
                </a:cubicBezTo>
                <a:cubicBezTo>
                  <a:pt x="4982" y="6588"/>
                  <a:pt x="4990" y="6589"/>
                  <a:pt x="4992" y="6592"/>
                </a:cubicBezTo>
                <a:cubicBezTo>
                  <a:pt x="4992" y="6592"/>
                  <a:pt x="4991" y="6598"/>
                  <a:pt x="4992" y="6598"/>
                </a:cubicBezTo>
                <a:cubicBezTo>
                  <a:pt x="5037" y="6652"/>
                  <a:pt x="5037" y="6782"/>
                  <a:pt x="4998" y="6873"/>
                </a:cubicBezTo>
                <a:cubicBezTo>
                  <a:pt x="4997" y="6874"/>
                  <a:pt x="4998" y="6878"/>
                  <a:pt x="4998" y="6879"/>
                </a:cubicBezTo>
                <a:cubicBezTo>
                  <a:pt x="5010" y="7086"/>
                  <a:pt x="5019" y="7449"/>
                  <a:pt x="5022" y="8104"/>
                </a:cubicBezTo>
                <a:cubicBezTo>
                  <a:pt x="5025" y="9025"/>
                  <a:pt x="5004" y="9589"/>
                  <a:pt x="4967" y="9611"/>
                </a:cubicBezTo>
                <a:cubicBezTo>
                  <a:pt x="4935" y="9630"/>
                  <a:pt x="4901" y="9617"/>
                  <a:pt x="4889" y="9576"/>
                </a:cubicBezTo>
                <a:cubicBezTo>
                  <a:pt x="4869" y="9510"/>
                  <a:pt x="4827" y="9215"/>
                  <a:pt x="4792" y="8931"/>
                </a:cubicBezTo>
                <a:cubicBezTo>
                  <a:pt x="4749" y="8598"/>
                  <a:pt x="4673" y="8129"/>
                  <a:pt x="4496" y="7166"/>
                </a:cubicBezTo>
                <a:cubicBezTo>
                  <a:pt x="4468" y="7015"/>
                  <a:pt x="4430" y="6843"/>
                  <a:pt x="4411" y="6785"/>
                </a:cubicBezTo>
                <a:cubicBezTo>
                  <a:pt x="4411" y="6783"/>
                  <a:pt x="4412" y="6782"/>
                  <a:pt x="4411" y="6780"/>
                </a:cubicBezTo>
                <a:cubicBezTo>
                  <a:pt x="4384" y="6677"/>
                  <a:pt x="4358" y="6552"/>
                  <a:pt x="4321" y="6398"/>
                </a:cubicBezTo>
                <a:cubicBezTo>
                  <a:pt x="4312" y="6394"/>
                  <a:pt x="4299" y="6388"/>
                  <a:pt x="4291" y="6375"/>
                </a:cubicBezTo>
                <a:cubicBezTo>
                  <a:pt x="4274" y="6349"/>
                  <a:pt x="4278" y="6317"/>
                  <a:pt x="4291" y="6287"/>
                </a:cubicBezTo>
                <a:cubicBezTo>
                  <a:pt x="4252" y="6124"/>
                  <a:pt x="4225" y="6046"/>
                  <a:pt x="4194" y="5900"/>
                </a:cubicBezTo>
                <a:cubicBezTo>
                  <a:pt x="4191" y="5885"/>
                  <a:pt x="4197" y="5879"/>
                  <a:pt x="4194" y="5865"/>
                </a:cubicBezTo>
                <a:cubicBezTo>
                  <a:pt x="4184" y="5864"/>
                  <a:pt x="4177" y="5864"/>
                  <a:pt x="4170" y="5859"/>
                </a:cubicBezTo>
                <a:cubicBezTo>
                  <a:pt x="4129" y="5882"/>
                  <a:pt x="4074" y="5875"/>
                  <a:pt x="4049" y="5836"/>
                </a:cubicBezTo>
                <a:cubicBezTo>
                  <a:pt x="4023" y="5796"/>
                  <a:pt x="4038" y="5743"/>
                  <a:pt x="4079" y="5718"/>
                </a:cubicBezTo>
                <a:cubicBezTo>
                  <a:pt x="4087" y="5714"/>
                  <a:pt x="4095" y="5715"/>
                  <a:pt x="4103" y="5713"/>
                </a:cubicBezTo>
                <a:cubicBezTo>
                  <a:pt x="4096" y="5661"/>
                  <a:pt x="4095" y="5605"/>
                  <a:pt x="4115" y="5554"/>
                </a:cubicBezTo>
                <a:cubicBezTo>
                  <a:pt x="4123" y="5535"/>
                  <a:pt x="4130" y="5531"/>
                  <a:pt x="4140" y="5519"/>
                </a:cubicBezTo>
                <a:cubicBezTo>
                  <a:pt x="4060" y="5515"/>
                  <a:pt x="4020" y="5417"/>
                  <a:pt x="4085" y="5378"/>
                </a:cubicBezTo>
                <a:cubicBezTo>
                  <a:pt x="4105" y="5367"/>
                  <a:pt x="4125" y="5360"/>
                  <a:pt x="4146" y="5361"/>
                </a:cubicBezTo>
                <a:close/>
                <a:moveTo>
                  <a:pt x="17168" y="6938"/>
                </a:moveTo>
                <a:cubicBezTo>
                  <a:pt x="17295" y="6920"/>
                  <a:pt x="17358" y="6982"/>
                  <a:pt x="17258" y="7079"/>
                </a:cubicBezTo>
                <a:cubicBezTo>
                  <a:pt x="17219" y="7116"/>
                  <a:pt x="17192" y="7194"/>
                  <a:pt x="17192" y="7249"/>
                </a:cubicBezTo>
                <a:cubicBezTo>
                  <a:pt x="17192" y="7392"/>
                  <a:pt x="17120" y="7412"/>
                  <a:pt x="16968" y="7313"/>
                </a:cubicBezTo>
                <a:cubicBezTo>
                  <a:pt x="16785" y="7194"/>
                  <a:pt x="16801" y="7092"/>
                  <a:pt x="17023" y="6985"/>
                </a:cubicBezTo>
                <a:cubicBezTo>
                  <a:pt x="17074" y="6960"/>
                  <a:pt x="17125" y="6944"/>
                  <a:pt x="17168" y="6938"/>
                </a:cubicBezTo>
                <a:close/>
                <a:moveTo>
                  <a:pt x="16817" y="7372"/>
                </a:moveTo>
                <a:cubicBezTo>
                  <a:pt x="16834" y="7373"/>
                  <a:pt x="16851" y="7384"/>
                  <a:pt x="16866" y="7407"/>
                </a:cubicBezTo>
                <a:cubicBezTo>
                  <a:pt x="16889" y="7444"/>
                  <a:pt x="16880" y="7504"/>
                  <a:pt x="16847" y="7536"/>
                </a:cubicBezTo>
                <a:cubicBezTo>
                  <a:pt x="16808" y="7574"/>
                  <a:pt x="16773" y="7569"/>
                  <a:pt x="16745" y="7524"/>
                </a:cubicBezTo>
                <a:cubicBezTo>
                  <a:pt x="16721" y="7487"/>
                  <a:pt x="16730" y="7427"/>
                  <a:pt x="16763" y="7395"/>
                </a:cubicBezTo>
                <a:cubicBezTo>
                  <a:pt x="16783" y="7376"/>
                  <a:pt x="16800" y="7370"/>
                  <a:pt x="16817" y="7372"/>
                </a:cubicBezTo>
                <a:close/>
                <a:moveTo>
                  <a:pt x="16763" y="7548"/>
                </a:moveTo>
                <a:cubicBezTo>
                  <a:pt x="16779" y="7551"/>
                  <a:pt x="16796" y="7562"/>
                  <a:pt x="16805" y="7577"/>
                </a:cubicBezTo>
                <a:cubicBezTo>
                  <a:pt x="16813" y="7588"/>
                  <a:pt x="16801" y="7600"/>
                  <a:pt x="16799" y="7612"/>
                </a:cubicBezTo>
                <a:cubicBezTo>
                  <a:pt x="16829" y="7623"/>
                  <a:pt x="16867" y="7639"/>
                  <a:pt x="16896" y="7665"/>
                </a:cubicBezTo>
                <a:cubicBezTo>
                  <a:pt x="16916" y="7682"/>
                  <a:pt x="16925" y="7713"/>
                  <a:pt x="16938" y="7741"/>
                </a:cubicBezTo>
                <a:cubicBezTo>
                  <a:pt x="16940" y="7743"/>
                  <a:pt x="16942" y="7744"/>
                  <a:pt x="16944" y="7747"/>
                </a:cubicBezTo>
                <a:cubicBezTo>
                  <a:pt x="16978" y="7786"/>
                  <a:pt x="16995" y="7827"/>
                  <a:pt x="16986" y="7858"/>
                </a:cubicBezTo>
                <a:cubicBezTo>
                  <a:pt x="16984" y="7867"/>
                  <a:pt x="16984" y="7933"/>
                  <a:pt x="16980" y="7952"/>
                </a:cubicBezTo>
                <a:cubicBezTo>
                  <a:pt x="16985" y="8126"/>
                  <a:pt x="16953" y="8374"/>
                  <a:pt x="16884" y="8767"/>
                </a:cubicBezTo>
                <a:cubicBezTo>
                  <a:pt x="16869" y="8850"/>
                  <a:pt x="16855" y="8875"/>
                  <a:pt x="16841" y="8931"/>
                </a:cubicBezTo>
                <a:cubicBezTo>
                  <a:pt x="16845" y="8995"/>
                  <a:pt x="16854" y="9052"/>
                  <a:pt x="16847" y="9183"/>
                </a:cubicBezTo>
                <a:cubicBezTo>
                  <a:pt x="16827" y="9607"/>
                  <a:pt x="16752" y="9801"/>
                  <a:pt x="16684" y="9629"/>
                </a:cubicBezTo>
                <a:cubicBezTo>
                  <a:pt x="16665" y="9581"/>
                  <a:pt x="16663" y="9365"/>
                  <a:pt x="16672" y="9148"/>
                </a:cubicBezTo>
                <a:cubicBezTo>
                  <a:pt x="16675" y="9092"/>
                  <a:pt x="16675" y="9060"/>
                  <a:pt x="16678" y="9019"/>
                </a:cubicBezTo>
                <a:cubicBezTo>
                  <a:pt x="16659" y="8870"/>
                  <a:pt x="16652" y="8584"/>
                  <a:pt x="16660" y="8269"/>
                </a:cubicBezTo>
                <a:cubicBezTo>
                  <a:pt x="16650" y="7990"/>
                  <a:pt x="16658" y="7702"/>
                  <a:pt x="16690" y="7641"/>
                </a:cubicBezTo>
                <a:cubicBezTo>
                  <a:pt x="16671" y="7611"/>
                  <a:pt x="16684" y="7572"/>
                  <a:pt x="16715" y="7553"/>
                </a:cubicBezTo>
                <a:cubicBezTo>
                  <a:pt x="16730" y="7544"/>
                  <a:pt x="16747" y="7544"/>
                  <a:pt x="16763" y="7548"/>
                </a:cubicBezTo>
                <a:close/>
                <a:moveTo>
                  <a:pt x="4943" y="13832"/>
                </a:moveTo>
                <a:cubicBezTo>
                  <a:pt x="4958" y="13835"/>
                  <a:pt x="4969" y="13850"/>
                  <a:pt x="4986" y="13873"/>
                </a:cubicBezTo>
                <a:cubicBezTo>
                  <a:pt x="5014" y="13913"/>
                  <a:pt x="5047" y="14001"/>
                  <a:pt x="5076" y="14096"/>
                </a:cubicBezTo>
                <a:cubicBezTo>
                  <a:pt x="5077" y="14100"/>
                  <a:pt x="5075" y="14105"/>
                  <a:pt x="5076" y="14108"/>
                </a:cubicBezTo>
                <a:cubicBezTo>
                  <a:pt x="5101" y="14189"/>
                  <a:pt x="5127" y="14265"/>
                  <a:pt x="5149" y="14377"/>
                </a:cubicBezTo>
                <a:cubicBezTo>
                  <a:pt x="5154" y="14406"/>
                  <a:pt x="5150" y="14404"/>
                  <a:pt x="5155" y="14430"/>
                </a:cubicBezTo>
                <a:cubicBezTo>
                  <a:pt x="5229" y="14754"/>
                  <a:pt x="5292" y="15095"/>
                  <a:pt x="5257" y="15116"/>
                </a:cubicBezTo>
                <a:cubicBezTo>
                  <a:pt x="5232" y="15131"/>
                  <a:pt x="5156" y="15109"/>
                  <a:pt x="5088" y="15069"/>
                </a:cubicBezTo>
                <a:cubicBezTo>
                  <a:pt x="4983" y="15006"/>
                  <a:pt x="4957" y="15013"/>
                  <a:pt x="4907" y="15098"/>
                </a:cubicBezTo>
                <a:cubicBezTo>
                  <a:pt x="4897" y="15115"/>
                  <a:pt x="4887" y="15115"/>
                  <a:pt x="4877" y="15128"/>
                </a:cubicBezTo>
                <a:cubicBezTo>
                  <a:pt x="4858" y="15163"/>
                  <a:pt x="4832" y="15185"/>
                  <a:pt x="4804" y="15192"/>
                </a:cubicBezTo>
                <a:cubicBezTo>
                  <a:pt x="4787" y="15197"/>
                  <a:pt x="4772" y="15195"/>
                  <a:pt x="4756" y="15186"/>
                </a:cubicBezTo>
                <a:cubicBezTo>
                  <a:pt x="4749" y="15184"/>
                  <a:pt x="4742" y="15178"/>
                  <a:pt x="4738" y="15175"/>
                </a:cubicBezTo>
                <a:cubicBezTo>
                  <a:pt x="4730" y="15168"/>
                  <a:pt x="4726" y="15161"/>
                  <a:pt x="4720" y="15151"/>
                </a:cubicBezTo>
                <a:cubicBezTo>
                  <a:pt x="4717" y="15146"/>
                  <a:pt x="4710" y="15149"/>
                  <a:pt x="4708" y="15145"/>
                </a:cubicBezTo>
                <a:cubicBezTo>
                  <a:pt x="4682" y="15106"/>
                  <a:pt x="4782" y="14447"/>
                  <a:pt x="4853" y="14102"/>
                </a:cubicBezTo>
                <a:cubicBezTo>
                  <a:pt x="4864" y="14040"/>
                  <a:pt x="4881" y="13908"/>
                  <a:pt x="4889" y="13885"/>
                </a:cubicBezTo>
                <a:cubicBezTo>
                  <a:pt x="4891" y="13879"/>
                  <a:pt x="4892" y="13884"/>
                  <a:pt x="4895" y="13879"/>
                </a:cubicBezTo>
                <a:cubicBezTo>
                  <a:pt x="4905" y="13851"/>
                  <a:pt x="4915" y="13836"/>
                  <a:pt x="4931" y="13838"/>
                </a:cubicBezTo>
                <a:cubicBezTo>
                  <a:pt x="4934" y="13837"/>
                  <a:pt x="4940" y="13831"/>
                  <a:pt x="4943" y="13832"/>
                </a:cubicBezTo>
                <a:close/>
                <a:moveTo>
                  <a:pt x="16799" y="14172"/>
                </a:moveTo>
                <a:cubicBezTo>
                  <a:pt x="16854" y="14182"/>
                  <a:pt x="16926" y="14381"/>
                  <a:pt x="17005" y="14735"/>
                </a:cubicBezTo>
                <a:cubicBezTo>
                  <a:pt x="17073" y="15040"/>
                  <a:pt x="17094" y="15172"/>
                  <a:pt x="17065" y="15251"/>
                </a:cubicBezTo>
                <a:cubicBezTo>
                  <a:pt x="17066" y="15266"/>
                  <a:pt x="17052" y="15277"/>
                  <a:pt x="17041" y="15292"/>
                </a:cubicBezTo>
                <a:cubicBezTo>
                  <a:pt x="17036" y="15298"/>
                  <a:pt x="17042" y="15309"/>
                  <a:pt x="17035" y="15315"/>
                </a:cubicBezTo>
                <a:cubicBezTo>
                  <a:pt x="17027" y="15322"/>
                  <a:pt x="17018" y="15317"/>
                  <a:pt x="17011" y="15321"/>
                </a:cubicBezTo>
                <a:cubicBezTo>
                  <a:pt x="16978" y="15351"/>
                  <a:pt x="16952" y="15356"/>
                  <a:pt x="16926" y="15315"/>
                </a:cubicBezTo>
                <a:cubicBezTo>
                  <a:pt x="16901" y="15276"/>
                  <a:pt x="16817" y="15254"/>
                  <a:pt x="16739" y="15268"/>
                </a:cubicBezTo>
                <a:cubicBezTo>
                  <a:pt x="16661" y="15283"/>
                  <a:pt x="16582" y="15274"/>
                  <a:pt x="16563" y="15245"/>
                </a:cubicBezTo>
                <a:cubicBezTo>
                  <a:pt x="16535" y="15200"/>
                  <a:pt x="16670" y="14466"/>
                  <a:pt x="16751" y="14231"/>
                </a:cubicBezTo>
                <a:cubicBezTo>
                  <a:pt x="16764" y="14192"/>
                  <a:pt x="16781" y="14169"/>
                  <a:pt x="16799" y="14172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14" name="Shape"/>
          <p:cNvSpPr/>
          <p:nvPr userDrawn="1"/>
        </p:nvSpPr>
        <p:spPr>
          <a:xfrm flipH="1">
            <a:off x="1277045" y="11607330"/>
            <a:ext cx="23414567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5" name="Q4 2019 Budget Performance Appraisal"/>
          <p:cNvSpPr txBox="1"/>
          <p:nvPr userDrawn="1"/>
        </p:nvSpPr>
        <p:spPr>
          <a:xfrm>
            <a:off x="1942853" y="11589208"/>
            <a:ext cx="5750931" cy="61555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rPr dirty="0" smtClean="0"/>
              <a:t>Q</a:t>
            </a:r>
            <a:r>
              <a:rPr lang="en-GB" dirty="0" smtClean="0"/>
              <a:t>2</a:t>
            </a:r>
            <a:r>
              <a:rPr dirty="0" smtClean="0"/>
              <a:t> 20</a:t>
            </a:r>
            <a:r>
              <a:rPr lang="en-GB" dirty="0" smtClean="0"/>
              <a:t>20</a:t>
            </a:r>
            <a:r>
              <a:rPr dirty="0" smtClean="0"/>
              <a:t> </a:t>
            </a:r>
            <a:r>
              <a:rPr dirty="0"/>
              <a:t>Budget Performance Appraisal</a:t>
            </a:r>
          </a:p>
        </p:txBody>
      </p:sp>
      <p:sp>
        <p:nvSpPr>
          <p:cNvPr id="16" name="MEPB"/>
          <p:cNvSpPr txBox="1"/>
          <p:nvPr userDrawn="1"/>
        </p:nvSpPr>
        <p:spPr>
          <a:xfrm>
            <a:off x="22286610" y="11589208"/>
            <a:ext cx="1034614" cy="5994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t>MEPB</a:t>
            </a:r>
          </a:p>
        </p:txBody>
      </p:sp>
    </p:spTree>
    <p:extLst>
      <p:ext uri="{BB962C8B-B14F-4D97-AF65-F5344CB8AC3E}">
        <p14:creationId xmlns:p14="http://schemas.microsoft.com/office/powerpoint/2010/main" val="332980144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Title +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"/>
          <p:cNvSpPr/>
          <p:nvPr/>
        </p:nvSpPr>
        <p:spPr>
          <a:xfrm>
            <a:off x="-146867" y="-101601"/>
            <a:ext cx="8833667" cy="139057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463"/>
                </a:moveTo>
                <a:lnTo>
                  <a:pt x="4086" y="0"/>
                </a:lnTo>
                <a:lnTo>
                  <a:pt x="0" y="21"/>
                </a:lnTo>
                <a:lnTo>
                  <a:pt x="216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221" name="Shape"/>
          <p:cNvSpPr/>
          <p:nvPr/>
        </p:nvSpPr>
        <p:spPr>
          <a:xfrm flipH="1">
            <a:off x="-2409433" y="-46830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222" name="Shape"/>
          <p:cNvSpPr/>
          <p:nvPr/>
        </p:nvSpPr>
        <p:spPr>
          <a:xfrm flipH="1">
            <a:off x="1232113" y="-1"/>
            <a:ext cx="1382401" cy="19547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6202" y="0"/>
                </a:lnTo>
                <a:lnTo>
                  <a:pt x="21600" y="0"/>
                </a:lnTo>
                <a:lnTo>
                  <a:pt x="5398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223" name="Shape"/>
          <p:cNvSpPr/>
          <p:nvPr/>
        </p:nvSpPr>
        <p:spPr>
          <a:xfrm flipH="1">
            <a:off x="1960510" y="727599"/>
            <a:ext cx="20035899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1" y="0"/>
                </a:lnTo>
                <a:lnTo>
                  <a:pt x="21600" y="0"/>
                </a:lnTo>
                <a:lnTo>
                  <a:pt x="20489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224" name="Shape"/>
          <p:cNvSpPr/>
          <p:nvPr/>
        </p:nvSpPr>
        <p:spPr>
          <a:xfrm flipH="1">
            <a:off x="20964314" y="727599"/>
            <a:ext cx="46912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4741" y="0"/>
                </a:lnTo>
                <a:lnTo>
                  <a:pt x="21600" y="0"/>
                </a:lnTo>
                <a:lnTo>
                  <a:pt x="16859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225" name="Title Text"/>
          <p:cNvSpPr txBox="1">
            <a:spLocks noGrp="1"/>
          </p:cNvSpPr>
          <p:nvPr>
            <p:ph type="title"/>
          </p:nvPr>
        </p:nvSpPr>
        <p:spPr>
          <a:xfrm>
            <a:off x="2946399" y="736199"/>
            <a:ext cx="17932001" cy="19976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226" name="Body Level One…"/>
          <p:cNvSpPr txBox="1">
            <a:spLocks noGrp="1"/>
          </p:cNvSpPr>
          <p:nvPr>
            <p:ph type="body" idx="1"/>
          </p:nvPr>
        </p:nvSpPr>
        <p:spPr>
          <a:xfrm>
            <a:off x="2946399" y="3406999"/>
            <a:ext cx="20218401" cy="9728802"/>
          </a:xfrm>
          <a:prstGeom prst="rect">
            <a:avLst/>
          </a:prstGeom>
        </p:spPr>
        <p:txBody>
          <a:bodyPr anchor="t"/>
          <a:lstStyle>
            <a:lvl1pPr marL="500474" indent="-500474"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1pPr>
            <a:lvl2pPr marL="0" indent="0"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2pPr>
            <a:lvl3pPr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3pPr>
            <a:lvl4pPr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4pPr>
            <a:lvl5pPr>
              <a:lnSpc>
                <a:spcPct val="130000"/>
              </a:lnSpc>
              <a:defRPr sz="3800" i="0" cap="small">
                <a:latin typeface="+mn-lt"/>
                <a:ea typeface="+mn-ea"/>
                <a:cs typeface="+mn-cs"/>
                <a:sym typeface="Trebuchet MS"/>
              </a:defRPr>
            </a:lvl5pPr>
          </a:lstStyle>
          <a:p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Three</a:t>
            </a:r>
          </a:p>
          <a:p>
            <a:pPr lvl="3"/>
            <a:r>
              <a:rPr dirty="0"/>
              <a:t>Body Level Four</a:t>
            </a:r>
          </a:p>
          <a:p>
            <a:pPr lvl="4"/>
            <a:r>
              <a:rPr dirty="0"/>
              <a:t>Body Level Five</a:t>
            </a:r>
          </a:p>
        </p:txBody>
      </p:sp>
      <p:sp>
        <p:nvSpPr>
          <p:cNvPr id="22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90041" y="477799"/>
            <a:ext cx="1006317" cy="995601"/>
          </a:xfrm>
          <a:prstGeom prst="rect">
            <a:avLst/>
          </a:prstGeom>
        </p:spPr>
        <p:txBody>
          <a:bodyPr/>
          <a:lstStyle>
            <a:lvl1pPr defTabSz="2438400">
              <a:defRPr sz="3400">
                <a:effectLst>
                  <a:outerShdw blurRad="12700" dist="38100" dir="18900000" rotWithShape="0">
                    <a:srgbClr val="000000"/>
                  </a:outerShdw>
                </a:effectLst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pic>
        <p:nvPicPr>
          <p:cNvPr id="228" name="LSGv.jpeg" descr="LSGv.jpeg"/>
          <p:cNvPicPr>
            <a:picLocks noChangeAspect="1"/>
          </p:cNvPicPr>
          <p:nvPr/>
        </p:nvPicPr>
        <p:blipFill>
          <a:blip r:embed="rId2"/>
          <a:srcRect l="3588" t="1741" r="1235" b="68"/>
          <a:stretch>
            <a:fillRect/>
          </a:stretch>
        </p:blipFill>
        <p:spPr>
          <a:xfrm>
            <a:off x="22365288" y="751981"/>
            <a:ext cx="1889140" cy="1948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7" h="21595" extrusionOk="0">
                <a:moveTo>
                  <a:pt x="4731" y="4"/>
                </a:moveTo>
                <a:cubicBezTo>
                  <a:pt x="4548" y="29"/>
                  <a:pt x="4263" y="223"/>
                  <a:pt x="4022" y="505"/>
                </a:cubicBezTo>
                <a:cubicBezTo>
                  <a:pt x="3820" y="740"/>
                  <a:pt x="3613" y="909"/>
                  <a:pt x="3563" y="879"/>
                </a:cubicBezTo>
                <a:cubicBezTo>
                  <a:pt x="3514" y="849"/>
                  <a:pt x="3375" y="620"/>
                  <a:pt x="3258" y="373"/>
                </a:cubicBezTo>
                <a:cubicBezTo>
                  <a:pt x="3131" y="106"/>
                  <a:pt x="3047" y="-2"/>
                  <a:pt x="3047" y="105"/>
                </a:cubicBezTo>
                <a:cubicBezTo>
                  <a:pt x="3046" y="203"/>
                  <a:pt x="3082" y="323"/>
                  <a:pt x="3127" y="369"/>
                </a:cubicBezTo>
                <a:cubicBezTo>
                  <a:pt x="3173" y="414"/>
                  <a:pt x="3232" y="627"/>
                  <a:pt x="3262" y="843"/>
                </a:cubicBezTo>
                <a:cubicBezTo>
                  <a:pt x="3292" y="1060"/>
                  <a:pt x="3340" y="1344"/>
                  <a:pt x="3366" y="1472"/>
                </a:cubicBezTo>
                <a:cubicBezTo>
                  <a:pt x="3453" y="1904"/>
                  <a:pt x="3239" y="1814"/>
                  <a:pt x="2961" y="1305"/>
                </a:cubicBezTo>
                <a:cubicBezTo>
                  <a:pt x="2490" y="440"/>
                  <a:pt x="2337" y="304"/>
                  <a:pt x="1806" y="254"/>
                </a:cubicBezTo>
                <a:cubicBezTo>
                  <a:pt x="1179" y="195"/>
                  <a:pt x="984" y="355"/>
                  <a:pt x="984" y="945"/>
                </a:cubicBezTo>
                <a:cubicBezTo>
                  <a:pt x="984" y="955"/>
                  <a:pt x="984" y="961"/>
                  <a:pt x="984" y="971"/>
                </a:cubicBezTo>
                <a:cubicBezTo>
                  <a:pt x="1041" y="832"/>
                  <a:pt x="1210" y="691"/>
                  <a:pt x="1487" y="575"/>
                </a:cubicBezTo>
                <a:cubicBezTo>
                  <a:pt x="1667" y="500"/>
                  <a:pt x="1776" y="460"/>
                  <a:pt x="1856" y="452"/>
                </a:cubicBezTo>
                <a:cubicBezTo>
                  <a:pt x="1936" y="445"/>
                  <a:pt x="1987" y="470"/>
                  <a:pt x="2049" y="522"/>
                </a:cubicBezTo>
                <a:cubicBezTo>
                  <a:pt x="2128" y="590"/>
                  <a:pt x="2239" y="631"/>
                  <a:pt x="2296" y="610"/>
                </a:cubicBezTo>
                <a:cubicBezTo>
                  <a:pt x="2493" y="540"/>
                  <a:pt x="2502" y="737"/>
                  <a:pt x="2314" y="971"/>
                </a:cubicBezTo>
                <a:cubicBezTo>
                  <a:pt x="2135" y="1194"/>
                  <a:pt x="2118" y="1199"/>
                  <a:pt x="1955" y="1055"/>
                </a:cubicBezTo>
                <a:cubicBezTo>
                  <a:pt x="1787" y="906"/>
                  <a:pt x="1672" y="950"/>
                  <a:pt x="1613" y="1169"/>
                </a:cubicBezTo>
                <a:cubicBezTo>
                  <a:pt x="1675" y="1111"/>
                  <a:pt x="1731" y="1126"/>
                  <a:pt x="1869" y="1208"/>
                </a:cubicBezTo>
                <a:cubicBezTo>
                  <a:pt x="2094" y="1342"/>
                  <a:pt x="2727" y="2551"/>
                  <a:pt x="2642" y="2686"/>
                </a:cubicBezTo>
                <a:cubicBezTo>
                  <a:pt x="2610" y="2738"/>
                  <a:pt x="2448" y="2699"/>
                  <a:pt x="2238" y="2594"/>
                </a:cubicBezTo>
                <a:cubicBezTo>
                  <a:pt x="1860" y="2405"/>
                  <a:pt x="1232" y="2365"/>
                  <a:pt x="854" y="2506"/>
                </a:cubicBezTo>
                <a:cubicBezTo>
                  <a:pt x="623" y="2592"/>
                  <a:pt x="1" y="3187"/>
                  <a:pt x="0" y="3324"/>
                </a:cubicBezTo>
                <a:cubicBezTo>
                  <a:pt x="0" y="3363"/>
                  <a:pt x="35" y="3373"/>
                  <a:pt x="81" y="3346"/>
                </a:cubicBezTo>
                <a:cubicBezTo>
                  <a:pt x="127" y="3318"/>
                  <a:pt x="194" y="3332"/>
                  <a:pt x="225" y="3381"/>
                </a:cubicBezTo>
                <a:cubicBezTo>
                  <a:pt x="308" y="3513"/>
                  <a:pt x="587" y="3491"/>
                  <a:pt x="715" y="3341"/>
                </a:cubicBezTo>
                <a:cubicBezTo>
                  <a:pt x="842" y="3191"/>
                  <a:pt x="1302" y="3165"/>
                  <a:pt x="1389" y="3302"/>
                </a:cubicBezTo>
                <a:cubicBezTo>
                  <a:pt x="1420" y="3352"/>
                  <a:pt x="1521" y="3370"/>
                  <a:pt x="1613" y="3341"/>
                </a:cubicBezTo>
                <a:cubicBezTo>
                  <a:pt x="1813" y="3279"/>
                  <a:pt x="2178" y="3446"/>
                  <a:pt x="2103" y="3565"/>
                </a:cubicBezTo>
                <a:cubicBezTo>
                  <a:pt x="2074" y="3611"/>
                  <a:pt x="1938" y="3649"/>
                  <a:pt x="1802" y="3649"/>
                </a:cubicBezTo>
                <a:cubicBezTo>
                  <a:pt x="1305" y="3649"/>
                  <a:pt x="743" y="3906"/>
                  <a:pt x="598" y="4199"/>
                </a:cubicBezTo>
                <a:cubicBezTo>
                  <a:pt x="523" y="4350"/>
                  <a:pt x="479" y="4504"/>
                  <a:pt x="503" y="4542"/>
                </a:cubicBezTo>
                <a:cubicBezTo>
                  <a:pt x="580" y="4663"/>
                  <a:pt x="943" y="4620"/>
                  <a:pt x="1407" y="4432"/>
                </a:cubicBezTo>
                <a:cubicBezTo>
                  <a:pt x="1769" y="4284"/>
                  <a:pt x="1935" y="4261"/>
                  <a:pt x="2251" y="4322"/>
                </a:cubicBezTo>
                <a:cubicBezTo>
                  <a:pt x="2467" y="4363"/>
                  <a:pt x="2636" y="4438"/>
                  <a:pt x="2633" y="4485"/>
                </a:cubicBezTo>
                <a:cubicBezTo>
                  <a:pt x="2630" y="4531"/>
                  <a:pt x="2476" y="4654"/>
                  <a:pt x="2287" y="4757"/>
                </a:cubicBezTo>
                <a:cubicBezTo>
                  <a:pt x="1428" y="5229"/>
                  <a:pt x="866" y="6060"/>
                  <a:pt x="1047" y="6591"/>
                </a:cubicBezTo>
                <a:cubicBezTo>
                  <a:pt x="1154" y="6905"/>
                  <a:pt x="1283" y="6884"/>
                  <a:pt x="1398" y="6538"/>
                </a:cubicBezTo>
                <a:cubicBezTo>
                  <a:pt x="1453" y="6369"/>
                  <a:pt x="1555" y="6230"/>
                  <a:pt x="1622" y="6230"/>
                </a:cubicBezTo>
                <a:cubicBezTo>
                  <a:pt x="1690" y="6230"/>
                  <a:pt x="1942" y="6041"/>
                  <a:pt x="2179" y="5808"/>
                </a:cubicBezTo>
                <a:cubicBezTo>
                  <a:pt x="2417" y="5575"/>
                  <a:pt x="2631" y="5406"/>
                  <a:pt x="2660" y="5434"/>
                </a:cubicBezTo>
                <a:cubicBezTo>
                  <a:pt x="2689" y="5462"/>
                  <a:pt x="2707" y="5760"/>
                  <a:pt x="2696" y="6094"/>
                </a:cubicBezTo>
                <a:cubicBezTo>
                  <a:pt x="2660" y="7171"/>
                  <a:pt x="2986" y="8231"/>
                  <a:pt x="3397" y="8363"/>
                </a:cubicBezTo>
                <a:cubicBezTo>
                  <a:pt x="3502" y="8397"/>
                  <a:pt x="3500" y="8361"/>
                  <a:pt x="3375" y="8174"/>
                </a:cubicBezTo>
                <a:cubicBezTo>
                  <a:pt x="3251" y="7989"/>
                  <a:pt x="3240" y="7928"/>
                  <a:pt x="3334" y="7893"/>
                </a:cubicBezTo>
                <a:cubicBezTo>
                  <a:pt x="3473" y="7840"/>
                  <a:pt x="3519" y="7531"/>
                  <a:pt x="3397" y="7457"/>
                </a:cubicBezTo>
                <a:cubicBezTo>
                  <a:pt x="3281" y="7387"/>
                  <a:pt x="3291" y="6686"/>
                  <a:pt x="3410" y="6569"/>
                </a:cubicBezTo>
                <a:cubicBezTo>
                  <a:pt x="3481" y="6500"/>
                  <a:pt x="3481" y="6422"/>
                  <a:pt x="3410" y="6292"/>
                </a:cubicBezTo>
                <a:cubicBezTo>
                  <a:pt x="3289" y="6069"/>
                  <a:pt x="3417" y="5970"/>
                  <a:pt x="3662" y="6098"/>
                </a:cubicBezTo>
                <a:cubicBezTo>
                  <a:pt x="3896" y="6221"/>
                  <a:pt x="3913" y="6288"/>
                  <a:pt x="4071" y="7844"/>
                </a:cubicBezTo>
                <a:cubicBezTo>
                  <a:pt x="4328" y="10376"/>
                  <a:pt x="4206" y="13122"/>
                  <a:pt x="3747" y="15170"/>
                </a:cubicBezTo>
                <a:cubicBezTo>
                  <a:pt x="3550" y="16052"/>
                  <a:pt x="3479" y="16173"/>
                  <a:pt x="3262" y="15997"/>
                </a:cubicBezTo>
                <a:cubicBezTo>
                  <a:pt x="3135" y="15894"/>
                  <a:pt x="3095" y="15899"/>
                  <a:pt x="2993" y="16037"/>
                </a:cubicBezTo>
                <a:cubicBezTo>
                  <a:pt x="2831" y="16253"/>
                  <a:pt x="2443" y="16444"/>
                  <a:pt x="2283" y="16384"/>
                </a:cubicBezTo>
                <a:cubicBezTo>
                  <a:pt x="2199" y="16353"/>
                  <a:pt x="2120" y="16418"/>
                  <a:pt x="2063" y="16564"/>
                </a:cubicBezTo>
                <a:cubicBezTo>
                  <a:pt x="2014" y="16690"/>
                  <a:pt x="1915" y="16789"/>
                  <a:pt x="1847" y="16789"/>
                </a:cubicBezTo>
                <a:cubicBezTo>
                  <a:pt x="1779" y="16789"/>
                  <a:pt x="1627" y="16885"/>
                  <a:pt x="1510" y="17000"/>
                </a:cubicBezTo>
                <a:cubicBezTo>
                  <a:pt x="1392" y="17114"/>
                  <a:pt x="1171" y="17235"/>
                  <a:pt x="1016" y="17268"/>
                </a:cubicBezTo>
                <a:cubicBezTo>
                  <a:pt x="861" y="17301"/>
                  <a:pt x="662" y="17403"/>
                  <a:pt x="575" y="17497"/>
                </a:cubicBezTo>
                <a:cubicBezTo>
                  <a:pt x="425" y="17660"/>
                  <a:pt x="428" y="17694"/>
                  <a:pt x="634" y="18288"/>
                </a:cubicBezTo>
                <a:cubicBezTo>
                  <a:pt x="752" y="18630"/>
                  <a:pt x="971" y="19132"/>
                  <a:pt x="1119" y="19405"/>
                </a:cubicBezTo>
                <a:cubicBezTo>
                  <a:pt x="1345" y="19822"/>
                  <a:pt x="1464" y="19937"/>
                  <a:pt x="1878" y="20139"/>
                </a:cubicBezTo>
                <a:cubicBezTo>
                  <a:pt x="2854" y="20615"/>
                  <a:pt x="3645" y="20762"/>
                  <a:pt x="5325" y="20764"/>
                </a:cubicBezTo>
                <a:cubicBezTo>
                  <a:pt x="6330" y="20765"/>
                  <a:pt x="7136" y="20713"/>
                  <a:pt x="7697" y="20619"/>
                </a:cubicBezTo>
                <a:cubicBezTo>
                  <a:pt x="8164" y="20540"/>
                  <a:pt x="8577" y="20504"/>
                  <a:pt x="8613" y="20540"/>
                </a:cubicBezTo>
                <a:cubicBezTo>
                  <a:pt x="8650" y="20575"/>
                  <a:pt x="8735" y="20760"/>
                  <a:pt x="8802" y="20949"/>
                </a:cubicBezTo>
                <a:cubicBezTo>
                  <a:pt x="8869" y="21137"/>
                  <a:pt x="8979" y="21317"/>
                  <a:pt x="9049" y="21349"/>
                </a:cubicBezTo>
                <a:cubicBezTo>
                  <a:pt x="9119" y="21380"/>
                  <a:pt x="9256" y="21450"/>
                  <a:pt x="9355" y="21503"/>
                </a:cubicBezTo>
                <a:cubicBezTo>
                  <a:pt x="9450" y="21554"/>
                  <a:pt x="9956" y="21583"/>
                  <a:pt x="10501" y="21595"/>
                </a:cubicBezTo>
                <a:cubicBezTo>
                  <a:pt x="11441" y="21586"/>
                  <a:pt x="11905" y="21571"/>
                  <a:pt x="12019" y="21555"/>
                </a:cubicBezTo>
                <a:cubicBezTo>
                  <a:pt x="12076" y="21547"/>
                  <a:pt x="12133" y="21540"/>
                  <a:pt x="12154" y="21529"/>
                </a:cubicBezTo>
                <a:cubicBezTo>
                  <a:pt x="12240" y="21484"/>
                  <a:pt x="12424" y="21421"/>
                  <a:pt x="12563" y="21393"/>
                </a:cubicBezTo>
                <a:cubicBezTo>
                  <a:pt x="12754" y="21353"/>
                  <a:pt x="12856" y="21245"/>
                  <a:pt x="12990" y="20949"/>
                </a:cubicBezTo>
                <a:cubicBezTo>
                  <a:pt x="13048" y="20821"/>
                  <a:pt x="13104" y="20725"/>
                  <a:pt x="13151" y="20654"/>
                </a:cubicBezTo>
                <a:lnTo>
                  <a:pt x="13156" y="20650"/>
                </a:lnTo>
                <a:lnTo>
                  <a:pt x="13169" y="20610"/>
                </a:lnTo>
                <a:lnTo>
                  <a:pt x="13187" y="20610"/>
                </a:lnTo>
                <a:cubicBezTo>
                  <a:pt x="13201" y="20595"/>
                  <a:pt x="13225" y="20561"/>
                  <a:pt x="13232" y="20562"/>
                </a:cubicBezTo>
                <a:cubicBezTo>
                  <a:pt x="13267" y="20562"/>
                  <a:pt x="13839" y="20619"/>
                  <a:pt x="14504" y="20694"/>
                </a:cubicBezTo>
                <a:cubicBezTo>
                  <a:pt x="16268" y="20891"/>
                  <a:pt x="17758" y="20886"/>
                  <a:pt x="18822" y="20667"/>
                </a:cubicBezTo>
                <a:cubicBezTo>
                  <a:pt x="20206" y="20383"/>
                  <a:pt x="20278" y="20326"/>
                  <a:pt x="20880" y="19176"/>
                </a:cubicBezTo>
                <a:cubicBezTo>
                  <a:pt x="21600" y="17799"/>
                  <a:pt x="21565" y="17403"/>
                  <a:pt x="20704" y="17268"/>
                </a:cubicBezTo>
                <a:cubicBezTo>
                  <a:pt x="20689" y="17266"/>
                  <a:pt x="20676" y="17259"/>
                  <a:pt x="20664" y="17255"/>
                </a:cubicBezTo>
                <a:cubicBezTo>
                  <a:pt x="20637" y="17254"/>
                  <a:pt x="20624" y="17249"/>
                  <a:pt x="20601" y="17246"/>
                </a:cubicBezTo>
                <a:cubicBezTo>
                  <a:pt x="20595" y="17245"/>
                  <a:pt x="20584" y="17243"/>
                  <a:pt x="20579" y="17242"/>
                </a:cubicBezTo>
                <a:cubicBezTo>
                  <a:pt x="20492" y="17229"/>
                  <a:pt x="20427" y="17209"/>
                  <a:pt x="20385" y="17162"/>
                </a:cubicBezTo>
                <a:cubicBezTo>
                  <a:pt x="20305" y="17120"/>
                  <a:pt x="20233" y="17067"/>
                  <a:pt x="20188" y="17000"/>
                </a:cubicBezTo>
                <a:cubicBezTo>
                  <a:pt x="20111" y="16885"/>
                  <a:pt x="19988" y="16789"/>
                  <a:pt x="19914" y="16789"/>
                </a:cubicBezTo>
                <a:cubicBezTo>
                  <a:pt x="19839" y="16789"/>
                  <a:pt x="19758" y="16733"/>
                  <a:pt x="19729" y="16661"/>
                </a:cubicBezTo>
                <a:cubicBezTo>
                  <a:pt x="19701" y="16589"/>
                  <a:pt x="19618" y="16529"/>
                  <a:pt x="19545" y="16529"/>
                </a:cubicBezTo>
                <a:cubicBezTo>
                  <a:pt x="19472" y="16529"/>
                  <a:pt x="19390" y="16454"/>
                  <a:pt x="19365" y="16362"/>
                </a:cubicBezTo>
                <a:cubicBezTo>
                  <a:pt x="19341" y="16270"/>
                  <a:pt x="19213" y="16165"/>
                  <a:pt x="19082" y="16133"/>
                </a:cubicBezTo>
                <a:cubicBezTo>
                  <a:pt x="18952" y="16101"/>
                  <a:pt x="18791" y="16031"/>
                  <a:pt x="18723" y="15975"/>
                </a:cubicBezTo>
                <a:cubicBezTo>
                  <a:pt x="18655" y="15919"/>
                  <a:pt x="18435" y="15827"/>
                  <a:pt x="18233" y="15777"/>
                </a:cubicBezTo>
                <a:cubicBezTo>
                  <a:pt x="18192" y="15767"/>
                  <a:pt x="18163" y="15756"/>
                  <a:pt x="18130" y="15746"/>
                </a:cubicBezTo>
                <a:cubicBezTo>
                  <a:pt x="18112" y="15746"/>
                  <a:pt x="18087" y="15747"/>
                  <a:pt x="18071" y="15746"/>
                </a:cubicBezTo>
                <a:cubicBezTo>
                  <a:pt x="18070" y="15746"/>
                  <a:pt x="18068" y="15746"/>
                  <a:pt x="18067" y="15746"/>
                </a:cubicBezTo>
                <a:cubicBezTo>
                  <a:pt x="18038" y="15745"/>
                  <a:pt x="18007" y="15720"/>
                  <a:pt x="17977" y="15685"/>
                </a:cubicBezTo>
                <a:cubicBezTo>
                  <a:pt x="17867" y="15620"/>
                  <a:pt x="17816" y="15524"/>
                  <a:pt x="17748" y="15298"/>
                </a:cubicBezTo>
                <a:cubicBezTo>
                  <a:pt x="17683" y="15083"/>
                  <a:pt x="17546" y="14394"/>
                  <a:pt x="17442" y="13768"/>
                </a:cubicBezTo>
                <a:cubicBezTo>
                  <a:pt x="17113" y="11782"/>
                  <a:pt x="17170" y="8602"/>
                  <a:pt x="17568" y="6736"/>
                </a:cubicBezTo>
                <a:cubicBezTo>
                  <a:pt x="17627" y="6459"/>
                  <a:pt x="17700" y="6272"/>
                  <a:pt x="17775" y="6191"/>
                </a:cubicBezTo>
                <a:cubicBezTo>
                  <a:pt x="17782" y="6174"/>
                  <a:pt x="17791" y="6131"/>
                  <a:pt x="17797" y="6125"/>
                </a:cubicBezTo>
                <a:cubicBezTo>
                  <a:pt x="17798" y="6124"/>
                  <a:pt x="17801" y="6126"/>
                  <a:pt x="17802" y="6125"/>
                </a:cubicBezTo>
                <a:cubicBezTo>
                  <a:pt x="17803" y="6124"/>
                  <a:pt x="17805" y="6126"/>
                  <a:pt x="17806" y="6125"/>
                </a:cubicBezTo>
                <a:cubicBezTo>
                  <a:pt x="17816" y="6119"/>
                  <a:pt x="17825" y="6121"/>
                  <a:pt x="17838" y="6129"/>
                </a:cubicBezTo>
                <a:cubicBezTo>
                  <a:pt x="17849" y="6134"/>
                  <a:pt x="17862" y="6137"/>
                  <a:pt x="17874" y="6151"/>
                </a:cubicBezTo>
                <a:cubicBezTo>
                  <a:pt x="17910" y="6158"/>
                  <a:pt x="17944" y="6186"/>
                  <a:pt x="17977" y="6248"/>
                </a:cubicBezTo>
                <a:cubicBezTo>
                  <a:pt x="18055" y="6396"/>
                  <a:pt x="18116" y="6710"/>
                  <a:pt x="18125" y="6916"/>
                </a:cubicBezTo>
                <a:cubicBezTo>
                  <a:pt x="18126" y="6918"/>
                  <a:pt x="18125" y="6923"/>
                  <a:pt x="18125" y="6925"/>
                </a:cubicBezTo>
                <a:cubicBezTo>
                  <a:pt x="18129" y="6938"/>
                  <a:pt x="18133" y="6951"/>
                  <a:pt x="18130" y="6965"/>
                </a:cubicBezTo>
                <a:cubicBezTo>
                  <a:pt x="18129" y="6966"/>
                  <a:pt x="18130" y="6967"/>
                  <a:pt x="18130" y="6969"/>
                </a:cubicBezTo>
                <a:cubicBezTo>
                  <a:pt x="18130" y="7037"/>
                  <a:pt x="18120" y="7088"/>
                  <a:pt x="18103" y="7105"/>
                </a:cubicBezTo>
                <a:cubicBezTo>
                  <a:pt x="18072" y="7135"/>
                  <a:pt x="18040" y="7405"/>
                  <a:pt x="18031" y="7703"/>
                </a:cubicBezTo>
                <a:lnTo>
                  <a:pt x="18013" y="8222"/>
                </a:lnTo>
                <a:cubicBezTo>
                  <a:pt x="18013" y="8224"/>
                  <a:pt x="18017" y="8226"/>
                  <a:pt x="18018" y="8227"/>
                </a:cubicBezTo>
                <a:cubicBezTo>
                  <a:pt x="18021" y="8229"/>
                  <a:pt x="18023" y="8229"/>
                  <a:pt x="18026" y="8231"/>
                </a:cubicBezTo>
                <a:lnTo>
                  <a:pt x="18211" y="8007"/>
                </a:lnTo>
                <a:cubicBezTo>
                  <a:pt x="18317" y="7876"/>
                  <a:pt x="18453" y="7581"/>
                  <a:pt x="18516" y="7352"/>
                </a:cubicBezTo>
                <a:cubicBezTo>
                  <a:pt x="18657" y="6843"/>
                  <a:pt x="18736" y="6688"/>
                  <a:pt x="18849" y="6696"/>
                </a:cubicBezTo>
                <a:cubicBezTo>
                  <a:pt x="18983" y="6706"/>
                  <a:pt x="19237" y="7248"/>
                  <a:pt x="19325" y="7708"/>
                </a:cubicBezTo>
                <a:cubicBezTo>
                  <a:pt x="19417" y="8188"/>
                  <a:pt x="19491" y="8294"/>
                  <a:pt x="19608" y="8112"/>
                </a:cubicBezTo>
                <a:cubicBezTo>
                  <a:pt x="19721" y="7937"/>
                  <a:pt x="19719" y="6870"/>
                  <a:pt x="19604" y="6573"/>
                </a:cubicBezTo>
                <a:cubicBezTo>
                  <a:pt x="19530" y="6385"/>
                  <a:pt x="19536" y="6305"/>
                  <a:pt x="19644" y="6200"/>
                </a:cubicBezTo>
                <a:cubicBezTo>
                  <a:pt x="19813" y="6034"/>
                  <a:pt x="19925" y="6127"/>
                  <a:pt x="20030" y="6534"/>
                </a:cubicBezTo>
                <a:cubicBezTo>
                  <a:pt x="20140" y="6956"/>
                  <a:pt x="20292" y="6965"/>
                  <a:pt x="20363" y="6551"/>
                </a:cubicBezTo>
                <a:cubicBezTo>
                  <a:pt x="20410" y="6279"/>
                  <a:pt x="20377" y="6106"/>
                  <a:pt x="20206" y="5755"/>
                </a:cubicBezTo>
                <a:cubicBezTo>
                  <a:pt x="20073" y="5483"/>
                  <a:pt x="20032" y="5372"/>
                  <a:pt x="20057" y="5307"/>
                </a:cubicBezTo>
                <a:cubicBezTo>
                  <a:pt x="20058" y="5301"/>
                  <a:pt x="20055" y="5293"/>
                  <a:pt x="20057" y="5289"/>
                </a:cubicBezTo>
                <a:cubicBezTo>
                  <a:pt x="20074" y="5262"/>
                  <a:pt x="20097" y="5248"/>
                  <a:pt x="20125" y="5241"/>
                </a:cubicBezTo>
                <a:cubicBezTo>
                  <a:pt x="20132" y="5237"/>
                  <a:pt x="20135" y="5232"/>
                  <a:pt x="20143" y="5228"/>
                </a:cubicBezTo>
                <a:cubicBezTo>
                  <a:pt x="20243" y="5175"/>
                  <a:pt x="20331" y="5179"/>
                  <a:pt x="20399" y="5245"/>
                </a:cubicBezTo>
                <a:cubicBezTo>
                  <a:pt x="20456" y="5301"/>
                  <a:pt x="20502" y="5316"/>
                  <a:pt x="20502" y="5276"/>
                </a:cubicBezTo>
                <a:cubicBezTo>
                  <a:pt x="20502" y="5251"/>
                  <a:pt x="20530" y="5255"/>
                  <a:pt x="20565" y="5272"/>
                </a:cubicBezTo>
                <a:cubicBezTo>
                  <a:pt x="20580" y="5265"/>
                  <a:pt x="20599" y="5260"/>
                  <a:pt x="20610" y="5267"/>
                </a:cubicBezTo>
                <a:cubicBezTo>
                  <a:pt x="20626" y="5275"/>
                  <a:pt x="20644" y="5292"/>
                  <a:pt x="20664" y="5324"/>
                </a:cubicBezTo>
                <a:cubicBezTo>
                  <a:pt x="20668" y="5332"/>
                  <a:pt x="20669" y="5332"/>
                  <a:pt x="20673" y="5338"/>
                </a:cubicBezTo>
                <a:cubicBezTo>
                  <a:pt x="20740" y="5376"/>
                  <a:pt x="20773" y="5348"/>
                  <a:pt x="20812" y="5228"/>
                </a:cubicBezTo>
                <a:cubicBezTo>
                  <a:pt x="20899" y="4959"/>
                  <a:pt x="20786" y="4553"/>
                  <a:pt x="20538" y="4265"/>
                </a:cubicBezTo>
                <a:cubicBezTo>
                  <a:pt x="20335" y="4028"/>
                  <a:pt x="20370" y="3823"/>
                  <a:pt x="20592" y="3957"/>
                </a:cubicBezTo>
                <a:cubicBezTo>
                  <a:pt x="20744" y="4049"/>
                  <a:pt x="20793" y="3759"/>
                  <a:pt x="20682" y="3429"/>
                </a:cubicBezTo>
                <a:cubicBezTo>
                  <a:pt x="20517" y="2941"/>
                  <a:pt x="19579" y="2570"/>
                  <a:pt x="19271" y="2871"/>
                </a:cubicBezTo>
                <a:cubicBezTo>
                  <a:pt x="19116" y="3022"/>
                  <a:pt x="18897" y="2898"/>
                  <a:pt x="18952" y="2690"/>
                </a:cubicBezTo>
                <a:cubicBezTo>
                  <a:pt x="19029" y="2404"/>
                  <a:pt x="19203" y="2304"/>
                  <a:pt x="19410" y="2431"/>
                </a:cubicBezTo>
                <a:cubicBezTo>
                  <a:pt x="19554" y="2519"/>
                  <a:pt x="19620" y="2519"/>
                  <a:pt x="19734" y="2427"/>
                </a:cubicBezTo>
                <a:cubicBezTo>
                  <a:pt x="20026" y="2190"/>
                  <a:pt x="19816" y="1061"/>
                  <a:pt x="19455" y="927"/>
                </a:cubicBezTo>
                <a:cubicBezTo>
                  <a:pt x="18974" y="748"/>
                  <a:pt x="18724" y="824"/>
                  <a:pt x="18292" y="1283"/>
                </a:cubicBezTo>
                <a:cubicBezTo>
                  <a:pt x="17829" y="1775"/>
                  <a:pt x="17733" y="1762"/>
                  <a:pt x="17559" y="1195"/>
                </a:cubicBezTo>
                <a:cubicBezTo>
                  <a:pt x="17500" y="1002"/>
                  <a:pt x="17413" y="843"/>
                  <a:pt x="17366" y="843"/>
                </a:cubicBezTo>
                <a:cubicBezTo>
                  <a:pt x="17332" y="843"/>
                  <a:pt x="17311" y="856"/>
                  <a:pt x="17299" y="879"/>
                </a:cubicBezTo>
                <a:cubicBezTo>
                  <a:pt x="17297" y="887"/>
                  <a:pt x="17295" y="900"/>
                  <a:pt x="17294" y="909"/>
                </a:cubicBezTo>
                <a:cubicBezTo>
                  <a:pt x="17296" y="931"/>
                  <a:pt x="17307" y="941"/>
                  <a:pt x="17308" y="962"/>
                </a:cubicBezTo>
                <a:cubicBezTo>
                  <a:pt x="17309" y="1005"/>
                  <a:pt x="17316" y="1036"/>
                  <a:pt x="17321" y="1081"/>
                </a:cubicBezTo>
                <a:cubicBezTo>
                  <a:pt x="17331" y="1121"/>
                  <a:pt x="17334" y="1147"/>
                  <a:pt x="17357" y="1208"/>
                </a:cubicBezTo>
                <a:cubicBezTo>
                  <a:pt x="17402" y="1324"/>
                  <a:pt x="17398" y="1504"/>
                  <a:pt x="17353" y="1622"/>
                </a:cubicBezTo>
                <a:cubicBezTo>
                  <a:pt x="17277" y="1819"/>
                  <a:pt x="17266" y="1823"/>
                  <a:pt x="17056" y="1688"/>
                </a:cubicBezTo>
                <a:cubicBezTo>
                  <a:pt x="16905" y="1591"/>
                  <a:pt x="16634" y="1543"/>
                  <a:pt x="16184" y="1543"/>
                </a:cubicBezTo>
                <a:cubicBezTo>
                  <a:pt x="15879" y="1543"/>
                  <a:pt x="15702" y="1562"/>
                  <a:pt x="15569" y="1617"/>
                </a:cubicBezTo>
                <a:cubicBezTo>
                  <a:pt x="15513" y="1649"/>
                  <a:pt x="15461" y="1692"/>
                  <a:pt x="15412" y="1749"/>
                </a:cubicBezTo>
                <a:cubicBezTo>
                  <a:pt x="15337" y="1835"/>
                  <a:pt x="15316" y="1874"/>
                  <a:pt x="15281" y="1925"/>
                </a:cubicBezTo>
                <a:cubicBezTo>
                  <a:pt x="15256" y="1976"/>
                  <a:pt x="15233" y="2018"/>
                  <a:pt x="15205" y="2084"/>
                </a:cubicBezTo>
                <a:cubicBezTo>
                  <a:pt x="15207" y="2121"/>
                  <a:pt x="15218" y="2154"/>
                  <a:pt x="15250" y="2198"/>
                </a:cubicBezTo>
                <a:lnTo>
                  <a:pt x="15263" y="2220"/>
                </a:lnTo>
                <a:cubicBezTo>
                  <a:pt x="15297" y="2222"/>
                  <a:pt x="15327" y="2221"/>
                  <a:pt x="15394" y="2211"/>
                </a:cubicBezTo>
                <a:lnTo>
                  <a:pt x="15403" y="2198"/>
                </a:lnTo>
                <a:cubicBezTo>
                  <a:pt x="15444" y="2123"/>
                  <a:pt x="15494" y="2096"/>
                  <a:pt x="15537" y="2123"/>
                </a:cubicBezTo>
                <a:cubicBezTo>
                  <a:pt x="15576" y="2148"/>
                  <a:pt x="15673" y="2167"/>
                  <a:pt x="15753" y="2167"/>
                </a:cubicBezTo>
                <a:cubicBezTo>
                  <a:pt x="15839" y="2167"/>
                  <a:pt x="15896" y="2195"/>
                  <a:pt x="15888" y="2237"/>
                </a:cubicBezTo>
                <a:cubicBezTo>
                  <a:pt x="15883" y="2262"/>
                  <a:pt x="15908" y="2283"/>
                  <a:pt x="15951" y="2295"/>
                </a:cubicBezTo>
                <a:cubicBezTo>
                  <a:pt x="15954" y="2275"/>
                  <a:pt x="15964" y="2256"/>
                  <a:pt x="15978" y="2242"/>
                </a:cubicBezTo>
                <a:cubicBezTo>
                  <a:pt x="15996" y="2224"/>
                  <a:pt x="16011" y="2220"/>
                  <a:pt x="16027" y="2220"/>
                </a:cubicBezTo>
                <a:cubicBezTo>
                  <a:pt x="16029" y="2155"/>
                  <a:pt x="16072" y="2113"/>
                  <a:pt x="16135" y="2123"/>
                </a:cubicBezTo>
                <a:cubicBezTo>
                  <a:pt x="16165" y="2128"/>
                  <a:pt x="16199" y="2145"/>
                  <a:pt x="16234" y="2176"/>
                </a:cubicBezTo>
                <a:cubicBezTo>
                  <a:pt x="16260" y="2199"/>
                  <a:pt x="16267" y="2219"/>
                  <a:pt x="16279" y="2237"/>
                </a:cubicBezTo>
                <a:cubicBezTo>
                  <a:pt x="16312" y="2211"/>
                  <a:pt x="16343" y="2213"/>
                  <a:pt x="16369" y="2251"/>
                </a:cubicBezTo>
                <a:cubicBezTo>
                  <a:pt x="16372" y="2248"/>
                  <a:pt x="16379" y="2245"/>
                  <a:pt x="16382" y="2242"/>
                </a:cubicBezTo>
                <a:cubicBezTo>
                  <a:pt x="16448" y="2177"/>
                  <a:pt x="16612" y="2255"/>
                  <a:pt x="16692" y="2352"/>
                </a:cubicBezTo>
                <a:cubicBezTo>
                  <a:pt x="16708" y="2337"/>
                  <a:pt x="16722" y="2330"/>
                  <a:pt x="16737" y="2339"/>
                </a:cubicBezTo>
                <a:cubicBezTo>
                  <a:pt x="16759" y="2351"/>
                  <a:pt x="16784" y="2390"/>
                  <a:pt x="16822" y="2466"/>
                </a:cubicBezTo>
                <a:cubicBezTo>
                  <a:pt x="16827" y="2475"/>
                  <a:pt x="16832" y="2483"/>
                  <a:pt x="16836" y="2492"/>
                </a:cubicBezTo>
                <a:cubicBezTo>
                  <a:pt x="16840" y="2478"/>
                  <a:pt x="16848" y="2466"/>
                  <a:pt x="16863" y="2457"/>
                </a:cubicBezTo>
                <a:cubicBezTo>
                  <a:pt x="16893" y="2439"/>
                  <a:pt x="16934" y="2445"/>
                  <a:pt x="16953" y="2475"/>
                </a:cubicBezTo>
                <a:cubicBezTo>
                  <a:pt x="16971" y="2505"/>
                  <a:pt x="16961" y="2544"/>
                  <a:pt x="16930" y="2563"/>
                </a:cubicBezTo>
                <a:cubicBezTo>
                  <a:pt x="16906" y="2578"/>
                  <a:pt x="16879" y="2571"/>
                  <a:pt x="16858" y="2554"/>
                </a:cubicBezTo>
                <a:cubicBezTo>
                  <a:pt x="16860" y="2559"/>
                  <a:pt x="16857" y="2558"/>
                  <a:pt x="16858" y="2563"/>
                </a:cubicBezTo>
                <a:cubicBezTo>
                  <a:pt x="16892" y="2592"/>
                  <a:pt x="16915" y="2626"/>
                  <a:pt x="16894" y="2660"/>
                </a:cubicBezTo>
                <a:cubicBezTo>
                  <a:pt x="16891" y="2665"/>
                  <a:pt x="16881" y="2664"/>
                  <a:pt x="16876" y="2668"/>
                </a:cubicBezTo>
                <a:cubicBezTo>
                  <a:pt x="16876" y="2670"/>
                  <a:pt x="16882" y="2676"/>
                  <a:pt x="16881" y="2677"/>
                </a:cubicBezTo>
                <a:cubicBezTo>
                  <a:pt x="16869" y="2689"/>
                  <a:pt x="16851" y="2692"/>
                  <a:pt x="16836" y="2695"/>
                </a:cubicBezTo>
                <a:cubicBezTo>
                  <a:pt x="16830" y="2696"/>
                  <a:pt x="16823" y="2704"/>
                  <a:pt x="16818" y="2704"/>
                </a:cubicBezTo>
                <a:cubicBezTo>
                  <a:pt x="16817" y="2703"/>
                  <a:pt x="16814" y="2699"/>
                  <a:pt x="16813" y="2699"/>
                </a:cubicBezTo>
                <a:cubicBezTo>
                  <a:pt x="16810" y="2698"/>
                  <a:pt x="16777" y="2696"/>
                  <a:pt x="16768" y="2695"/>
                </a:cubicBezTo>
                <a:cubicBezTo>
                  <a:pt x="16727" y="2687"/>
                  <a:pt x="16657" y="2675"/>
                  <a:pt x="16557" y="2660"/>
                </a:cubicBezTo>
                <a:cubicBezTo>
                  <a:pt x="16411" y="2637"/>
                  <a:pt x="16336" y="2591"/>
                  <a:pt x="16333" y="2554"/>
                </a:cubicBezTo>
                <a:cubicBezTo>
                  <a:pt x="16266" y="2555"/>
                  <a:pt x="16248" y="2564"/>
                  <a:pt x="16153" y="2563"/>
                </a:cubicBezTo>
                <a:cubicBezTo>
                  <a:pt x="16047" y="2562"/>
                  <a:pt x="15991" y="2565"/>
                  <a:pt x="15915" y="2567"/>
                </a:cubicBezTo>
                <a:cubicBezTo>
                  <a:pt x="15831" y="2606"/>
                  <a:pt x="15756" y="2645"/>
                  <a:pt x="15623" y="2686"/>
                </a:cubicBezTo>
                <a:cubicBezTo>
                  <a:pt x="15351" y="2769"/>
                  <a:pt x="15163" y="2872"/>
                  <a:pt x="15057" y="2989"/>
                </a:cubicBezTo>
                <a:cubicBezTo>
                  <a:pt x="15056" y="2990"/>
                  <a:pt x="15053" y="2988"/>
                  <a:pt x="15052" y="2989"/>
                </a:cubicBezTo>
                <a:cubicBezTo>
                  <a:pt x="15018" y="3038"/>
                  <a:pt x="14991" y="3093"/>
                  <a:pt x="14967" y="3148"/>
                </a:cubicBezTo>
                <a:cubicBezTo>
                  <a:pt x="14941" y="3247"/>
                  <a:pt x="14960" y="3354"/>
                  <a:pt x="15034" y="3469"/>
                </a:cubicBezTo>
                <a:cubicBezTo>
                  <a:pt x="15091" y="3557"/>
                  <a:pt x="15137" y="3555"/>
                  <a:pt x="15218" y="3499"/>
                </a:cubicBezTo>
                <a:cubicBezTo>
                  <a:pt x="15287" y="3370"/>
                  <a:pt x="15318" y="3340"/>
                  <a:pt x="15376" y="3416"/>
                </a:cubicBezTo>
                <a:cubicBezTo>
                  <a:pt x="15389" y="3415"/>
                  <a:pt x="15398" y="3416"/>
                  <a:pt x="15398" y="3429"/>
                </a:cubicBezTo>
                <a:cubicBezTo>
                  <a:pt x="15398" y="3467"/>
                  <a:pt x="15477" y="3431"/>
                  <a:pt x="15573" y="3346"/>
                </a:cubicBezTo>
                <a:cubicBezTo>
                  <a:pt x="15579" y="3340"/>
                  <a:pt x="15585" y="3337"/>
                  <a:pt x="15591" y="3332"/>
                </a:cubicBezTo>
                <a:cubicBezTo>
                  <a:pt x="15632" y="3285"/>
                  <a:pt x="15680" y="3258"/>
                  <a:pt x="15731" y="3249"/>
                </a:cubicBezTo>
                <a:cubicBezTo>
                  <a:pt x="15733" y="3248"/>
                  <a:pt x="15737" y="3249"/>
                  <a:pt x="15740" y="3249"/>
                </a:cubicBezTo>
                <a:cubicBezTo>
                  <a:pt x="15762" y="3246"/>
                  <a:pt x="15780" y="3233"/>
                  <a:pt x="15807" y="3236"/>
                </a:cubicBezTo>
                <a:cubicBezTo>
                  <a:pt x="15818" y="3237"/>
                  <a:pt x="15825" y="3239"/>
                  <a:pt x="15834" y="3240"/>
                </a:cubicBezTo>
                <a:cubicBezTo>
                  <a:pt x="15851" y="3242"/>
                  <a:pt x="15864" y="3243"/>
                  <a:pt x="15879" y="3249"/>
                </a:cubicBezTo>
                <a:cubicBezTo>
                  <a:pt x="15903" y="3257"/>
                  <a:pt x="15921" y="3274"/>
                  <a:pt x="15933" y="3293"/>
                </a:cubicBezTo>
                <a:cubicBezTo>
                  <a:pt x="15966" y="3332"/>
                  <a:pt x="15988" y="3386"/>
                  <a:pt x="15982" y="3464"/>
                </a:cubicBezTo>
                <a:cubicBezTo>
                  <a:pt x="15964" y="3704"/>
                  <a:pt x="15933" y="3725"/>
                  <a:pt x="15591" y="3750"/>
                </a:cubicBezTo>
                <a:cubicBezTo>
                  <a:pt x="15431" y="3762"/>
                  <a:pt x="15173" y="3877"/>
                  <a:pt x="15016" y="4005"/>
                </a:cubicBezTo>
                <a:lnTo>
                  <a:pt x="14729" y="4238"/>
                </a:lnTo>
                <a:lnTo>
                  <a:pt x="15456" y="4238"/>
                </a:lnTo>
                <a:cubicBezTo>
                  <a:pt x="16269" y="4239"/>
                  <a:pt x="16451" y="4296"/>
                  <a:pt x="16288" y="4489"/>
                </a:cubicBezTo>
                <a:cubicBezTo>
                  <a:pt x="16163" y="4636"/>
                  <a:pt x="14190" y="4672"/>
                  <a:pt x="14100" y="4528"/>
                </a:cubicBezTo>
                <a:cubicBezTo>
                  <a:pt x="14070" y="4481"/>
                  <a:pt x="14091" y="4362"/>
                  <a:pt x="14144" y="4265"/>
                </a:cubicBezTo>
                <a:cubicBezTo>
                  <a:pt x="14233" y="4103"/>
                  <a:pt x="14214" y="4084"/>
                  <a:pt x="13942" y="4084"/>
                </a:cubicBezTo>
                <a:cubicBezTo>
                  <a:pt x="13778" y="4084"/>
                  <a:pt x="13603" y="4126"/>
                  <a:pt x="13551" y="4177"/>
                </a:cubicBezTo>
                <a:cubicBezTo>
                  <a:pt x="13491" y="4236"/>
                  <a:pt x="13302" y="4245"/>
                  <a:pt x="13021" y="4199"/>
                </a:cubicBezTo>
                <a:lnTo>
                  <a:pt x="12585" y="4128"/>
                </a:lnTo>
                <a:lnTo>
                  <a:pt x="12608" y="3733"/>
                </a:lnTo>
                <a:cubicBezTo>
                  <a:pt x="12626" y="3439"/>
                  <a:pt x="12563" y="3192"/>
                  <a:pt x="12361" y="2774"/>
                </a:cubicBezTo>
                <a:cubicBezTo>
                  <a:pt x="12211" y="2465"/>
                  <a:pt x="12042" y="1995"/>
                  <a:pt x="11983" y="1727"/>
                </a:cubicBezTo>
                <a:cubicBezTo>
                  <a:pt x="11925" y="1460"/>
                  <a:pt x="11846" y="1203"/>
                  <a:pt x="11808" y="1160"/>
                </a:cubicBezTo>
                <a:cubicBezTo>
                  <a:pt x="11772" y="1120"/>
                  <a:pt x="11275" y="1089"/>
                  <a:pt x="10694" y="1085"/>
                </a:cubicBezTo>
                <a:cubicBezTo>
                  <a:pt x="10691" y="1085"/>
                  <a:pt x="10692" y="1085"/>
                  <a:pt x="10689" y="1085"/>
                </a:cubicBezTo>
                <a:cubicBezTo>
                  <a:pt x="10668" y="1086"/>
                  <a:pt x="10640" y="1086"/>
                  <a:pt x="10617" y="1085"/>
                </a:cubicBezTo>
                <a:cubicBezTo>
                  <a:pt x="10569" y="1085"/>
                  <a:pt x="10523" y="1083"/>
                  <a:pt x="10478" y="1081"/>
                </a:cubicBezTo>
                <a:lnTo>
                  <a:pt x="9445" y="1081"/>
                </a:lnTo>
                <a:lnTo>
                  <a:pt x="9319" y="1424"/>
                </a:lnTo>
                <a:cubicBezTo>
                  <a:pt x="9250" y="1611"/>
                  <a:pt x="9034" y="2172"/>
                  <a:pt x="8838" y="2673"/>
                </a:cubicBezTo>
                <a:cubicBezTo>
                  <a:pt x="8525" y="3472"/>
                  <a:pt x="8490" y="3619"/>
                  <a:pt x="8573" y="3882"/>
                </a:cubicBezTo>
                <a:cubicBezTo>
                  <a:pt x="8660" y="4160"/>
                  <a:pt x="8654" y="4188"/>
                  <a:pt x="8447" y="4265"/>
                </a:cubicBezTo>
                <a:cubicBezTo>
                  <a:pt x="8130" y="4383"/>
                  <a:pt x="7692" y="4362"/>
                  <a:pt x="7432" y="4216"/>
                </a:cubicBezTo>
                <a:cubicBezTo>
                  <a:pt x="7309" y="4147"/>
                  <a:pt x="7137" y="4090"/>
                  <a:pt x="7050" y="4089"/>
                </a:cubicBezTo>
                <a:cubicBezTo>
                  <a:pt x="6904" y="4086"/>
                  <a:pt x="6901" y="4103"/>
                  <a:pt x="7023" y="4335"/>
                </a:cubicBezTo>
                <a:cubicBezTo>
                  <a:pt x="7096" y="4473"/>
                  <a:pt x="7130" y="4613"/>
                  <a:pt x="7099" y="4643"/>
                </a:cubicBezTo>
                <a:cubicBezTo>
                  <a:pt x="6973" y="4767"/>
                  <a:pt x="6704" y="4686"/>
                  <a:pt x="6632" y="4502"/>
                </a:cubicBezTo>
                <a:cubicBezTo>
                  <a:pt x="6524" y="4226"/>
                  <a:pt x="6281" y="4041"/>
                  <a:pt x="5864" y="3913"/>
                </a:cubicBezTo>
                <a:cubicBezTo>
                  <a:pt x="5667" y="3852"/>
                  <a:pt x="5453" y="3763"/>
                  <a:pt x="5392" y="3715"/>
                </a:cubicBezTo>
                <a:cubicBezTo>
                  <a:pt x="5298" y="3642"/>
                  <a:pt x="5284" y="3517"/>
                  <a:pt x="5311" y="3412"/>
                </a:cubicBezTo>
                <a:cubicBezTo>
                  <a:pt x="5311" y="3406"/>
                  <a:pt x="5311" y="3403"/>
                  <a:pt x="5311" y="3398"/>
                </a:cubicBezTo>
                <a:cubicBezTo>
                  <a:pt x="5311" y="3384"/>
                  <a:pt x="5314" y="3380"/>
                  <a:pt x="5316" y="3368"/>
                </a:cubicBezTo>
                <a:cubicBezTo>
                  <a:pt x="5321" y="3315"/>
                  <a:pt x="5346" y="3289"/>
                  <a:pt x="5383" y="3275"/>
                </a:cubicBezTo>
                <a:cubicBezTo>
                  <a:pt x="5394" y="3261"/>
                  <a:pt x="5406" y="3253"/>
                  <a:pt x="5419" y="3249"/>
                </a:cubicBezTo>
                <a:cubicBezTo>
                  <a:pt x="5425" y="3243"/>
                  <a:pt x="5428" y="3239"/>
                  <a:pt x="5437" y="3236"/>
                </a:cubicBezTo>
                <a:cubicBezTo>
                  <a:pt x="5523" y="3204"/>
                  <a:pt x="5635" y="3124"/>
                  <a:pt x="5684" y="3060"/>
                </a:cubicBezTo>
                <a:cubicBezTo>
                  <a:pt x="5733" y="2996"/>
                  <a:pt x="5907" y="2926"/>
                  <a:pt x="6070" y="2906"/>
                </a:cubicBezTo>
                <a:cubicBezTo>
                  <a:pt x="6234" y="2886"/>
                  <a:pt x="6425" y="2825"/>
                  <a:pt x="6493" y="2770"/>
                </a:cubicBezTo>
                <a:cubicBezTo>
                  <a:pt x="6561" y="2714"/>
                  <a:pt x="6657" y="2694"/>
                  <a:pt x="6708" y="2726"/>
                </a:cubicBezTo>
                <a:cubicBezTo>
                  <a:pt x="6870" y="2823"/>
                  <a:pt x="6814" y="2696"/>
                  <a:pt x="6610" y="2510"/>
                </a:cubicBezTo>
                <a:cubicBezTo>
                  <a:pt x="6458" y="2372"/>
                  <a:pt x="6292" y="2334"/>
                  <a:pt x="5886" y="2334"/>
                </a:cubicBezTo>
                <a:cubicBezTo>
                  <a:pt x="5597" y="2334"/>
                  <a:pt x="5277" y="2378"/>
                  <a:pt x="5176" y="2431"/>
                </a:cubicBezTo>
                <a:cubicBezTo>
                  <a:pt x="5108" y="2467"/>
                  <a:pt x="5049" y="2475"/>
                  <a:pt x="4997" y="2470"/>
                </a:cubicBezTo>
                <a:cubicBezTo>
                  <a:pt x="4935" y="2499"/>
                  <a:pt x="4875" y="2529"/>
                  <a:pt x="4817" y="2563"/>
                </a:cubicBezTo>
                <a:cubicBezTo>
                  <a:pt x="4751" y="2604"/>
                  <a:pt x="4684" y="2644"/>
                  <a:pt x="4624" y="2695"/>
                </a:cubicBezTo>
                <a:cubicBezTo>
                  <a:pt x="4569" y="2740"/>
                  <a:pt x="4498" y="2761"/>
                  <a:pt x="4462" y="2739"/>
                </a:cubicBezTo>
                <a:cubicBezTo>
                  <a:pt x="4439" y="2725"/>
                  <a:pt x="4431" y="2704"/>
                  <a:pt x="4439" y="2677"/>
                </a:cubicBezTo>
                <a:cubicBezTo>
                  <a:pt x="4447" y="2651"/>
                  <a:pt x="4471" y="2618"/>
                  <a:pt x="4502" y="2585"/>
                </a:cubicBezTo>
                <a:cubicBezTo>
                  <a:pt x="4512" y="2575"/>
                  <a:pt x="4531" y="2560"/>
                  <a:pt x="4543" y="2550"/>
                </a:cubicBezTo>
                <a:cubicBezTo>
                  <a:pt x="4572" y="2523"/>
                  <a:pt x="4597" y="2499"/>
                  <a:pt x="4637" y="2470"/>
                </a:cubicBezTo>
                <a:cubicBezTo>
                  <a:pt x="4692" y="2431"/>
                  <a:pt x="4754" y="2391"/>
                  <a:pt x="4826" y="2352"/>
                </a:cubicBezTo>
                <a:cubicBezTo>
                  <a:pt x="4881" y="2322"/>
                  <a:pt x="4941" y="2273"/>
                  <a:pt x="4992" y="2229"/>
                </a:cubicBezTo>
                <a:cubicBezTo>
                  <a:pt x="5037" y="2169"/>
                  <a:pt x="5090" y="2106"/>
                  <a:pt x="5163" y="2035"/>
                </a:cubicBezTo>
                <a:cubicBezTo>
                  <a:pt x="5191" y="1990"/>
                  <a:pt x="5215" y="1961"/>
                  <a:pt x="5235" y="1947"/>
                </a:cubicBezTo>
                <a:cubicBezTo>
                  <a:pt x="5245" y="1937"/>
                  <a:pt x="5252" y="1936"/>
                  <a:pt x="5262" y="1930"/>
                </a:cubicBezTo>
                <a:cubicBezTo>
                  <a:pt x="5274" y="1922"/>
                  <a:pt x="5292" y="1908"/>
                  <a:pt x="5302" y="1908"/>
                </a:cubicBezTo>
                <a:cubicBezTo>
                  <a:pt x="5307" y="1908"/>
                  <a:pt x="5318" y="1901"/>
                  <a:pt x="5325" y="1899"/>
                </a:cubicBezTo>
                <a:cubicBezTo>
                  <a:pt x="5514" y="1737"/>
                  <a:pt x="5737" y="1569"/>
                  <a:pt x="5967" y="1441"/>
                </a:cubicBezTo>
                <a:cubicBezTo>
                  <a:pt x="6236" y="1293"/>
                  <a:pt x="6439" y="1130"/>
                  <a:pt x="6421" y="1076"/>
                </a:cubicBezTo>
                <a:cubicBezTo>
                  <a:pt x="6371" y="929"/>
                  <a:pt x="5644" y="836"/>
                  <a:pt x="5284" y="931"/>
                </a:cubicBezTo>
                <a:cubicBezTo>
                  <a:pt x="5110" y="978"/>
                  <a:pt x="4756" y="1198"/>
                  <a:pt x="4498" y="1419"/>
                </a:cubicBezTo>
                <a:cubicBezTo>
                  <a:pt x="4239" y="1641"/>
                  <a:pt x="4023" y="1809"/>
                  <a:pt x="4017" y="1793"/>
                </a:cubicBezTo>
                <a:cubicBezTo>
                  <a:pt x="3959" y="1648"/>
                  <a:pt x="3979" y="1435"/>
                  <a:pt x="4035" y="1248"/>
                </a:cubicBezTo>
                <a:cubicBezTo>
                  <a:pt x="4036" y="1243"/>
                  <a:pt x="4029" y="1235"/>
                  <a:pt x="4031" y="1230"/>
                </a:cubicBezTo>
                <a:cubicBezTo>
                  <a:pt x="4032" y="1226"/>
                  <a:pt x="4038" y="1226"/>
                  <a:pt x="4040" y="1222"/>
                </a:cubicBezTo>
                <a:cubicBezTo>
                  <a:pt x="4107" y="1015"/>
                  <a:pt x="4223" y="843"/>
                  <a:pt x="4345" y="843"/>
                </a:cubicBezTo>
                <a:cubicBezTo>
                  <a:pt x="4418" y="843"/>
                  <a:pt x="4475" y="786"/>
                  <a:pt x="4475" y="716"/>
                </a:cubicBezTo>
                <a:cubicBezTo>
                  <a:pt x="4475" y="646"/>
                  <a:pt x="4530" y="557"/>
                  <a:pt x="4597" y="518"/>
                </a:cubicBezTo>
                <a:cubicBezTo>
                  <a:pt x="4741" y="435"/>
                  <a:pt x="4937" y="95"/>
                  <a:pt x="4875" y="34"/>
                </a:cubicBezTo>
                <a:cubicBezTo>
                  <a:pt x="4843" y="2"/>
                  <a:pt x="4793" y="-5"/>
                  <a:pt x="4731" y="4"/>
                </a:cubicBezTo>
                <a:close/>
                <a:moveTo>
                  <a:pt x="989" y="1169"/>
                </a:moveTo>
                <a:cubicBezTo>
                  <a:pt x="1001" y="1346"/>
                  <a:pt x="1051" y="1365"/>
                  <a:pt x="1204" y="1367"/>
                </a:cubicBezTo>
                <a:cubicBezTo>
                  <a:pt x="1163" y="1347"/>
                  <a:pt x="1123" y="1330"/>
                  <a:pt x="1083" y="1296"/>
                </a:cubicBezTo>
                <a:cubicBezTo>
                  <a:pt x="1035" y="1256"/>
                  <a:pt x="1008" y="1213"/>
                  <a:pt x="989" y="1169"/>
                </a:cubicBezTo>
                <a:close/>
                <a:moveTo>
                  <a:pt x="10298" y="2448"/>
                </a:moveTo>
                <a:cubicBezTo>
                  <a:pt x="10315" y="2452"/>
                  <a:pt x="10329" y="2460"/>
                  <a:pt x="10339" y="2475"/>
                </a:cubicBezTo>
                <a:cubicBezTo>
                  <a:pt x="10358" y="2505"/>
                  <a:pt x="10347" y="2544"/>
                  <a:pt x="10316" y="2563"/>
                </a:cubicBezTo>
                <a:cubicBezTo>
                  <a:pt x="10286" y="2581"/>
                  <a:pt x="10245" y="2575"/>
                  <a:pt x="10226" y="2545"/>
                </a:cubicBezTo>
                <a:cubicBezTo>
                  <a:pt x="10208" y="2515"/>
                  <a:pt x="10218" y="2476"/>
                  <a:pt x="10249" y="2457"/>
                </a:cubicBezTo>
                <a:cubicBezTo>
                  <a:pt x="10264" y="2448"/>
                  <a:pt x="10282" y="2445"/>
                  <a:pt x="10298" y="2448"/>
                </a:cubicBezTo>
                <a:close/>
                <a:moveTo>
                  <a:pt x="16472" y="3434"/>
                </a:moveTo>
                <a:cubicBezTo>
                  <a:pt x="16519" y="3442"/>
                  <a:pt x="16555" y="3461"/>
                  <a:pt x="16580" y="3491"/>
                </a:cubicBezTo>
                <a:cubicBezTo>
                  <a:pt x="16619" y="3537"/>
                  <a:pt x="16683" y="3563"/>
                  <a:pt x="16724" y="3548"/>
                </a:cubicBezTo>
                <a:cubicBezTo>
                  <a:pt x="16808" y="3516"/>
                  <a:pt x="17002" y="3702"/>
                  <a:pt x="16944" y="3759"/>
                </a:cubicBezTo>
                <a:cubicBezTo>
                  <a:pt x="16900" y="3801"/>
                  <a:pt x="16784" y="3813"/>
                  <a:pt x="16746" y="3777"/>
                </a:cubicBezTo>
                <a:cubicBezTo>
                  <a:pt x="16733" y="3764"/>
                  <a:pt x="16575" y="3738"/>
                  <a:pt x="16400" y="3719"/>
                </a:cubicBezTo>
                <a:cubicBezTo>
                  <a:pt x="15902" y="3667"/>
                  <a:pt x="15840" y="3505"/>
                  <a:pt x="16292" y="3438"/>
                </a:cubicBezTo>
                <a:cubicBezTo>
                  <a:pt x="16367" y="3427"/>
                  <a:pt x="16425" y="3425"/>
                  <a:pt x="16472" y="3434"/>
                </a:cubicBezTo>
                <a:close/>
                <a:moveTo>
                  <a:pt x="4111" y="5360"/>
                </a:moveTo>
                <a:cubicBezTo>
                  <a:pt x="4173" y="5362"/>
                  <a:pt x="4229" y="5409"/>
                  <a:pt x="4197" y="5461"/>
                </a:cubicBezTo>
                <a:cubicBezTo>
                  <a:pt x="4192" y="5468"/>
                  <a:pt x="4181" y="5468"/>
                  <a:pt x="4174" y="5474"/>
                </a:cubicBezTo>
                <a:cubicBezTo>
                  <a:pt x="4179" y="5474"/>
                  <a:pt x="4184" y="5473"/>
                  <a:pt x="4188" y="5474"/>
                </a:cubicBezTo>
                <a:cubicBezTo>
                  <a:pt x="4206" y="5480"/>
                  <a:pt x="4222" y="5502"/>
                  <a:pt x="4237" y="5522"/>
                </a:cubicBezTo>
                <a:cubicBezTo>
                  <a:pt x="4256" y="5521"/>
                  <a:pt x="4273" y="5531"/>
                  <a:pt x="4291" y="5540"/>
                </a:cubicBezTo>
                <a:cubicBezTo>
                  <a:pt x="4325" y="5549"/>
                  <a:pt x="4347" y="5576"/>
                  <a:pt x="4368" y="5619"/>
                </a:cubicBezTo>
                <a:cubicBezTo>
                  <a:pt x="4392" y="5661"/>
                  <a:pt x="4413" y="5712"/>
                  <a:pt x="4426" y="5777"/>
                </a:cubicBezTo>
                <a:cubicBezTo>
                  <a:pt x="4448" y="5894"/>
                  <a:pt x="4519" y="6091"/>
                  <a:pt x="4579" y="6222"/>
                </a:cubicBezTo>
                <a:cubicBezTo>
                  <a:pt x="4581" y="6225"/>
                  <a:pt x="4581" y="6231"/>
                  <a:pt x="4583" y="6235"/>
                </a:cubicBezTo>
                <a:cubicBezTo>
                  <a:pt x="4612" y="6222"/>
                  <a:pt x="4642" y="6230"/>
                  <a:pt x="4660" y="6257"/>
                </a:cubicBezTo>
                <a:cubicBezTo>
                  <a:pt x="4678" y="6287"/>
                  <a:pt x="4672" y="6326"/>
                  <a:pt x="4642" y="6345"/>
                </a:cubicBezTo>
                <a:cubicBezTo>
                  <a:pt x="4644" y="6350"/>
                  <a:pt x="4643" y="6353"/>
                  <a:pt x="4646" y="6358"/>
                </a:cubicBezTo>
                <a:cubicBezTo>
                  <a:pt x="4655" y="6375"/>
                  <a:pt x="4667" y="6391"/>
                  <a:pt x="4673" y="6411"/>
                </a:cubicBezTo>
                <a:cubicBezTo>
                  <a:pt x="4719" y="6413"/>
                  <a:pt x="4754" y="6457"/>
                  <a:pt x="4754" y="6547"/>
                </a:cubicBezTo>
                <a:cubicBezTo>
                  <a:pt x="4754" y="6571"/>
                  <a:pt x="4745" y="6587"/>
                  <a:pt x="4740" y="6604"/>
                </a:cubicBezTo>
                <a:cubicBezTo>
                  <a:pt x="4761" y="6639"/>
                  <a:pt x="4789" y="6644"/>
                  <a:pt x="4835" y="6608"/>
                </a:cubicBezTo>
                <a:cubicBezTo>
                  <a:pt x="4837" y="6605"/>
                  <a:pt x="4837" y="6608"/>
                  <a:pt x="4839" y="6604"/>
                </a:cubicBezTo>
                <a:cubicBezTo>
                  <a:pt x="4854" y="6582"/>
                  <a:pt x="4878" y="6572"/>
                  <a:pt x="4902" y="6573"/>
                </a:cubicBezTo>
                <a:cubicBezTo>
                  <a:pt x="4912" y="6574"/>
                  <a:pt x="4925" y="6572"/>
                  <a:pt x="4934" y="6578"/>
                </a:cubicBezTo>
                <a:cubicBezTo>
                  <a:pt x="4936" y="6579"/>
                  <a:pt x="4936" y="6581"/>
                  <a:pt x="4938" y="6582"/>
                </a:cubicBezTo>
                <a:cubicBezTo>
                  <a:pt x="4941" y="6584"/>
                  <a:pt x="4945" y="6584"/>
                  <a:pt x="4947" y="6586"/>
                </a:cubicBezTo>
                <a:cubicBezTo>
                  <a:pt x="4947" y="6587"/>
                  <a:pt x="4947" y="6595"/>
                  <a:pt x="4947" y="6595"/>
                </a:cubicBezTo>
                <a:cubicBezTo>
                  <a:pt x="4992" y="6649"/>
                  <a:pt x="4991" y="6781"/>
                  <a:pt x="4952" y="6872"/>
                </a:cubicBezTo>
                <a:cubicBezTo>
                  <a:pt x="4951" y="6873"/>
                  <a:pt x="4952" y="6876"/>
                  <a:pt x="4952" y="6877"/>
                </a:cubicBezTo>
                <a:cubicBezTo>
                  <a:pt x="4964" y="7084"/>
                  <a:pt x="4976" y="7448"/>
                  <a:pt x="4979" y="8104"/>
                </a:cubicBezTo>
                <a:cubicBezTo>
                  <a:pt x="4982" y="9024"/>
                  <a:pt x="4961" y="9590"/>
                  <a:pt x="4925" y="9612"/>
                </a:cubicBezTo>
                <a:cubicBezTo>
                  <a:pt x="4893" y="9631"/>
                  <a:pt x="4860" y="9614"/>
                  <a:pt x="4848" y="9572"/>
                </a:cubicBezTo>
                <a:cubicBezTo>
                  <a:pt x="4829" y="9507"/>
                  <a:pt x="4784" y="9214"/>
                  <a:pt x="4749" y="8930"/>
                </a:cubicBezTo>
                <a:cubicBezTo>
                  <a:pt x="4706" y="8597"/>
                  <a:pt x="4633" y="8125"/>
                  <a:pt x="4457" y="7163"/>
                </a:cubicBezTo>
                <a:cubicBezTo>
                  <a:pt x="4430" y="7012"/>
                  <a:pt x="4395" y="6837"/>
                  <a:pt x="4377" y="6780"/>
                </a:cubicBezTo>
                <a:cubicBezTo>
                  <a:pt x="4376" y="6778"/>
                  <a:pt x="4377" y="6778"/>
                  <a:pt x="4377" y="6776"/>
                </a:cubicBezTo>
                <a:cubicBezTo>
                  <a:pt x="4349" y="6673"/>
                  <a:pt x="4319" y="6551"/>
                  <a:pt x="4282" y="6397"/>
                </a:cubicBezTo>
                <a:cubicBezTo>
                  <a:pt x="4273" y="6393"/>
                  <a:pt x="4263" y="6388"/>
                  <a:pt x="4255" y="6375"/>
                </a:cubicBezTo>
                <a:cubicBezTo>
                  <a:pt x="4239" y="6349"/>
                  <a:pt x="4243" y="6317"/>
                  <a:pt x="4255" y="6287"/>
                </a:cubicBezTo>
                <a:cubicBezTo>
                  <a:pt x="4217" y="6125"/>
                  <a:pt x="4191" y="6042"/>
                  <a:pt x="4161" y="5896"/>
                </a:cubicBezTo>
                <a:cubicBezTo>
                  <a:pt x="4158" y="5881"/>
                  <a:pt x="4159" y="5875"/>
                  <a:pt x="4156" y="5861"/>
                </a:cubicBezTo>
                <a:cubicBezTo>
                  <a:pt x="4148" y="5860"/>
                  <a:pt x="4137" y="5862"/>
                  <a:pt x="4129" y="5857"/>
                </a:cubicBezTo>
                <a:cubicBezTo>
                  <a:pt x="4089" y="5880"/>
                  <a:pt x="4037" y="5870"/>
                  <a:pt x="4013" y="5830"/>
                </a:cubicBezTo>
                <a:cubicBezTo>
                  <a:pt x="3987" y="5790"/>
                  <a:pt x="3999" y="5736"/>
                  <a:pt x="4040" y="5711"/>
                </a:cubicBezTo>
                <a:cubicBezTo>
                  <a:pt x="4047" y="5707"/>
                  <a:pt x="4059" y="5714"/>
                  <a:pt x="4066" y="5711"/>
                </a:cubicBezTo>
                <a:cubicBezTo>
                  <a:pt x="4060" y="5659"/>
                  <a:pt x="4060" y="5600"/>
                  <a:pt x="4080" y="5549"/>
                </a:cubicBezTo>
                <a:cubicBezTo>
                  <a:pt x="4087" y="5530"/>
                  <a:pt x="4098" y="5525"/>
                  <a:pt x="4107" y="5514"/>
                </a:cubicBezTo>
                <a:cubicBezTo>
                  <a:pt x="4028" y="5510"/>
                  <a:pt x="3984" y="5412"/>
                  <a:pt x="4049" y="5373"/>
                </a:cubicBezTo>
                <a:cubicBezTo>
                  <a:pt x="4068" y="5361"/>
                  <a:pt x="4091" y="5359"/>
                  <a:pt x="4111" y="5360"/>
                </a:cubicBezTo>
                <a:close/>
                <a:moveTo>
                  <a:pt x="17020" y="6934"/>
                </a:moveTo>
                <a:cubicBezTo>
                  <a:pt x="17146" y="6916"/>
                  <a:pt x="17209" y="6978"/>
                  <a:pt x="17110" y="7075"/>
                </a:cubicBezTo>
                <a:cubicBezTo>
                  <a:pt x="17071" y="7112"/>
                  <a:pt x="17043" y="7187"/>
                  <a:pt x="17043" y="7242"/>
                </a:cubicBezTo>
                <a:cubicBezTo>
                  <a:pt x="17043" y="7385"/>
                  <a:pt x="16973" y="7407"/>
                  <a:pt x="16822" y="7308"/>
                </a:cubicBezTo>
                <a:cubicBezTo>
                  <a:pt x="16641" y="7188"/>
                  <a:pt x="16657" y="7089"/>
                  <a:pt x="16876" y="6982"/>
                </a:cubicBezTo>
                <a:cubicBezTo>
                  <a:pt x="16927" y="6957"/>
                  <a:pt x="16978" y="6940"/>
                  <a:pt x="17020" y="6934"/>
                </a:cubicBezTo>
                <a:close/>
                <a:moveTo>
                  <a:pt x="16674" y="7369"/>
                </a:moveTo>
                <a:cubicBezTo>
                  <a:pt x="16691" y="7371"/>
                  <a:pt x="16705" y="7382"/>
                  <a:pt x="16719" y="7404"/>
                </a:cubicBezTo>
                <a:cubicBezTo>
                  <a:pt x="16742" y="7441"/>
                  <a:pt x="16738" y="7500"/>
                  <a:pt x="16706" y="7532"/>
                </a:cubicBezTo>
                <a:cubicBezTo>
                  <a:pt x="16667" y="7570"/>
                  <a:pt x="16630" y="7564"/>
                  <a:pt x="16602" y="7519"/>
                </a:cubicBezTo>
                <a:cubicBezTo>
                  <a:pt x="16579" y="7482"/>
                  <a:pt x="16588" y="7427"/>
                  <a:pt x="16620" y="7396"/>
                </a:cubicBezTo>
                <a:cubicBezTo>
                  <a:pt x="16640" y="7377"/>
                  <a:pt x="16657" y="7368"/>
                  <a:pt x="16674" y="7369"/>
                </a:cubicBezTo>
                <a:close/>
                <a:moveTo>
                  <a:pt x="16616" y="7545"/>
                </a:moveTo>
                <a:cubicBezTo>
                  <a:pt x="16632" y="7549"/>
                  <a:pt x="16647" y="7557"/>
                  <a:pt x="16656" y="7572"/>
                </a:cubicBezTo>
                <a:cubicBezTo>
                  <a:pt x="16663" y="7583"/>
                  <a:pt x="16658" y="7595"/>
                  <a:pt x="16656" y="7607"/>
                </a:cubicBezTo>
                <a:cubicBezTo>
                  <a:pt x="16686" y="7618"/>
                  <a:pt x="16717" y="7638"/>
                  <a:pt x="16746" y="7664"/>
                </a:cubicBezTo>
                <a:cubicBezTo>
                  <a:pt x="16765" y="7681"/>
                  <a:pt x="16778" y="7711"/>
                  <a:pt x="16791" y="7739"/>
                </a:cubicBezTo>
                <a:cubicBezTo>
                  <a:pt x="16793" y="7741"/>
                  <a:pt x="16793" y="7745"/>
                  <a:pt x="16795" y="7747"/>
                </a:cubicBezTo>
                <a:cubicBezTo>
                  <a:pt x="16829" y="7787"/>
                  <a:pt x="16854" y="7827"/>
                  <a:pt x="16845" y="7857"/>
                </a:cubicBezTo>
                <a:cubicBezTo>
                  <a:pt x="16842" y="7866"/>
                  <a:pt x="16835" y="7927"/>
                  <a:pt x="16831" y="7945"/>
                </a:cubicBezTo>
                <a:cubicBezTo>
                  <a:pt x="16836" y="8119"/>
                  <a:pt x="16810" y="8374"/>
                  <a:pt x="16741" y="8768"/>
                </a:cubicBezTo>
                <a:cubicBezTo>
                  <a:pt x="16727" y="8851"/>
                  <a:pt x="16710" y="8875"/>
                  <a:pt x="16697" y="8930"/>
                </a:cubicBezTo>
                <a:cubicBezTo>
                  <a:pt x="16700" y="8995"/>
                  <a:pt x="16707" y="9050"/>
                  <a:pt x="16701" y="9181"/>
                </a:cubicBezTo>
                <a:cubicBezTo>
                  <a:pt x="16681" y="9605"/>
                  <a:pt x="16611" y="9802"/>
                  <a:pt x="16544" y="9630"/>
                </a:cubicBezTo>
                <a:cubicBezTo>
                  <a:pt x="16525" y="9582"/>
                  <a:pt x="16516" y="9363"/>
                  <a:pt x="16526" y="9146"/>
                </a:cubicBezTo>
                <a:cubicBezTo>
                  <a:pt x="16528" y="9090"/>
                  <a:pt x="16536" y="9060"/>
                  <a:pt x="16539" y="9018"/>
                </a:cubicBezTo>
                <a:cubicBezTo>
                  <a:pt x="16520" y="8869"/>
                  <a:pt x="16509" y="8586"/>
                  <a:pt x="16517" y="8271"/>
                </a:cubicBezTo>
                <a:cubicBezTo>
                  <a:pt x="16507" y="7992"/>
                  <a:pt x="16516" y="7702"/>
                  <a:pt x="16548" y="7642"/>
                </a:cubicBezTo>
                <a:cubicBezTo>
                  <a:pt x="16529" y="7612"/>
                  <a:pt x="16536" y="7572"/>
                  <a:pt x="16566" y="7554"/>
                </a:cubicBezTo>
                <a:cubicBezTo>
                  <a:pt x="16581" y="7545"/>
                  <a:pt x="16599" y="7541"/>
                  <a:pt x="16616" y="7545"/>
                </a:cubicBezTo>
                <a:close/>
                <a:moveTo>
                  <a:pt x="4898" y="13829"/>
                </a:moveTo>
                <a:cubicBezTo>
                  <a:pt x="4912" y="13832"/>
                  <a:pt x="4931" y="13850"/>
                  <a:pt x="4947" y="13873"/>
                </a:cubicBezTo>
                <a:cubicBezTo>
                  <a:pt x="4976" y="13913"/>
                  <a:pt x="5003" y="13999"/>
                  <a:pt x="5032" y="14093"/>
                </a:cubicBezTo>
                <a:cubicBezTo>
                  <a:pt x="5033" y="14094"/>
                  <a:pt x="5032" y="14096"/>
                  <a:pt x="5032" y="14097"/>
                </a:cubicBezTo>
                <a:cubicBezTo>
                  <a:pt x="5033" y="14100"/>
                  <a:pt x="5032" y="14104"/>
                  <a:pt x="5032" y="14106"/>
                </a:cubicBezTo>
                <a:cubicBezTo>
                  <a:pt x="5057" y="14187"/>
                  <a:pt x="5083" y="14262"/>
                  <a:pt x="5104" y="14374"/>
                </a:cubicBezTo>
                <a:cubicBezTo>
                  <a:pt x="5110" y="14403"/>
                  <a:pt x="5109" y="14402"/>
                  <a:pt x="5113" y="14427"/>
                </a:cubicBezTo>
                <a:cubicBezTo>
                  <a:pt x="5187" y="14751"/>
                  <a:pt x="5246" y="15092"/>
                  <a:pt x="5212" y="15113"/>
                </a:cubicBezTo>
                <a:cubicBezTo>
                  <a:pt x="5187" y="15128"/>
                  <a:pt x="5113" y="15110"/>
                  <a:pt x="5046" y="15069"/>
                </a:cubicBezTo>
                <a:cubicBezTo>
                  <a:pt x="4941" y="15006"/>
                  <a:pt x="4916" y="15010"/>
                  <a:pt x="4866" y="15096"/>
                </a:cubicBezTo>
                <a:cubicBezTo>
                  <a:pt x="4857" y="15112"/>
                  <a:pt x="4845" y="15109"/>
                  <a:pt x="4835" y="15122"/>
                </a:cubicBezTo>
                <a:cubicBezTo>
                  <a:pt x="4816" y="15158"/>
                  <a:pt x="4790" y="15185"/>
                  <a:pt x="4763" y="15192"/>
                </a:cubicBezTo>
                <a:cubicBezTo>
                  <a:pt x="4746" y="15197"/>
                  <a:pt x="4730" y="15192"/>
                  <a:pt x="4713" y="15184"/>
                </a:cubicBezTo>
                <a:cubicBezTo>
                  <a:pt x="4713" y="15183"/>
                  <a:pt x="4709" y="15184"/>
                  <a:pt x="4709" y="15184"/>
                </a:cubicBezTo>
                <a:cubicBezTo>
                  <a:pt x="4704" y="15181"/>
                  <a:pt x="4705" y="15174"/>
                  <a:pt x="4700" y="15170"/>
                </a:cubicBezTo>
                <a:cubicBezTo>
                  <a:pt x="4693" y="15164"/>
                  <a:pt x="4684" y="15163"/>
                  <a:pt x="4678" y="15153"/>
                </a:cubicBezTo>
                <a:cubicBezTo>
                  <a:pt x="4675" y="15150"/>
                  <a:pt x="4671" y="15147"/>
                  <a:pt x="4669" y="15144"/>
                </a:cubicBezTo>
                <a:cubicBezTo>
                  <a:pt x="4643" y="15104"/>
                  <a:pt x="4738" y="14443"/>
                  <a:pt x="4808" y="14097"/>
                </a:cubicBezTo>
                <a:cubicBezTo>
                  <a:pt x="4820" y="14035"/>
                  <a:pt x="4836" y="13909"/>
                  <a:pt x="4844" y="13886"/>
                </a:cubicBezTo>
                <a:cubicBezTo>
                  <a:pt x="4846" y="13880"/>
                  <a:pt x="4850" y="13883"/>
                  <a:pt x="4853" y="13877"/>
                </a:cubicBezTo>
                <a:cubicBezTo>
                  <a:pt x="4863" y="13850"/>
                  <a:pt x="4873" y="13836"/>
                  <a:pt x="4889" y="13838"/>
                </a:cubicBezTo>
                <a:cubicBezTo>
                  <a:pt x="4892" y="13837"/>
                  <a:pt x="4894" y="13828"/>
                  <a:pt x="4898" y="13829"/>
                </a:cubicBezTo>
                <a:close/>
                <a:moveTo>
                  <a:pt x="16656" y="14172"/>
                </a:moveTo>
                <a:cubicBezTo>
                  <a:pt x="16710" y="14182"/>
                  <a:pt x="16784" y="14377"/>
                  <a:pt x="16863" y="14731"/>
                </a:cubicBezTo>
                <a:cubicBezTo>
                  <a:pt x="16931" y="15036"/>
                  <a:pt x="16945" y="15171"/>
                  <a:pt x="16917" y="15249"/>
                </a:cubicBezTo>
                <a:cubicBezTo>
                  <a:pt x="16918" y="15264"/>
                  <a:pt x="16905" y="15278"/>
                  <a:pt x="16894" y="15293"/>
                </a:cubicBezTo>
                <a:cubicBezTo>
                  <a:pt x="16890" y="15300"/>
                  <a:pt x="16892" y="15304"/>
                  <a:pt x="16885" y="15311"/>
                </a:cubicBezTo>
                <a:cubicBezTo>
                  <a:pt x="16878" y="15318"/>
                  <a:pt x="16870" y="15316"/>
                  <a:pt x="16863" y="15320"/>
                </a:cubicBezTo>
                <a:cubicBezTo>
                  <a:pt x="16831" y="15349"/>
                  <a:pt x="16808" y="15356"/>
                  <a:pt x="16782" y="15315"/>
                </a:cubicBezTo>
                <a:cubicBezTo>
                  <a:pt x="16757" y="15276"/>
                  <a:pt x="16671" y="15253"/>
                  <a:pt x="16593" y="15267"/>
                </a:cubicBezTo>
                <a:cubicBezTo>
                  <a:pt x="16516" y="15282"/>
                  <a:pt x="16441" y="15270"/>
                  <a:pt x="16422" y="15241"/>
                </a:cubicBezTo>
                <a:cubicBezTo>
                  <a:pt x="16394" y="15195"/>
                  <a:pt x="16526" y="14465"/>
                  <a:pt x="16607" y="14229"/>
                </a:cubicBezTo>
                <a:cubicBezTo>
                  <a:pt x="16620" y="14190"/>
                  <a:pt x="16638" y="14169"/>
                  <a:pt x="16656" y="14172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229" name="Shape"/>
          <p:cNvSpPr/>
          <p:nvPr/>
        </p:nvSpPr>
        <p:spPr>
          <a:xfrm flipH="1">
            <a:off x="1290044" y="13158000"/>
            <a:ext cx="23414567" cy="60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03" y="0"/>
                </a:lnTo>
                <a:lnTo>
                  <a:pt x="21600" y="0"/>
                </a:lnTo>
                <a:lnTo>
                  <a:pt x="21297" y="21600"/>
                </a:lnTo>
                <a:close/>
              </a:path>
            </a:pathLst>
          </a:custGeom>
          <a:solidFill>
            <a:srgbClr val="00ACFF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230" name="Q4 2019 Budget Performance Appraisal"/>
          <p:cNvSpPr txBox="1"/>
          <p:nvPr/>
        </p:nvSpPr>
        <p:spPr>
          <a:xfrm>
            <a:off x="1955852" y="13139878"/>
            <a:ext cx="5750931" cy="61555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rPr dirty="0" smtClean="0"/>
              <a:t>Q</a:t>
            </a:r>
            <a:r>
              <a:rPr lang="en-GB" dirty="0" smtClean="0"/>
              <a:t>2</a:t>
            </a:r>
            <a:r>
              <a:rPr dirty="0" smtClean="0"/>
              <a:t> 20</a:t>
            </a:r>
            <a:r>
              <a:rPr lang="en-GB" dirty="0" smtClean="0"/>
              <a:t>20</a:t>
            </a:r>
            <a:r>
              <a:rPr dirty="0" smtClean="0"/>
              <a:t> </a:t>
            </a:r>
            <a:r>
              <a:rPr dirty="0"/>
              <a:t>Budget Performance Appraisal</a:t>
            </a:r>
          </a:p>
        </p:txBody>
      </p:sp>
      <p:sp>
        <p:nvSpPr>
          <p:cNvPr id="231" name="MEPB"/>
          <p:cNvSpPr txBox="1"/>
          <p:nvPr/>
        </p:nvSpPr>
        <p:spPr>
          <a:xfrm>
            <a:off x="22299609" y="13139878"/>
            <a:ext cx="1034614" cy="5994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400" b="1" i="1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46000"/>
                    </a:srgbClr>
                  </a:outerShdw>
                </a:effectLst>
              </a:defRPr>
            </a:lvl1pPr>
          </a:lstStyle>
          <a:p>
            <a:r>
              <a:t>MEPB</a:t>
            </a:r>
          </a:p>
        </p:txBody>
      </p:sp>
    </p:spTree>
    <p:extLst>
      <p:ext uri="{BB962C8B-B14F-4D97-AF65-F5344CB8AC3E}">
        <p14:creationId xmlns:p14="http://schemas.microsoft.com/office/powerpoint/2010/main" val="248578973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"/>
          <p:cNvSpPr/>
          <p:nvPr/>
        </p:nvSpPr>
        <p:spPr>
          <a:xfrm>
            <a:off x="-117468" y="-101601"/>
            <a:ext cx="11039468" cy="138470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554"/>
                </a:moveTo>
                <a:lnTo>
                  <a:pt x="7585" y="0"/>
                </a:lnTo>
                <a:lnTo>
                  <a:pt x="0" y="67"/>
                </a:lnTo>
                <a:lnTo>
                  <a:pt x="115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3" name="Shape"/>
          <p:cNvSpPr/>
          <p:nvPr/>
        </p:nvSpPr>
        <p:spPr>
          <a:xfrm flipH="1">
            <a:off x="-1726934" y="-39334"/>
            <a:ext cx="6618402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360" y="0"/>
                </a:lnTo>
                <a:lnTo>
                  <a:pt x="21600" y="0"/>
                </a:lnTo>
                <a:lnTo>
                  <a:pt x="18240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4" name="Body Level One…"/>
          <p:cNvSpPr txBox="1">
            <a:spLocks noGrp="1"/>
          </p:cNvSpPr>
          <p:nvPr>
            <p:ph type="body" idx="1"/>
          </p:nvPr>
        </p:nvSpPr>
        <p:spPr>
          <a:xfrm>
            <a:off x="2640999" y="2725199"/>
            <a:ext cx="19581601" cy="89936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43799" tIns="243799" rIns="243799" bIns="243799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“"/>
          <p:cNvSpPr txBox="1"/>
          <p:nvPr/>
        </p:nvSpPr>
        <p:spPr>
          <a:xfrm>
            <a:off x="-323068" y="-724934"/>
            <a:ext cx="5215202" cy="65836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43799" tIns="243799" rIns="243799" bIns="243799">
            <a:spAutoFit/>
          </a:bodyPr>
          <a:lstStyle>
            <a:lvl1pPr algn="ctr">
              <a:defRPr sz="400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1pPr>
          </a:lstStyle>
          <a:p>
            <a:r>
              <a:t>“</a:t>
            </a:r>
          </a:p>
        </p:txBody>
      </p:sp>
      <p:sp>
        <p:nvSpPr>
          <p:cNvPr id="6" name="Shape"/>
          <p:cNvSpPr/>
          <p:nvPr/>
        </p:nvSpPr>
        <p:spPr>
          <a:xfrm flipH="1">
            <a:off x="3842525" y="-39334"/>
            <a:ext cx="19888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33" y="0"/>
                </a:lnTo>
                <a:lnTo>
                  <a:pt x="21600" y="0"/>
                </a:lnTo>
                <a:lnTo>
                  <a:pt x="10467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7" name="Shape"/>
          <p:cNvSpPr/>
          <p:nvPr/>
        </p:nvSpPr>
        <p:spPr>
          <a:xfrm flipH="1">
            <a:off x="18552794" y="11719066"/>
            <a:ext cx="7050402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154" y="0"/>
                </a:lnTo>
                <a:lnTo>
                  <a:pt x="21600" y="0"/>
                </a:lnTo>
                <a:lnTo>
                  <a:pt x="18446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8" name="”"/>
          <p:cNvSpPr txBox="1"/>
          <p:nvPr/>
        </p:nvSpPr>
        <p:spPr>
          <a:xfrm>
            <a:off x="18553267" y="11033466"/>
            <a:ext cx="5830401" cy="65836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43799" tIns="243799" rIns="243799" bIns="243799">
            <a:spAutoFit/>
          </a:bodyPr>
          <a:lstStyle>
            <a:lvl1pPr algn="ctr">
              <a:defRPr sz="400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1pPr>
          </a:lstStyle>
          <a:p>
            <a:r>
              <a:t>”</a:t>
            </a:r>
          </a:p>
        </p:txBody>
      </p:sp>
      <p:sp>
        <p:nvSpPr>
          <p:cNvPr id="9" name="Shape"/>
          <p:cNvSpPr/>
          <p:nvPr/>
        </p:nvSpPr>
        <p:spPr>
          <a:xfrm flipH="1">
            <a:off x="17670791" y="11719066"/>
            <a:ext cx="19888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33" y="0"/>
                </a:lnTo>
                <a:lnTo>
                  <a:pt x="21600" y="0"/>
                </a:lnTo>
                <a:lnTo>
                  <a:pt x="10467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0" name="Title Text"/>
          <p:cNvSpPr txBox="1">
            <a:spLocks noGrp="1"/>
          </p:cNvSpPr>
          <p:nvPr>
            <p:ph type="title"/>
          </p:nvPr>
        </p:nvSpPr>
        <p:spPr>
          <a:xfrm>
            <a:off x="1219199" y="549274"/>
            <a:ext cx="21945601" cy="22860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43799" tIns="243799" rIns="243799" bIns="243799" anchor="ctr"/>
          <a:lstStyle/>
          <a:p>
            <a:r>
              <a:t>Title Text</a:t>
            </a:r>
          </a:p>
        </p:txBody>
      </p:sp>
      <p:sp>
        <p:nvSpPr>
          <p:cNvPr id="1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4630399" y="12030749"/>
            <a:ext cx="5689601" cy="1363901"/>
          </a:xfrm>
          <a:prstGeom prst="rect">
            <a:avLst/>
          </a:prstGeom>
          <a:ln w="25400">
            <a:miter lim="400000"/>
          </a:ln>
        </p:spPr>
        <p:txBody>
          <a:bodyPr wrap="none" lIns="243799" tIns="243799" rIns="243799" bIns="243799" anchor="ctr">
            <a:spAutoFit/>
          </a:bodyPr>
          <a:lstStyle>
            <a:lvl1pPr algn="ctr" defTabSz="914400">
              <a:defRPr sz="6000" b="1" cap="none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6" r:id="rId17"/>
  </p:sldLayoutIdLst>
  <p:transition spd="med"/>
  <p:txStyles>
    <p:titleStyle>
      <a:lvl1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1pPr>
      <a:lvl2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2pPr>
      <a:lvl3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3pPr>
      <a:lvl4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4pPr>
      <a:lvl5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5pPr>
      <a:lvl6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6pPr>
      <a:lvl7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7pPr>
      <a:lvl8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8pPr>
      <a:lvl9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9pPr>
    </p:titleStyle>
    <p:bodyStyle>
      <a:lvl1pPr marL="1518355" marR="0" indent="-1264355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22000"/>
        <a:buFont typeface="Helvetica"/>
        <a:buChar char="▸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1pPr>
      <a:lvl2pPr marL="1729232" marR="0" indent="-1170432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2pPr>
      <a:lvl3pPr marL="0" marR="0" indent="0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3pPr>
      <a:lvl4pPr marL="0" marR="0" indent="0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4pPr>
      <a:lvl5pPr marL="0" marR="0" indent="0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5pPr>
      <a:lvl6pPr marL="0" marR="0" indent="0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6pPr>
      <a:lvl7pPr marL="1729232" marR="0" indent="-1170432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7pPr>
      <a:lvl8pPr marL="0" marR="0" indent="0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8pPr>
      <a:lvl9pPr marL="0" marR="0" indent="0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9pPr>
    </p:bodyStyle>
    <p:other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"/>
          <p:cNvSpPr/>
          <p:nvPr/>
        </p:nvSpPr>
        <p:spPr>
          <a:xfrm>
            <a:off x="-117468" y="-101601"/>
            <a:ext cx="11039468" cy="138470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554"/>
                </a:moveTo>
                <a:lnTo>
                  <a:pt x="7585" y="0"/>
                </a:lnTo>
                <a:lnTo>
                  <a:pt x="0" y="67"/>
                </a:lnTo>
                <a:lnTo>
                  <a:pt x="115" y="21600"/>
                </a:lnTo>
                <a:close/>
              </a:path>
            </a:pathLst>
          </a:custGeom>
          <a:solidFill>
            <a:srgbClr val="F3F3F3"/>
          </a:solidFill>
          <a:ln w="12700">
            <a:miter lim="400000"/>
          </a:ln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3" name="Shape"/>
          <p:cNvSpPr/>
          <p:nvPr/>
        </p:nvSpPr>
        <p:spPr>
          <a:xfrm flipH="1">
            <a:off x="-1726934" y="-39334"/>
            <a:ext cx="6618402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360" y="0"/>
                </a:lnTo>
                <a:lnTo>
                  <a:pt x="21600" y="0"/>
                </a:lnTo>
                <a:lnTo>
                  <a:pt x="18240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4" name="Body Level One…"/>
          <p:cNvSpPr txBox="1">
            <a:spLocks noGrp="1"/>
          </p:cNvSpPr>
          <p:nvPr>
            <p:ph type="body" idx="1"/>
          </p:nvPr>
        </p:nvSpPr>
        <p:spPr>
          <a:xfrm>
            <a:off x="2640999" y="2725199"/>
            <a:ext cx="19581601" cy="89936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43799" tIns="243799" rIns="243799" bIns="243799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" name="“"/>
          <p:cNvSpPr txBox="1"/>
          <p:nvPr/>
        </p:nvSpPr>
        <p:spPr>
          <a:xfrm>
            <a:off x="-323068" y="-724934"/>
            <a:ext cx="5215202" cy="65836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43799" tIns="243799" rIns="243799" bIns="243799">
            <a:spAutoFit/>
          </a:bodyPr>
          <a:lstStyle>
            <a:lvl1pPr algn="ctr">
              <a:defRPr sz="400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1pPr>
          </a:lstStyle>
          <a:p>
            <a:r>
              <a:t>“</a:t>
            </a:r>
          </a:p>
        </p:txBody>
      </p:sp>
      <p:sp>
        <p:nvSpPr>
          <p:cNvPr id="6" name="Shape"/>
          <p:cNvSpPr/>
          <p:nvPr/>
        </p:nvSpPr>
        <p:spPr>
          <a:xfrm flipH="1">
            <a:off x="3842525" y="-39334"/>
            <a:ext cx="19888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33" y="0"/>
                </a:lnTo>
                <a:lnTo>
                  <a:pt x="21600" y="0"/>
                </a:lnTo>
                <a:lnTo>
                  <a:pt x="10467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7" name="Shape"/>
          <p:cNvSpPr/>
          <p:nvPr/>
        </p:nvSpPr>
        <p:spPr>
          <a:xfrm flipH="1">
            <a:off x="18552794" y="11719066"/>
            <a:ext cx="7050402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154" y="0"/>
                </a:lnTo>
                <a:lnTo>
                  <a:pt x="21600" y="0"/>
                </a:lnTo>
                <a:lnTo>
                  <a:pt x="18446" y="21600"/>
                </a:lnTo>
                <a:close/>
              </a:path>
            </a:pathLst>
          </a:custGeom>
          <a:solidFill>
            <a:srgbClr val="FF8700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8" name="”"/>
          <p:cNvSpPr txBox="1"/>
          <p:nvPr/>
        </p:nvSpPr>
        <p:spPr>
          <a:xfrm>
            <a:off x="18553267" y="11033466"/>
            <a:ext cx="5830401" cy="65836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43799" tIns="243799" rIns="243799" bIns="243799">
            <a:spAutoFit/>
          </a:bodyPr>
          <a:lstStyle>
            <a:lvl1pPr algn="ctr">
              <a:defRPr sz="40000">
                <a:solidFill>
                  <a:srgbClr val="FFFFFF"/>
                </a:solidFill>
                <a:latin typeface="Dosis"/>
                <a:ea typeface="Dosis"/>
                <a:cs typeface="Dosis"/>
                <a:sym typeface="Dosis"/>
              </a:defRPr>
            </a:lvl1pPr>
          </a:lstStyle>
          <a:p>
            <a:r>
              <a:t>”</a:t>
            </a:r>
          </a:p>
        </p:txBody>
      </p:sp>
      <p:sp>
        <p:nvSpPr>
          <p:cNvPr id="9" name="Shape"/>
          <p:cNvSpPr/>
          <p:nvPr/>
        </p:nvSpPr>
        <p:spPr>
          <a:xfrm flipH="1">
            <a:off x="17670791" y="11719066"/>
            <a:ext cx="1988801" cy="19976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1133" y="0"/>
                </a:lnTo>
                <a:lnTo>
                  <a:pt x="21600" y="0"/>
                </a:lnTo>
                <a:lnTo>
                  <a:pt x="10467" y="21600"/>
                </a:lnTo>
                <a:close/>
              </a:path>
            </a:pathLst>
          </a:custGeom>
          <a:solidFill>
            <a:srgbClr val="222222"/>
          </a:solidFill>
          <a:ln w="12700">
            <a:miter lim="400000"/>
          </a:ln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sz="1700" b="1" cap="none">
              <a:solidFill>
                <a:srgbClr val="FFFFFF"/>
              </a:solidFill>
              <a:effectLst/>
            </a:endParaRPr>
          </a:p>
        </p:txBody>
      </p:sp>
      <p:sp>
        <p:nvSpPr>
          <p:cNvPr id="10" name="Title Text"/>
          <p:cNvSpPr txBox="1">
            <a:spLocks noGrp="1"/>
          </p:cNvSpPr>
          <p:nvPr>
            <p:ph type="title"/>
          </p:nvPr>
        </p:nvSpPr>
        <p:spPr>
          <a:xfrm>
            <a:off x="1219199" y="549274"/>
            <a:ext cx="21945601" cy="228600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43799" tIns="243799" rIns="243799" bIns="243799" anchor="ctr"/>
          <a:lstStyle/>
          <a:p>
            <a:r>
              <a:t>Title Text</a:t>
            </a:r>
          </a:p>
        </p:txBody>
      </p:sp>
      <p:sp>
        <p:nvSpPr>
          <p:cNvPr id="1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4630399" y="12030749"/>
            <a:ext cx="5689601" cy="1363901"/>
          </a:xfrm>
          <a:prstGeom prst="rect">
            <a:avLst/>
          </a:prstGeom>
          <a:ln w="25400">
            <a:miter lim="400000"/>
          </a:ln>
        </p:spPr>
        <p:txBody>
          <a:bodyPr wrap="none" lIns="243799" tIns="243799" rIns="243799" bIns="243799" anchor="ctr">
            <a:spAutoFit/>
          </a:bodyPr>
          <a:lstStyle>
            <a:lvl1pPr algn="ctr" defTabSz="914400">
              <a:defRPr sz="6000" b="1" cap="none">
                <a:solidFill>
                  <a:srgbClr val="FFFFFF"/>
                </a:solidFill>
                <a:effectLst>
                  <a:outerShdw blurRad="12700" dist="12700" dir="18900000" rotWithShape="0">
                    <a:srgbClr val="000000">
                      <a:alpha val="50000"/>
                    </a:srgbClr>
                  </a:outerShdw>
                </a:effectLst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85949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</p:sldLayoutIdLst>
  <p:transition spd="med"/>
  <p:timing>
    <p:tnLst>
      <p:par>
        <p:cTn id="1" dur="indefinite" restart="never" nodeType="tmRoot"/>
      </p:par>
    </p:tnLst>
  </p:timing>
  <p:txStyles>
    <p:titleStyle>
      <a:lvl1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1pPr>
      <a:lvl2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2pPr>
      <a:lvl3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3pPr>
      <a:lvl4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4pPr>
      <a:lvl5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5pPr>
      <a:lvl6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6pPr>
      <a:lvl7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7pPr>
      <a:lvl8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8pPr>
      <a:lvl9pPr marL="0" marR="0" indent="0" algn="ctr" defTabSz="2438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small" spc="0" baseline="0">
          <a:solidFill>
            <a:srgbClr val="FFFFFF"/>
          </a:solidFill>
          <a:effectLst>
            <a:outerShdw blurRad="25400" dist="25400" dir="18900000" rotWithShape="0">
              <a:srgbClr val="000000"/>
            </a:outerShdw>
          </a:effectLst>
          <a:uFillTx/>
          <a:latin typeface="+mn-lt"/>
          <a:ea typeface="+mn-ea"/>
          <a:cs typeface="+mn-cs"/>
          <a:sym typeface="Trebuchet MS"/>
        </a:defRPr>
      </a:lvl9pPr>
    </p:titleStyle>
    <p:bodyStyle>
      <a:lvl1pPr marL="1518355" marR="0" indent="-1264355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22000"/>
        <a:buFont typeface="Helvetica"/>
        <a:buChar char="▸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1pPr>
      <a:lvl2pPr marL="1729232" marR="0" indent="-1170432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2pPr>
      <a:lvl3pPr marL="0" marR="0" indent="0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3pPr>
      <a:lvl4pPr marL="0" marR="0" indent="0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4pPr>
      <a:lvl5pPr marL="0" marR="0" indent="0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5pPr>
      <a:lvl6pPr marL="0" marR="0" indent="0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6pPr>
      <a:lvl7pPr marL="1729232" marR="0" indent="-1170432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7pPr>
      <a:lvl8pPr marL="0" marR="0" indent="0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8pPr>
      <a:lvl9pPr marL="0" marR="0" indent="0" algn="l" defTabSz="2438400" rtl="0" latinLnBrk="0">
        <a:lnSpc>
          <a:spcPct val="100000"/>
        </a:lnSpc>
        <a:spcBef>
          <a:spcPts val="0"/>
        </a:spcBef>
        <a:spcAft>
          <a:spcPts val="0"/>
        </a:spcAft>
        <a:buClr>
          <a:srgbClr val="FF8700"/>
        </a:buClr>
        <a:buSzPct val="100000"/>
        <a:buFont typeface="Helvetica"/>
        <a:buChar char="▹"/>
        <a:tabLst/>
        <a:defRPr sz="9600" b="0" i="1" u="none" strike="noStrike" cap="none" spc="0" baseline="0">
          <a:solidFill>
            <a:srgbClr val="222222"/>
          </a:solidFill>
          <a:uFillTx/>
          <a:latin typeface="Roboto"/>
          <a:ea typeface="Roboto"/>
          <a:cs typeface="Roboto"/>
          <a:sym typeface="Roboto"/>
        </a:defRPr>
      </a:lvl9pPr>
    </p:bodyStyle>
    <p:other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000" b="1" i="0" u="none" strike="noStrike" cap="none" spc="0" baseline="0">
          <a:solidFill>
            <a:schemeClr val="tx1"/>
          </a:solidFill>
          <a:effectLst>
            <a:outerShdw blurRad="12700" dist="12700" dir="18900000" rotWithShape="0">
              <a:srgbClr val="000000">
                <a:alpha val="50000"/>
              </a:srgbClr>
            </a:outerShdw>
          </a:effectLst>
          <a:uFillTx/>
          <a:latin typeface="+mn-lt"/>
          <a:ea typeface="+mn-ea"/>
          <a:cs typeface="+mn-cs"/>
          <a:sym typeface="Trebuchet M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8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png"/><Relationship Id="rId4" Type="http://schemas.openxmlformats.org/officeDocument/2006/relationships/chart" Target="../charts/char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LSGv.jpeg" descr="LSGv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4712" y="3101658"/>
            <a:ext cx="5274577" cy="5274577"/>
          </a:xfrm>
          <a:prstGeom prst="rect">
            <a:avLst/>
          </a:prstGeom>
          <a:ln w="12700">
            <a:miter lim="400000"/>
          </a:ln>
          <a:effectLst>
            <a:outerShdw blurRad="1270000" sx="59000" sy="59000" rotWithShape="0">
              <a:srgbClr val="188800">
                <a:alpha val="75000"/>
              </a:srgbClr>
            </a:outerShdw>
          </a:effectLst>
        </p:spPr>
      </p:pic>
      <p:sp>
        <p:nvSpPr>
          <p:cNvPr id="256" name="LAGOS STATE GOVERNMENT MINISTRY OF ECONOMIC PLANNING AND BUDGET"/>
          <p:cNvSpPr txBox="1"/>
          <p:nvPr/>
        </p:nvSpPr>
        <p:spPr>
          <a:xfrm>
            <a:off x="923115" y="854700"/>
            <a:ext cx="22537771" cy="1678659"/>
          </a:xfrm>
          <a:prstGeom prst="rect">
            <a:avLst/>
          </a:prstGeom>
          <a:ln w="25400">
            <a:miter lim="400000"/>
          </a:ln>
          <a:effectLst>
            <a:outerShdw blurRad="50800" dist="12700" dir="5400000" rotWithShape="0">
              <a:srgbClr val="000000">
                <a:alpha val="50188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69709" tIns="69709" rIns="69709" bIns="69709">
            <a:spAutoFit/>
          </a:bodyPr>
          <a:lstStyle/>
          <a:p>
            <a:pPr algn="ctr">
              <a:defRPr sz="5400" b="1" cap="none">
                <a:solidFill>
                  <a:srgbClr val="00ACFF"/>
                </a:solidFill>
                <a:effectLst/>
                <a:latin typeface="Trajan Pro"/>
                <a:ea typeface="Trajan Pro"/>
                <a:cs typeface="Trajan Pro"/>
                <a:sym typeface="Trajan Pro"/>
              </a:defRPr>
            </a:pPr>
            <a:r>
              <a:t>LAGOS STATE GOVERNMENT</a:t>
            </a:r>
            <a:br/>
            <a:r>
              <a:t>MINISTRY OF ECONOMIC PLANNING AND BUDGET</a:t>
            </a:r>
          </a:p>
        </p:txBody>
      </p:sp>
      <p:sp>
        <p:nvSpPr>
          <p:cNvPr id="257" name="First Quarter, 2020 Budget Performance Review"/>
          <p:cNvSpPr txBox="1"/>
          <p:nvPr/>
        </p:nvSpPr>
        <p:spPr>
          <a:xfrm>
            <a:off x="923115" y="9226342"/>
            <a:ext cx="22537771" cy="971776"/>
          </a:xfrm>
          <a:prstGeom prst="rect">
            <a:avLst/>
          </a:prstGeom>
          <a:ln w="25400">
            <a:miter lim="400000"/>
          </a:ln>
          <a:effectLst>
            <a:outerShdw blurRad="50800" dist="12700" dir="5400000" rotWithShape="0">
              <a:srgbClr val="000000">
                <a:alpha val="50188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69709" tIns="69709" rIns="69709" bIns="69709">
            <a:spAutoFit/>
          </a:bodyPr>
          <a:lstStyle>
            <a:lvl1pPr algn="ctr">
              <a:defRPr sz="5400" b="1" cap="none">
                <a:latin typeface="Trajan Pro"/>
                <a:ea typeface="Trajan Pro"/>
                <a:cs typeface="Trajan Pro"/>
                <a:sym typeface="Trajan Pro"/>
              </a:defRPr>
            </a:lvl1pPr>
          </a:lstStyle>
          <a:p>
            <a:pPr>
              <a:defRPr>
                <a:effectLst/>
              </a:defRPr>
            </a:pPr>
            <a:r>
              <a:rPr lang="en-GB" dirty="0" smtClean="0"/>
              <a:t>Second</a:t>
            </a:r>
            <a:r>
              <a:rPr dirty="0" smtClean="0"/>
              <a:t> </a:t>
            </a:r>
            <a:r>
              <a:rPr dirty="0"/>
              <a:t>Quarter, 2020 Budget Performance Review</a:t>
            </a:r>
          </a:p>
        </p:txBody>
      </p:sp>
      <p:sp>
        <p:nvSpPr>
          <p:cNvPr id="258" name="By…"/>
          <p:cNvSpPr txBox="1"/>
          <p:nvPr/>
        </p:nvSpPr>
        <p:spPr>
          <a:xfrm>
            <a:off x="923115" y="10916908"/>
            <a:ext cx="22537771" cy="583978"/>
          </a:xfrm>
          <a:prstGeom prst="rect">
            <a:avLst/>
          </a:prstGeom>
          <a:ln w="25400">
            <a:miter lim="400000"/>
          </a:ln>
          <a:effectLst>
            <a:outerShdw blurRad="25400" dist="12700" dir="5400000" rotWithShape="0">
              <a:srgbClr val="000000">
                <a:alpha val="39738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69709" tIns="69709" rIns="69709" bIns="69709">
            <a:spAutoFit/>
          </a:bodyPr>
          <a:lstStyle/>
          <a:p>
            <a:pPr algn="ctr" defTabSz="1371600">
              <a:lnSpc>
                <a:spcPct val="90000"/>
              </a:lnSpc>
              <a:spcBef>
                <a:spcPts val="1500"/>
              </a:spcBef>
              <a:defRPr sz="3200">
                <a:effectLst>
                  <a:outerShdw blurRad="12700" dist="12700" dir="18900000" rotWithShape="0">
                    <a:srgbClr val="000000">
                      <a:alpha val="20000"/>
                    </a:srgbClr>
                  </a:outerShdw>
                </a:effectLst>
              </a:defRPr>
            </a:pPr>
            <a:r>
              <a:rPr lang="en-GB" dirty="0" smtClean="0"/>
              <a:t>July 28, 2020</a:t>
            </a: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16545" y="477799"/>
            <a:ext cx="753309" cy="9956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t>2</a:t>
            </a:fld>
            <a:endParaRPr/>
          </a:p>
        </p:txBody>
      </p:sp>
      <p:grpSp>
        <p:nvGrpSpPr>
          <p:cNvPr id="279" name="Group"/>
          <p:cNvGrpSpPr/>
          <p:nvPr/>
        </p:nvGrpSpPr>
        <p:grpSpPr>
          <a:xfrm>
            <a:off x="4100855" y="4218185"/>
            <a:ext cx="7780291" cy="7424431"/>
            <a:chOff x="172829" y="0"/>
            <a:chExt cx="7780290" cy="7424429"/>
          </a:xfrm>
        </p:grpSpPr>
        <p:sp>
          <p:nvSpPr>
            <p:cNvPr id="273" name="Freeform 1"/>
            <p:cNvSpPr/>
            <p:nvPr/>
          </p:nvSpPr>
          <p:spPr>
            <a:xfrm>
              <a:off x="172829" y="155151"/>
              <a:ext cx="7515971" cy="7269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44" y="21600"/>
                  </a:moveTo>
                  <a:lnTo>
                    <a:pt x="4051" y="21600"/>
                  </a:lnTo>
                  <a:cubicBezTo>
                    <a:pt x="1815" y="21600"/>
                    <a:pt x="0" y="19960"/>
                    <a:pt x="0" y="17940"/>
                  </a:cubicBezTo>
                  <a:lnTo>
                    <a:pt x="0" y="0"/>
                  </a:lnTo>
                  <a:lnTo>
                    <a:pt x="21600" y="0"/>
                  </a:lnTo>
                  <a:lnTo>
                    <a:pt x="21600" y="17940"/>
                  </a:lnTo>
                  <a:cubicBezTo>
                    <a:pt x="21600" y="19960"/>
                    <a:pt x="19785" y="21600"/>
                    <a:pt x="17544" y="21600"/>
                  </a:cubicBezTo>
                </a:path>
              </a:pathLst>
            </a:custGeom>
            <a:solidFill>
              <a:srgbClr val="00ACFF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6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1828433">
                <a:defRPr sz="1700" b="1" cap="none">
                  <a:solidFill>
                    <a:srgbClr val="999999"/>
                  </a:solidFill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274" name="Freeform 171"/>
            <p:cNvSpPr/>
            <p:nvPr/>
          </p:nvSpPr>
          <p:spPr>
            <a:xfrm>
              <a:off x="4302114" y="0"/>
              <a:ext cx="3651005" cy="28320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5" h="21272" extrusionOk="0">
                  <a:moveTo>
                    <a:pt x="8893" y="20289"/>
                  </a:moveTo>
                  <a:lnTo>
                    <a:pt x="236" y="2959"/>
                  </a:lnTo>
                  <a:cubicBezTo>
                    <a:pt x="-430" y="1636"/>
                    <a:pt x="392" y="0"/>
                    <a:pt x="1713" y="0"/>
                  </a:cubicBezTo>
                  <a:lnTo>
                    <a:pt x="19037" y="0"/>
                  </a:lnTo>
                  <a:cubicBezTo>
                    <a:pt x="20348" y="0"/>
                    <a:pt x="21170" y="1636"/>
                    <a:pt x="20515" y="2959"/>
                  </a:cubicBezTo>
                  <a:lnTo>
                    <a:pt x="11858" y="20289"/>
                  </a:lnTo>
                  <a:cubicBezTo>
                    <a:pt x="11192" y="21600"/>
                    <a:pt x="9548" y="21600"/>
                    <a:pt x="8893" y="20289"/>
                  </a:cubicBezTo>
                  <a:lnTo>
                    <a:pt x="236" y="2959"/>
                  </a:lnTo>
                  <a:cubicBezTo>
                    <a:pt x="-430" y="1636"/>
                    <a:pt x="392" y="0"/>
                    <a:pt x="1713" y="0"/>
                  </a:cubicBezTo>
                  <a:lnTo>
                    <a:pt x="19037" y="0"/>
                  </a:lnTo>
                  <a:cubicBezTo>
                    <a:pt x="20348" y="0"/>
                    <a:pt x="21170" y="1636"/>
                    <a:pt x="20515" y="2959"/>
                  </a:cubicBezTo>
                  <a:lnTo>
                    <a:pt x="11858" y="20289"/>
                  </a:lnTo>
                  <a:cubicBezTo>
                    <a:pt x="11192" y="21600"/>
                    <a:pt x="9548" y="21600"/>
                    <a:pt x="8893" y="20289"/>
                  </a:cubicBezTo>
                </a:path>
              </a:pathLst>
            </a:custGeom>
            <a:solidFill>
              <a:srgbClr val="22BF00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6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1828433">
                <a:defRPr sz="1700" b="1" cap="none">
                  <a:solidFill>
                    <a:srgbClr val="999999"/>
                  </a:solidFill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276" name="CuadroTexto 629"/>
            <p:cNvSpPr txBox="1"/>
            <p:nvPr/>
          </p:nvSpPr>
          <p:spPr>
            <a:xfrm>
              <a:off x="2039028" y="1894722"/>
              <a:ext cx="3607493" cy="84295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368300" dist="247636" dir="5400000" rotWithShape="0">
                <a:srgbClr val="000000">
                  <a:alpha val="61212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noAutofit/>
            </a:bodyPr>
            <a:lstStyle>
              <a:lvl1pPr algn="ctr" defTabSz="825500">
                <a:defRPr sz="4600" b="1">
                  <a:effectLst>
                    <a:outerShdw blurRad="12700" dist="12700" dir="3000000" rotWithShape="0">
                      <a:srgbClr val="000000">
                        <a:alpha val="76000"/>
                      </a:srgbClr>
                    </a:outerShdw>
                  </a:effectLst>
                </a:defRPr>
              </a:lvl1pPr>
            </a:lstStyle>
            <a:p>
              <a:r>
                <a:t>Vision</a:t>
              </a:r>
            </a:p>
          </p:txBody>
        </p:sp>
        <p:sp>
          <p:nvSpPr>
            <p:cNvPr id="277" name="Rectángulo 630"/>
            <p:cNvSpPr txBox="1"/>
            <p:nvPr/>
          </p:nvSpPr>
          <p:spPr>
            <a:xfrm>
              <a:off x="883694" y="3121949"/>
              <a:ext cx="6094241" cy="3276443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368300" dist="247636" dir="5400000" rotWithShape="0">
                <a:srgbClr val="000000">
                  <a:alpha val="61212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noAutofit/>
            </a:bodyPr>
            <a:lstStyle>
              <a:lvl1pPr algn="ctr" defTabSz="825500">
                <a:defRPr sz="4000" b="1">
                  <a:effectLst>
                    <a:outerShdw blurRad="12700" dist="12700" dir="3000000" rotWithShape="0">
                      <a:srgbClr val="000000">
                        <a:alpha val="70000"/>
                      </a:srgbClr>
                    </a:outerShdw>
                  </a:effectLst>
                </a:defRPr>
              </a:lvl1pPr>
            </a:lstStyle>
            <a:p>
              <a:r>
                <a:t>Africa’s model megacity, a global economic and financial hub that is safe, secure, functional and productive</a:t>
              </a:r>
            </a:p>
          </p:txBody>
        </p:sp>
      </p:grpSp>
      <p:grpSp>
        <p:nvGrpSpPr>
          <p:cNvPr id="285" name="Group"/>
          <p:cNvGrpSpPr/>
          <p:nvPr/>
        </p:nvGrpSpPr>
        <p:grpSpPr>
          <a:xfrm>
            <a:off x="12676474" y="4218185"/>
            <a:ext cx="7779502" cy="7417380"/>
            <a:chOff x="172824" y="0"/>
            <a:chExt cx="7779500" cy="7417378"/>
          </a:xfrm>
        </p:grpSpPr>
        <p:sp>
          <p:nvSpPr>
            <p:cNvPr id="280" name="Freeform 247"/>
            <p:cNvSpPr/>
            <p:nvPr/>
          </p:nvSpPr>
          <p:spPr>
            <a:xfrm>
              <a:off x="172824" y="0"/>
              <a:ext cx="7515971" cy="7262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49" y="0"/>
                  </a:moveTo>
                  <a:lnTo>
                    <a:pt x="4056" y="0"/>
                  </a:lnTo>
                  <a:cubicBezTo>
                    <a:pt x="1815" y="0"/>
                    <a:pt x="0" y="1636"/>
                    <a:pt x="0" y="3656"/>
                  </a:cubicBezTo>
                  <a:lnTo>
                    <a:pt x="0" y="21600"/>
                  </a:lnTo>
                  <a:lnTo>
                    <a:pt x="21600" y="21600"/>
                  </a:lnTo>
                  <a:lnTo>
                    <a:pt x="21600" y="3656"/>
                  </a:lnTo>
                  <a:cubicBezTo>
                    <a:pt x="21600" y="1636"/>
                    <a:pt x="19785" y="0"/>
                    <a:pt x="17549" y="0"/>
                  </a:cubicBezTo>
                </a:path>
              </a:pathLst>
            </a:custGeom>
            <a:solidFill>
              <a:srgbClr val="22BF00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60000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1828433">
                <a:defRPr sz="1700" b="1" cap="none">
                  <a:solidFill>
                    <a:srgbClr val="999999"/>
                  </a:solidFill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 dirty="0"/>
            </a:p>
          </p:txBody>
        </p:sp>
        <p:sp>
          <p:nvSpPr>
            <p:cNvPr id="281" name="Freeform 248"/>
            <p:cNvSpPr/>
            <p:nvPr/>
          </p:nvSpPr>
          <p:spPr>
            <a:xfrm>
              <a:off x="4301318" y="4585638"/>
              <a:ext cx="3651006" cy="28317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5" h="21270" extrusionOk="0">
                  <a:moveTo>
                    <a:pt x="8898" y="991"/>
                  </a:moveTo>
                  <a:lnTo>
                    <a:pt x="230" y="18315"/>
                  </a:lnTo>
                  <a:cubicBezTo>
                    <a:pt x="-425" y="19624"/>
                    <a:pt x="397" y="21270"/>
                    <a:pt x="1718" y="21270"/>
                  </a:cubicBezTo>
                  <a:lnTo>
                    <a:pt x="19042" y="21270"/>
                  </a:lnTo>
                  <a:cubicBezTo>
                    <a:pt x="20353" y="21270"/>
                    <a:pt x="21175" y="19624"/>
                    <a:pt x="20509" y="18315"/>
                  </a:cubicBezTo>
                  <a:lnTo>
                    <a:pt x="11852" y="991"/>
                  </a:lnTo>
                  <a:cubicBezTo>
                    <a:pt x="11197" y="-330"/>
                    <a:pt x="9553" y="-330"/>
                    <a:pt x="8898" y="991"/>
                  </a:cubicBezTo>
                  <a:lnTo>
                    <a:pt x="230" y="18315"/>
                  </a:lnTo>
                  <a:cubicBezTo>
                    <a:pt x="-425" y="19624"/>
                    <a:pt x="397" y="21270"/>
                    <a:pt x="1718" y="21270"/>
                  </a:cubicBezTo>
                  <a:lnTo>
                    <a:pt x="19042" y="21270"/>
                  </a:lnTo>
                  <a:cubicBezTo>
                    <a:pt x="20353" y="21270"/>
                    <a:pt x="21175" y="19624"/>
                    <a:pt x="20509" y="18315"/>
                  </a:cubicBezTo>
                  <a:lnTo>
                    <a:pt x="11852" y="991"/>
                  </a:lnTo>
                  <a:cubicBezTo>
                    <a:pt x="11197" y="-330"/>
                    <a:pt x="9553" y="-330"/>
                    <a:pt x="8898" y="991"/>
                  </a:cubicBezTo>
                </a:path>
              </a:pathLst>
            </a:custGeom>
            <a:solidFill>
              <a:srgbClr val="00ACFF"/>
            </a:solidFill>
            <a:ln w="12700" cap="flat">
              <a:noFill/>
              <a:miter lim="400000"/>
            </a:ln>
            <a:effectLst>
              <a:outerShdw blurRad="203200" dir="5400000" rotWithShape="0">
                <a:srgbClr val="000000"/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1828433">
                <a:defRPr sz="1700" b="1" cap="none">
                  <a:solidFill>
                    <a:srgbClr val="999999"/>
                  </a:solidFill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283" name="CuadroTexto 629"/>
            <p:cNvSpPr txBox="1"/>
            <p:nvPr/>
          </p:nvSpPr>
          <p:spPr>
            <a:xfrm>
              <a:off x="2039029" y="626676"/>
              <a:ext cx="3607492" cy="84295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368300" dist="247636" dir="5400000" rotWithShape="0">
                <a:srgbClr val="000000">
                  <a:alpha val="61212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noAutofit/>
            </a:bodyPr>
            <a:lstStyle>
              <a:lvl1pPr algn="ctr" defTabSz="825500">
                <a:defRPr sz="4600" b="1">
                  <a:effectLst>
                    <a:outerShdw blurRad="12700" dist="12700" dir="3000000" rotWithShape="0">
                      <a:srgbClr val="000000">
                        <a:alpha val="76000"/>
                      </a:srgbClr>
                    </a:outerShdw>
                  </a:effectLst>
                </a:defRPr>
              </a:lvl1pPr>
            </a:lstStyle>
            <a:p>
              <a:r>
                <a:t>Mission</a:t>
              </a:r>
            </a:p>
          </p:txBody>
        </p:sp>
        <p:sp>
          <p:nvSpPr>
            <p:cNvPr id="284" name="Rectángulo 630"/>
            <p:cNvSpPr txBox="1"/>
            <p:nvPr/>
          </p:nvSpPr>
          <p:spPr>
            <a:xfrm>
              <a:off x="1005814" y="1719915"/>
              <a:ext cx="5849990" cy="3276443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368300" dist="247636" dir="5400000" rotWithShape="0">
                <a:srgbClr val="000000">
                  <a:alpha val="61212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noAutofit/>
            </a:bodyPr>
            <a:lstStyle>
              <a:lvl1pPr algn="ctr" defTabSz="825500">
                <a:defRPr sz="4000" b="1">
                  <a:effectLst>
                    <a:outerShdw blurRad="12700" dist="12700" dir="3000000" rotWithShape="0">
                      <a:srgbClr val="000000">
                        <a:alpha val="70000"/>
                      </a:srgbClr>
                    </a:outerShdw>
                  </a:effectLst>
                </a:defRPr>
              </a:lvl1pPr>
            </a:lstStyle>
            <a:p>
              <a:r>
                <a:t>Eradicate poverty and promote economic growth through infrastructure renewal and development</a:t>
              </a: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E9717319-6B2F-7D41-90E5-468D62A6CE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2661" y="4233370"/>
            <a:ext cx="2905964" cy="2491030"/>
          </a:xfrm>
          <a:prstGeom prst="rect">
            <a:avLst/>
          </a:prstGeom>
        </p:spPr>
      </p:pic>
      <p:sp>
        <p:nvSpPr>
          <p:cNvPr id="20" name="Freeform 246">
            <a:extLst>
              <a:ext uri="{FF2B5EF4-FFF2-40B4-BE49-F238E27FC236}">
                <a16:creationId xmlns:a16="http://schemas.microsoft.com/office/drawing/2014/main" id="{90021E71-1F7A-4E4F-A530-76B2D955DC6F}"/>
              </a:ext>
            </a:extLst>
          </p:cNvPr>
          <p:cNvSpPr/>
          <p:nvPr/>
        </p:nvSpPr>
        <p:spPr>
          <a:xfrm>
            <a:off x="3928026" y="4218185"/>
            <a:ext cx="7688802" cy="6266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648" y="21600"/>
                </a:lnTo>
                <a:cubicBezTo>
                  <a:pt x="288" y="21600"/>
                  <a:pt x="0" y="16781"/>
                  <a:pt x="0" y="10757"/>
                </a:cubicBezTo>
                <a:cubicBezTo>
                  <a:pt x="0" y="4819"/>
                  <a:pt x="288" y="0"/>
                  <a:pt x="648" y="0"/>
                </a:cubicBezTo>
                <a:lnTo>
                  <a:pt x="21600" y="0"/>
                </a:lnTo>
                <a:lnTo>
                  <a:pt x="21600" y="21600"/>
                </a:lnTo>
              </a:path>
            </a:pathLst>
          </a:custGeom>
          <a:solidFill>
            <a:srgbClr val="22BF00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algn="ctr" defTabSz="1828433">
              <a:defRPr sz="1700" b="1" cap="none">
                <a:solidFill>
                  <a:srgbClr val="999999"/>
                </a:solidFill>
                <a:effectLst/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74CC4410-6A65-A345-87EC-5A9F491A53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96121" y="8575458"/>
            <a:ext cx="2859855" cy="3832239"/>
          </a:xfrm>
          <a:prstGeom prst="rect">
            <a:avLst/>
          </a:prstGeom>
        </p:spPr>
      </p:pic>
      <p:sp>
        <p:nvSpPr>
          <p:cNvPr id="22" name="Freeform 249">
            <a:extLst>
              <a:ext uri="{FF2B5EF4-FFF2-40B4-BE49-F238E27FC236}">
                <a16:creationId xmlns:a16="http://schemas.microsoft.com/office/drawing/2014/main" id="{84320382-674A-7749-A9B6-0236AF157386}"/>
              </a:ext>
            </a:extLst>
          </p:cNvPr>
          <p:cNvSpPr/>
          <p:nvPr/>
        </p:nvSpPr>
        <p:spPr>
          <a:xfrm>
            <a:off x="12584898" y="11069096"/>
            <a:ext cx="7607549" cy="5364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648" y="0"/>
                </a:lnTo>
                <a:cubicBezTo>
                  <a:pt x="293" y="0"/>
                  <a:pt x="0" y="4886"/>
                  <a:pt x="0" y="10800"/>
                </a:cubicBezTo>
                <a:cubicBezTo>
                  <a:pt x="0" y="16714"/>
                  <a:pt x="293" y="21600"/>
                  <a:pt x="648" y="21600"/>
                </a:cubicBezTo>
                <a:lnTo>
                  <a:pt x="21600" y="21600"/>
                </a:lnTo>
                <a:lnTo>
                  <a:pt x="21600" y="0"/>
                </a:lnTo>
              </a:path>
            </a:pathLst>
          </a:custGeom>
          <a:solidFill>
            <a:srgbClr val="00ACFF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ctr">
            <a:noAutofit/>
          </a:bodyPr>
          <a:lstStyle/>
          <a:p>
            <a:pPr algn="ctr" defTabSz="1828433">
              <a:defRPr sz="1700" b="1" cap="none">
                <a:solidFill>
                  <a:srgbClr val="999999"/>
                </a:solidFill>
                <a:effectLst/>
                <a:latin typeface="Calibri"/>
                <a:ea typeface="Calibri"/>
                <a:cs typeface="Calibri"/>
                <a:sym typeface="Calibri"/>
              </a:defRPr>
            </a:pPr>
            <a:endParaRPr dirty="0"/>
          </a:p>
        </p:txBody>
      </p:sp>
      <p:sp>
        <p:nvSpPr>
          <p:cNvPr id="23" name="Growth">
            <a:extLst>
              <a:ext uri="{FF2B5EF4-FFF2-40B4-BE49-F238E27FC236}">
                <a16:creationId xmlns:a16="http://schemas.microsoft.com/office/drawing/2014/main" id="{AD1201CE-0C98-4A4B-8D3B-B9A25B0781E7}"/>
              </a:ext>
            </a:extLst>
          </p:cNvPr>
          <p:cNvSpPr/>
          <p:nvPr/>
        </p:nvSpPr>
        <p:spPr>
          <a:xfrm>
            <a:off x="18573377" y="10219694"/>
            <a:ext cx="786079" cy="607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6" h="21598" extrusionOk="0">
                <a:moveTo>
                  <a:pt x="21464" y="6"/>
                </a:moveTo>
                <a:cubicBezTo>
                  <a:pt x="21442" y="-2"/>
                  <a:pt x="21417" y="-2"/>
                  <a:pt x="21392" y="8"/>
                </a:cubicBezTo>
                <a:lnTo>
                  <a:pt x="18267" y="1242"/>
                </a:lnTo>
                <a:cubicBezTo>
                  <a:pt x="18161" y="1283"/>
                  <a:pt x="18132" y="1450"/>
                  <a:pt x="18212" y="1547"/>
                </a:cubicBezTo>
                <a:lnTo>
                  <a:pt x="18753" y="2202"/>
                </a:lnTo>
                <a:cubicBezTo>
                  <a:pt x="18809" y="2274"/>
                  <a:pt x="18815" y="2386"/>
                  <a:pt x="18759" y="2459"/>
                </a:cubicBezTo>
                <a:lnTo>
                  <a:pt x="13208" y="10155"/>
                </a:lnTo>
                <a:cubicBezTo>
                  <a:pt x="13152" y="10227"/>
                  <a:pt x="13058" y="10235"/>
                  <a:pt x="13002" y="10155"/>
                </a:cubicBezTo>
                <a:lnTo>
                  <a:pt x="9056" y="4932"/>
                </a:lnTo>
                <a:cubicBezTo>
                  <a:pt x="9000" y="4859"/>
                  <a:pt x="8907" y="4859"/>
                  <a:pt x="8851" y="4932"/>
                </a:cubicBezTo>
                <a:lnTo>
                  <a:pt x="39" y="17166"/>
                </a:lnTo>
                <a:cubicBezTo>
                  <a:pt x="-17" y="17238"/>
                  <a:pt x="-11" y="17350"/>
                  <a:pt x="45" y="17423"/>
                </a:cubicBezTo>
                <a:lnTo>
                  <a:pt x="941" y="18503"/>
                </a:lnTo>
                <a:cubicBezTo>
                  <a:pt x="997" y="18576"/>
                  <a:pt x="1084" y="18568"/>
                  <a:pt x="1140" y="18495"/>
                </a:cubicBezTo>
                <a:lnTo>
                  <a:pt x="8877" y="7770"/>
                </a:lnTo>
                <a:cubicBezTo>
                  <a:pt x="8933" y="7697"/>
                  <a:pt x="9025" y="7689"/>
                  <a:pt x="9081" y="7770"/>
                </a:cubicBezTo>
                <a:lnTo>
                  <a:pt x="13047" y="13016"/>
                </a:lnTo>
                <a:cubicBezTo>
                  <a:pt x="13103" y="13096"/>
                  <a:pt x="13201" y="13089"/>
                  <a:pt x="13251" y="13008"/>
                </a:cubicBezTo>
                <a:lnTo>
                  <a:pt x="13706" y="12315"/>
                </a:lnTo>
                <a:lnTo>
                  <a:pt x="19848" y="3796"/>
                </a:lnTo>
                <a:cubicBezTo>
                  <a:pt x="19904" y="3723"/>
                  <a:pt x="19992" y="3716"/>
                  <a:pt x="20048" y="3788"/>
                </a:cubicBezTo>
                <a:lnTo>
                  <a:pt x="20589" y="4441"/>
                </a:lnTo>
                <a:cubicBezTo>
                  <a:pt x="20670" y="4537"/>
                  <a:pt x="20802" y="4490"/>
                  <a:pt x="20826" y="4353"/>
                </a:cubicBezTo>
                <a:lnTo>
                  <a:pt x="21560" y="235"/>
                </a:lnTo>
                <a:cubicBezTo>
                  <a:pt x="21583" y="126"/>
                  <a:pt x="21533" y="30"/>
                  <a:pt x="21464" y="6"/>
                </a:cubicBezTo>
                <a:close/>
                <a:moveTo>
                  <a:pt x="20260" y="5385"/>
                </a:moveTo>
                <a:cubicBezTo>
                  <a:pt x="20232" y="5392"/>
                  <a:pt x="20204" y="5410"/>
                  <a:pt x="20179" y="5440"/>
                </a:cubicBezTo>
                <a:lnTo>
                  <a:pt x="17857" y="8656"/>
                </a:lnTo>
                <a:lnTo>
                  <a:pt x="17347" y="9429"/>
                </a:lnTo>
                <a:cubicBezTo>
                  <a:pt x="17328" y="9462"/>
                  <a:pt x="17316" y="9510"/>
                  <a:pt x="17316" y="9550"/>
                </a:cubicBezTo>
                <a:lnTo>
                  <a:pt x="17316" y="21412"/>
                </a:lnTo>
                <a:cubicBezTo>
                  <a:pt x="17316" y="21516"/>
                  <a:pt x="17377" y="21598"/>
                  <a:pt x="17458" y="21598"/>
                </a:cubicBezTo>
                <a:lnTo>
                  <a:pt x="20290" y="21598"/>
                </a:lnTo>
                <a:cubicBezTo>
                  <a:pt x="20371" y="21598"/>
                  <a:pt x="20434" y="21516"/>
                  <a:pt x="20434" y="21412"/>
                </a:cubicBezTo>
                <a:lnTo>
                  <a:pt x="20434" y="5561"/>
                </a:lnTo>
                <a:cubicBezTo>
                  <a:pt x="20434" y="5440"/>
                  <a:pt x="20346" y="5364"/>
                  <a:pt x="20260" y="5385"/>
                </a:cubicBezTo>
                <a:close/>
                <a:moveTo>
                  <a:pt x="9174" y="9548"/>
                </a:moveTo>
                <a:cubicBezTo>
                  <a:pt x="9094" y="9530"/>
                  <a:pt x="9007" y="9606"/>
                  <a:pt x="9007" y="9727"/>
                </a:cubicBezTo>
                <a:lnTo>
                  <a:pt x="9007" y="21412"/>
                </a:lnTo>
                <a:cubicBezTo>
                  <a:pt x="9007" y="21516"/>
                  <a:pt x="9068" y="21598"/>
                  <a:pt x="9149" y="21598"/>
                </a:cubicBezTo>
                <a:lnTo>
                  <a:pt x="11981" y="21598"/>
                </a:lnTo>
                <a:cubicBezTo>
                  <a:pt x="12062" y="21598"/>
                  <a:pt x="12125" y="21516"/>
                  <a:pt x="12125" y="21412"/>
                </a:cubicBezTo>
                <a:lnTo>
                  <a:pt x="12125" y="13474"/>
                </a:lnTo>
                <a:cubicBezTo>
                  <a:pt x="12125" y="13426"/>
                  <a:pt x="12113" y="13386"/>
                  <a:pt x="12082" y="13345"/>
                </a:cubicBezTo>
                <a:lnTo>
                  <a:pt x="9250" y="9598"/>
                </a:lnTo>
                <a:cubicBezTo>
                  <a:pt x="9228" y="9570"/>
                  <a:pt x="9201" y="9554"/>
                  <a:pt x="9174" y="9548"/>
                </a:cubicBezTo>
                <a:close/>
                <a:moveTo>
                  <a:pt x="16102" y="10653"/>
                </a:moveTo>
                <a:cubicBezTo>
                  <a:pt x="16074" y="10659"/>
                  <a:pt x="16045" y="10676"/>
                  <a:pt x="16021" y="10704"/>
                </a:cubicBezTo>
                <a:lnTo>
                  <a:pt x="13700" y="13917"/>
                </a:lnTo>
                <a:lnTo>
                  <a:pt x="13189" y="14693"/>
                </a:lnTo>
                <a:cubicBezTo>
                  <a:pt x="13170" y="14725"/>
                  <a:pt x="13158" y="14773"/>
                  <a:pt x="13158" y="14814"/>
                </a:cubicBezTo>
                <a:lnTo>
                  <a:pt x="13158" y="21412"/>
                </a:lnTo>
                <a:cubicBezTo>
                  <a:pt x="13158" y="21516"/>
                  <a:pt x="13221" y="21598"/>
                  <a:pt x="13301" y="21598"/>
                </a:cubicBezTo>
                <a:lnTo>
                  <a:pt x="16133" y="21598"/>
                </a:lnTo>
                <a:cubicBezTo>
                  <a:pt x="16214" y="21598"/>
                  <a:pt x="16275" y="21516"/>
                  <a:pt x="16275" y="21412"/>
                </a:cubicBezTo>
                <a:lnTo>
                  <a:pt x="16275" y="10832"/>
                </a:lnTo>
                <a:cubicBezTo>
                  <a:pt x="16275" y="10711"/>
                  <a:pt x="16188" y="10636"/>
                  <a:pt x="16102" y="10653"/>
                </a:cubicBezTo>
                <a:close/>
                <a:moveTo>
                  <a:pt x="7801" y="10923"/>
                </a:moveTo>
                <a:cubicBezTo>
                  <a:pt x="7774" y="10930"/>
                  <a:pt x="7747" y="10946"/>
                  <a:pt x="7725" y="10976"/>
                </a:cubicBezTo>
                <a:lnTo>
                  <a:pt x="4894" y="14902"/>
                </a:lnTo>
                <a:cubicBezTo>
                  <a:pt x="4869" y="14934"/>
                  <a:pt x="4855" y="14974"/>
                  <a:pt x="4855" y="15023"/>
                </a:cubicBezTo>
                <a:lnTo>
                  <a:pt x="4855" y="21412"/>
                </a:lnTo>
                <a:cubicBezTo>
                  <a:pt x="4855" y="21516"/>
                  <a:pt x="4918" y="21598"/>
                  <a:pt x="4999" y="21598"/>
                </a:cubicBezTo>
                <a:lnTo>
                  <a:pt x="7830" y="21598"/>
                </a:lnTo>
                <a:cubicBezTo>
                  <a:pt x="7911" y="21598"/>
                  <a:pt x="7974" y="21516"/>
                  <a:pt x="7974" y="21412"/>
                </a:cubicBezTo>
                <a:lnTo>
                  <a:pt x="7974" y="11097"/>
                </a:lnTo>
                <a:cubicBezTo>
                  <a:pt x="7974" y="10976"/>
                  <a:pt x="7884" y="10902"/>
                  <a:pt x="7801" y="10923"/>
                </a:cubicBezTo>
                <a:close/>
                <a:moveTo>
                  <a:pt x="3680" y="16498"/>
                </a:moveTo>
                <a:cubicBezTo>
                  <a:pt x="3652" y="16505"/>
                  <a:pt x="3626" y="16524"/>
                  <a:pt x="3604" y="16554"/>
                </a:cubicBezTo>
                <a:lnTo>
                  <a:pt x="772" y="20477"/>
                </a:lnTo>
                <a:cubicBezTo>
                  <a:pt x="747" y="20510"/>
                  <a:pt x="735" y="20550"/>
                  <a:pt x="735" y="20598"/>
                </a:cubicBezTo>
                <a:lnTo>
                  <a:pt x="735" y="21412"/>
                </a:lnTo>
                <a:cubicBezTo>
                  <a:pt x="735" y="21516"/>
                  <a:pt x="798" y="21598"/>
                  <a:pt x="879" y="21598"/>
                </a:cubicBezTo>
                <a:lnTo>
                  <a:pt x="3711" y="21598"/>
                </a:lnTo>
                <a:cubicBezTo>
                  <a:pt x="3792" y="21598"/>
                  <a:pt x="3853" y="21516"/>
                  <a:pt x="3853" y="21412"/>
                </a:cubicBezTo>
                <a:lnTo>
                  <a:pt x="3853" y="16682"/>
                </a:lnTo>
                <a:cubicBezTo>
                  <a:pt x="3853" y="16555"/>
                  <a:pt x="3762" y="16478"/>
                  <a:pt x="3680" y="1649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>
            <a:outerShdw blurRad="101600" dist="50800" dir="5400000" rotWithShape="0">
              <a:srgbClr val="000000">
                <a:alpha val="47812"/>
              </a:srgbClr>
            </a:outerShdw>
          </a:effectLst>
        </p:spPr>
        <p:txBody>
          <a:bodyPr wrap="square" lIns="121919" tIns="121919" rIns="121919" bIns="121919" numCol="1" anchor="ctr">
            <a:noAutofit/>
          </a:bodyPr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 dirty="0"/>
          </a:p>
        </p:txBody>
      </p:sp>
      <p:sp>
        <p:nvSpPr>
          <p:cNvPr id="24" name="Telescope">
            <a:extLst>
              <a:ext uri="{FF2B5EF4-FFF2-40B4-BE49-F238E27FC236}">
                <a16:creationId xmlns:a16="http://schemas.microsoft.com/office/drawing/2014/main" id="{5F9635E8-4A1A-BD42-923B-8AF53FE8DBB0}"/>
              </a:ext>
            </a:extLst>
          </p:cNvPr>
          <p:cNvSpPr/>
          <p:nvPr/>
        </p:nvSpPr>
        <p:spPr>
          <a:xfrm>
            <a:off x="9574547" y="4890947"/>
            <a:ext cx="779688" cy="932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326" y="0"/>
                </a:moveTo>
                <a:lnTo>
                  <a:pt x="16276" y="1451"/>
                </a:lnTo>
                <a:lnTo>
                  <a:pt x="18550" y="4798"/>
                </a:lnTo>
                <a:lnTo>
                  <a:pt x="21600" y="3348"/>
                </a:lnTo>
                <a:lnTo>
                  <a:pt x="19326" y="0"/>
                </a:lnTo>
                <a:close/>
                <a:moveTo>
                  <a:pt x="15925" y="2086"/>
                </a:moveTo>
                <a:lnTo>
                  <a:pt x="2336" y="8535"/>
                </a:lnTo>
                <a:lnTo>
                  <a:pt x="2887" y="9345"/>
                </a:lnTo>
                <a:lnTo>
                  <a:pt x="1596" y="9345"/>
                </a:lnTo>
                <a:lnTo>
                  <a:pt x="1001" y="8453"/>
                </a:lnTo>
                <a:lnTo>
                  <a:pt x="0" y="8929"/>
                </a:lnTo>
                <a:lnTo>
                  <a:pt x="978" y="10383"/>
                </a:lnTo>
                <a:lnTo>
                  <a:pt x="3593" y="10383"/>
                </a:lnTo>
                <a:lnTo>
                  <a:pt x="4111" y="11144"/>
                </a:lnTo>
                <a:lnTo>
                  <a:pt x="9812" y="8436"/>
                </a:lnTo>
                <a:lnTo>
                  <a:pt x="9812" y="10059"/>
                </a:lnTo>
                <a:lnTo>
                  <a:pt x="13335" y="10059"/>
                </a:lnTo>
                <a:lnTo>
                  <a:pt x="13335" y="6762"/>
                </a:lnTo>
                <a:lnTo>
                  <a:pt x="17700" y="4696"/>
                </a:lnTo>
                <a:lnTo>
                  <a:pt x="15925" y="2086"/>
                </a:lnTo>
                <a:close/>
                <a:moveTo>
                  <a:pt x="7753" y="10636"/>
                </a:moveTo>
                <a:lnTo>
                  <a:pt x="7753" y="11932"/>
                </a:lnTo>
                <a:lnTo>
                  <a:pt x="8695" y="11932"/>
                </a:lnTo>
                <a:lnTo>
                  <a:pt x="3938" y="21600"/>
                </a:lnTo>
                <a:lnTo>
                  <a:pt x="4852" y="21600"/>
                </a:lnTo>
                <a:lnTo>
                  <a:pt x="10589" y="11932"/>
                </a:lnTo>
                <a:lnTo>
                  <a:pt x="10591" y="11932"/>
                </a:lnTo>
                <a:lnTo>
                  <a:pt x="10997" y="21600"/>
                </a:lnTo>
                <a:lnTo>
                  <a:pt x="11911" y="21600"/>
                </a:lnTo>
                <a:lnTo>
                  <a:pt x="12483" y="11983"/>
                </a:lnTo>
                <a:lnTo>
                  <a:pt x="18189" y="21600"/>
                </a:lnTo>
                <a:lnTo>
                  <a:pt x="19105" y="21600"/>
                </a:lnTo>
                <a:lnTo>
                  <a:pt x="14348" y="11932"/>
                </a:lnTo>
                <a:lnTo>
                  <a:pt x="15183" y="11932"/>
                </a:lnTo>
                <a:lnTo>
                  <a:pt x="15183" y="10636"/>
                </a:lnTo>
                <a:lnTo>
                  <a:pt x="7753" y="10636"/>
                </a:lnTo>
                <a:close/>
              </a:path>
            </a:pathLst>
          </a:custGeom>
          <a:solidFill>
            <a:srgbClr val="FFFFFF"/>
          </a:solidFill>
          <a:ln w="3175" cap="flat">
            <a:solidFill>
              <a:srgbClr val="000000"/>
            </a:solidFill>
            <a:prstDash val="solid"/>
            <a:miter lim="400000"/>
          </a:ln>
          <a:effectLst>
            <a:outerShdw blurRad="101600" dist="50800" dir="5400000" rotWithShape="0">
              <a:srgbClr val="000000">
                <a:alpha val="60395"/>
              </a:srgbClr>
            </a:outerShdw>
          </a:effectLst>
        </p:spPr>
        <p:txBody>
          <a:bodyPr wrap="square" lIns="121919" tIns="121919" rIns="121919" bIns="121919" numCol="1" anchor="ctr">
            <a:noAutofit/>
          </a:bodyPr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26" name="Lagos State Vision &amp; Mission">
            <a:extLst>
              <a:ext uri="{FF2B5EF4-FFF2-40B4-BE49-F238E27FC236}">
                <a16:creationId xmlns:a16="http://schemas.microsoft.com/office/drawing/2014/main" id="{EB539A30-3445-BD47-8BBB-38C20E31364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946399" y="736199"/>
            <a:ext cx="17932001" cy="1997601"/>
          </a:xfrm>
          <a:prstGeom prst="rect">
            <a:avLst/>
          </a:prstGeom>
        </p:spPr>
        <p:txBody>
          <a:bodyPr/>
          <a:lstStyle/>
          <a:p>
            <a:r>
              <a:rPr dirty="0"/>
              <a:t>Lagos State </a:t>
            </a:r>
            <a:r>
              <a:rPr lang="en-US" dirty="0"/>
              <a:t>- </a:t>
            </a:r>
            <a:r>
              <a:rPr dirty="0"/>
              <a:t>Vision &amp; Mission</a:t>
            </a:r>
          </a:p>
        </p:txBody>
      </p:sp>
    </p:spTree>
    <p:extLst>
      <p:ext uri="{BB962C8B-B14F-4D97-AF65-F5344CB8AC3E}">
        <p14:creationId xmlns:p14="http://schemas.microsoft.com/office/powerpoint/2010/main" val="205810000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Purpose Of The Presentation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Purpose Of The Presentation</a:t>
            </a:r>
          </a:p>
        </p:txBody>
      </p:sp>
      <p:sp>
        <p:nvSpPr>
          <p:cNvPr id="32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16545" y="477799"/>
            <a:ext cx="753309" cy="99560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3</a:t>
            </a:fld>
            <a:endParaRPr/>
          </a:p>
        </p:txBody>
      </p:sp>
      <p:sp>
        <p:nvSpPr>
          <p:cNvPr id="322" name="Present Budget Performance as at Q1 2020"/>
          <p:cNvSpPr txBox="1"/>
          <p:nvPr/>
        </p:nvSpPr>
        <p:spPr>
          <a:xfrm>
            <a:off x="18125729" y="4142319"/>
            <a:ext cx="4923229" cy="1082041"/>
          </a:xfrm>
          <a:prstGeom prst="rect">
            <a:avLst/>
          </a:prstGeom>
          <a:ln w="25400">
            <a:solidFill>
              <a:srgbClr val="00ACFF"/>
            </a:solidFill>
            <a:custDash>
              <a:ds d="200000" sp="200000"/>
            </a:custDash>
            <a:miter lim="400000"/>
          </a:ln>
          <a:effectLst>
            <a:outerShdw blurRad="63500" dist="25400" dir="5400000" rotWithShape="0">
              <a:srgbClr val="000000">
                <a:alpha val="32009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/>
          <a:lstStyle/>
          <a:p>
            <a:r>
              <a:rPr dirty="0"/>
              <a:t>Present Budget Performance as at </a:t>
            </a:r>
            <a:r>
              <a:rPr dirty="0" smtClean="0"/>
              <a:t>Q</a:t>
            </a:r>
            <a:r>
              <a:rPr lang="en-GB" dirty="0" smtClean="0"/>
              <a:t>2/Half Year</a:t>
            </a:r>
            <a:r>
              <a:rPr dirty="0" smtClean="0"/>
              <a:t> </a:t>
            </a:r>
            <a:r>
              <a:rPr dirty="0"/>
              <a:t>2020</a:t>
            </a:r>
          </a:p>
        </p:txBody>
      </p:sp>
      <p:sp>
        <p:nvSpPr>
          <p:cNvPr id="323" name="Proffer Suggestions and Solutions for Improvement"/>
          <p:cNvSpPr txBox="1"/>
          <p:nvPr/>
        </p:nvSpPr>
        <p:spPr>
          <a:xfrm>
            <a:off x="2174755" y="4683339"/>
            <a:ext cx="4923230" cy="1082041"/>
          </a:xfrm>
          <a:prstGeom prst="rect">
            <a:avLst/>
          </a:prstGeom>
          <a:ln w="25400">
            <a:solidFill>
              <a:srgbClr val="00ACFF"/>
            </a:solidFill>
            <a:custDash>
              <a:ds d="200000" sp="200000"/>
            </a:custDash>
            <a:miter lim="400000"/>
          </a:ln>
          <a:effectLst>
            <a:outerShdw blurRad="63500" dist="25400" dir="5400000" rotWithShape="0">
              <a:srgbClr val="000000">
                <a:alpha val="32009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/>
          <a:lstStyle/>
          <a:p>
            <a:r>
              <a:rPr dirty="0"/>
              <a:t>Proffer Suggestions and Solutions for Improvement</a:t>
            </a:r>
          </a:p>
        </p:txBody>
      </p:sp>
      <p:sp>
        <p:nvSpPr>
          <p:cNvPr id="324" name="Identify Budget Implementation Challenges"/>
          <p:cNvSpPr txBox="1"/>
          <p:nvPr/>
        </p:nvSpPr>
        <p:spPr>
          <a:xfrm>
            <a:off x="18252388" y="9884766"/>
            <a:ext cx="4923230" cy="1082041"/>
          </a:xfrm>
          <a:prstGeom prst="rect">
            <a:avLst/>
          </a:prstGeom>
          <a:ln w="25400">
            <a:solidFill>
              <a:srgbClr val="00ACFF"/>
            </a:solidFill>
            <a:custDash>
              <a:ds d="200000" sp="200000"/>
            </a:custDash>
            <a:miter lim="400000"/>
          </a:ln>
          <a:effectLst>
            <a:outerShdw blurRad="63500" dist="25400" dir="5400000" rotWithShape="0">
              <a:srgbClr val="000000">
                <a:alpha val="49805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/>
          <a:lstStyle/>
          <a:p>
            <a:r>
              <a:rPr dirty="0"/>
              <a:t>Identify Budget Implementation Challenges</a:t>
            </a:r>
          </a:p>
        </p:txBody>
      </p:sp>
      <p:sp>
        <p:nvSpPr>
          <p:cNvPr id="325" name="Apply Lessons Learnt from Q1 in driving subsequent Budget Implementation"/>
          <p:cNvSpPr txBox="1"/>
          <p:nvPr/>
        </p:nvSpPr>
        <p:spPr>
          <a:xfrm>
            <a:off x="2371755" y="9812957"/>
            <a:ext cx="4923229" cy="1519966"/>
          </a:xfrm>
          <a:prstGeom prst="rect">
            <a:avLst/>
          </a:prstGeom>
          <a:ln w="25400">
            <a:solidFill>
              <a:srgbClr val="00ACFF"/>
            </a:solidFill>
            <a:custDash>
              <a:ds d="200000" sp="200000"/>
            </a:custDash>
            <a:miter lim="400000"/>
          </a:ln>
          <a:effectLst>
            <a:outerShdw blurRad="63500" dist="25400" dir="5400000" rotWithShape="0">
              <a:srgbClr val="000000">
                <a:alpha val="32009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/>
          <a:lstStyle/>
          <a:p>
            <a:r>
              <a:rPr dirty="0"/>
              <a:t>Apply Lessons Learnt from </a:t>
            </a:r>
            <a:r>
              <a:rPr dirty="0" smtClean="0"/>
              <a:t>Q</a:t>
            </a:r>
            <a:r>
              <a:rPr lang="en-GB" dirty="0" smtClean="0"/>
              <a:t>2</a:t>
            </a:r>
            <a:r>
              <a:rPr dirty="0" smtClean="0"/>
              <a:t> </a:t>
            </a:r>
            <a:r>
              <a:rPr dirty="0"/>
              <a:t>in driving subsequent Budget Implementation</a:t>
            </a:r>
          </a:p>
        </p:txBody>
      </p:sp>
      <p:sp>
        <p:nvSpPr>
          <p:cNvPr id="326" name="1"/>
          <p:cNvSpPr txBox="1"/>
          <p:nvPr/>
        </p:nvSpPr>
        <p:spPr>
          <a:xfrm>
            <a:off x="17199117" y="3798821"/>
            <a:ext cx="753309" cy="1425539"/>
          </a:xfrm>
          <a:prstGeom prst="rect">
            <a:avLst/>
          </a:prstGeom>
          <a:ln w="25400">
            <a:miter lim="400000"/>
          </a:ln>
          <a:effectLst>
            <a:outerShdw blurRad="63500" dist="25400" dir="5400000" rotWithShape="0">
              <a:srgbClr val="000000"/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algn="ctr">
              <a:defRPr sz="9600" b="1">
                <a:solidFill>
                  <a:srgbClr val="00ACFF"/>
                </a:solidFill>
                <a:latin typeface="Cochin"/>
                <a:ea typeface="Cochin"/>
                <a:cs typeface="Cochin"/>
                <a:sym typeface="Cochin"/>
              </a:defRPr>
            </a:lvl1pPr>
          </a:lstStyle>
          <a:p>
            <a:r>
              <a:rPr dirty="0"/>
              <a:t>1</a:t>
            </a:r>
          </a:p>
        </p:txBody>
      </p:sp>
      <p:sp>
        <p:nvSpPr>
          <p:cNvPr id="327" name="2"/>
          <p:cNvSpPr txBox="1"/>
          <p:nvPr/>
        </p:nvSpPr>
        <p:spPr>
          <a:xfrm>
            <a:off x="17254016" y="9625724"/>
            <a:ext cx="753309" cy="1425539"/>
          </a:xfrm>
          <a:prstGeom prst="rect">
            <a:avLst/>
          </a:prstGeom>
          <a:ln w="25400">
            <a:miter lim="400000"/>
          </a:ln>
          <a:effectLst>
            <a:outerShdw blurRad="63500" dist="25400" dir="5400000" rotWithShape="0">
              <a:srgbClr val="000000"/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algn="ctr">
              <a:defRPr sz="9600" b="1">
                <a:solidFill>
                  <a:srgbClr val="00ACFF"/>
                </a:solidFill>
                <a:latin typeface="Cochin"/>
                <a:ea typeface="Cochin"/>
                <a:cs typeface="Cochin"/>
                <a:sym typeface="Cochin"/>
              </a:defRPr>
            </a:lvl1pPr>
          </a:lstStyle>
          <a:p>
            <a:r>
              <a:rPr dirty="0"/>
              <a:t>2</a:t>
            </a:r>
          </a:p>
        </p:txBody>
      </p:sp>
      <p:sp>
        <p:nvSpPr>
          <p:cNvPr id="328" name="3"/>
          <p:cNvSpPr txBox="1"/>
          <p:nvPr/>
        </p:nvSpPr>
        <p:spPr>
          <a:xfrm>
            <a:off x="1291339" y="9745819"/>
            <a:ext cx="753309" cy="1519966"/>
          </a:xfrm>
          <a:prstGeom prst="rect">
            <a:avLst/>
          </a:prstGeom>
          <a:ln w="25400">
            <a:miter lim="400000"/>
          </a:ln>
          <a:effectLst>
            <a:outerShdw blurRad="63500" dist="25400" dir="5400000" rotWithShape="0">
              <a:srgbClr val="000000"/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algn="ctr">
              <a:defRPr sz="9600" b="1">
                <a:solidFill>
                  <a:srgbClr val="00ACFF"/>
                </a:solidFill>
                <a:latin typeface="Cochin"/>
                <a:ea typeface="Cochin"/>
                <a:cs typeface="Cochin"/>
                <a:sym typeface="Cochin"/>
              </a:defRPr>
            </a:lvl1pPr>
          </a:lstStyle>
          <a:p>
            <a:r>
              <a:rPr dirty="0"/>
              <a:t>3</a:t>
            </a:r>
          </a:p>
        </p:txBody>
      </p:sp>
      <p:sp>
        <p:nvSpPr>
          <p:cNvPr id="329" name="4"/>
          <p:cNvSpPr txBox="1"/>
          <p:nvPr/>
        </p:nvSpPr>
        <p:spPr>
          <a:xfrm>
            <a:off x="1268369" y="4487930"/>
            <a:ext cx="753309" cy="1519966"/>
          </a:xfrm>
          <a:prstGeom prst="rect">
            <a:avLst/>
          </a:prstGeom>
          <a:ln w="25400">
            <a:miter lim="400000"/>
          </a:ln>
          <a:effectLst>
            <a:outerShdw blurRad="63500" dist="25400" dir="5400000" rotWithShape="0">
              <a:srgbClr val="000000"/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algn="ctr">
              <a:defRPr sz="9600" b="1">
                <a:solidFill>
                  <a:srgbClr val="00ACFF"/>
                </a:solidFill>
                <a:latin typeface="Cochin"/>
                <a:ea typeface="Cochin"/>
                <a:cs typeface="Cochin"/>
                <a:sym typeface="Cochin"/>
              </a:defRPr>
            </a:lvl1pPr>
          </a:lstStyle>
          <a:p>
            <a:r>
              <a:rPr dirty="0"/>
              <a:t>4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394222" y="3116797"/>
            <a:ext cx="9384046" cy="9044490"/>
            <a:chOff x="7014057" y="3408155"/>
            <a:chExt cx="9384046" cy="9044490"/>
          </a:xfrm>
        </p:grpSpPr>
        <p:sp>
          <p:nvSpPr>
            <p:cNvPr id="330" name="Circle"/>
            <p:cNvSpPr/>
            <p:nvPr/>
          </p:nvSpPr>
          <p:spPr>
            <a:xfrm>
              <a:off x="8431038" y="4589127"/>
              <a:ext cx="6661227" cy="6661228"/>
            </a:xfrm>
            <a:prstGeom prst="ellipse">
              <a:avLst/>
            </a:prstGeom>
            <a:solidFill>
              <a:srgbClr val="FFFFFF"/>
            </a:solidFill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  <a:effectLst>
              <a:outerShdw blurRad="63500" dist="25400" dir="5400000" rotWithShape="0">
                <a:srgbClr val="000000">
                  <a:alpha val="98636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200" cap="none">
                  <a:solidFill>
                    <a:srgbClr val="FFFFFF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31" name="Shape"/>
            <p:cNvSpPr/>
            <p:nvPr/>
          </p:nvSpPr>
          <p:spPr>
            <a:xfrm>
              <a:off x="12523834" y="5051959"/>
              <a:ext cx="2555068" cy="28998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3" h="21574" extrusionOk="0">
                  <a:moveTo>
                    <a:pt x="7715" y="0"/>
                  </a:moveTo>
                  <a:cubicBezTo>
                    <a:pt x="4877" y="2627"/>
                    <a:pt x="2730" y="5788"/>
                    <a:pt x="1430" y="9252"/>
                  </a:cubicBezTo>
                  <a:cubicBezTo>
                    <a:pt x="22" y="13003"/>
                    <a:pt x="-353" y="17003"/>
                    <a:pt x="336" y="20911"/>
                  </a:cubicBezTo>
                  <a:cubicBezTo>
                    <a:pt x="3814" y="21172"/>
                    <a:pt x="7299" y="21357"/>
                    <a:pt x="10788" y="21464"/>
                  </a:cubicBezTo>
                  <a:cubicBezTo>
                    <a:pt x="14270" y="21570"/>
                    <a:pt x="17755" y="21600"/>
                    <a:pt x="21239" y="21552"/>
                  </a:cubicBezTo>
                  <a:cubicBezTo>
                    <a:pt x="21247" y="21139"/>
                    <a:pt x="21243" y="20725"/>
                    <a:pt x="21227" y="20312"/>
                  </a:cubicBezTo>
                  <a:cubicBezTo>
                    <a:pt x="21141" y="18174"/>
                    <a:pt x="20744" y="16082"/>
                    <a:pt x="20075" y="14094"/>
                  </a:cubicBezTo>
                  <a:cubicBezTo>
                    <a:pt x="19397" y="12076"/>
                    <a:pt x="18439" y="10170"/>
                    <a:pt x="17230" y="8397"/>
                  </a:cubicBezTo>
                  <a:cubicBezTo>
                    <a:pt x="14920" y="5009"/>
                    <a:pt x="11695" y="2106"/>
                    <a:pt x="7715" y="0"/>
                  </a:cubicBezTo>
                  <a:close/>
                </a:path>
              </a:pathLst>
            </a:custGeom>
            <a:solidFill>
              <a:srgbClr val="A7A7A7">
                <a:alpha val="13606"/>
              </a:srgbClr>
            </a:solidFill>
            <a:ln w="25400" cap="flat">
              <a:solidFill>
                <a:srgbClr val="A7A7A7">
                  <a:alpha val="13748"/>
                </a:srgbClr>
              </a:solidFill>
              <a:custDash>
                <a:ds d="200000" sp="200000"/>
              </a:custDash>
              <a:miter lim="400000"/>
            </a:ln>
            <a:effectLst>
              <a:outerShdw blurRad="63500" dist="25400" dir="5400000" rotWithShape="0">
                <a:srgbClr val="000000">
                  <a:alpha val="98636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000" b="1" cap="none">
                  <a:effectLst/>
                  <a:latin typeface="Helvetica Neue"/>
                  <a:ea typeface="Helvetica Neue"/>
                  <a:cs typeface="Helvetica Neue"/>
                  <a:sym typeface="Helvetica Neue"/>
                </a:defRPr>
              </a:pPr>
              <a:endParaRPr/>
            </a:p>
          </p:txBody>
        </p:sp>
        <p:sp>
          <p:nvSpPr>
            <p:cNvPr id="332" name="Line"/>
            <p:cNvSpPr/>
            <p:nvPr/>
          </p:nvSpPr>
          <p:spPr>
            <a:xfrm flipH="1" flipV="1">
              <a:off x="11772294" y="4269633"/>
              <a:ext cx="32" cy="7299166"/>
            </a:xfrm>
            <a:prstGeom prst="line">
              <a:avLst/>
            </a:prstGeom>
            <a:noFill/>
            <a:ln w="254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  <a:effectLst>
              <a:outerShdw blurRad="63500" dist="25400" dir="5400000" rotWithShape="0">
                <a:srgbClr val="000000">
                  <a:alpha val="98636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 algn="ctr" defTabSz="825500">
                <a:defRPr sz="3000" cap="none">
                  <a:solidFill>
                    <a:srgbClr val="1B1E20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33" name="Line"/>
            <p:cNvSpPr/>
            <p:nvPr/>
          </p:nvSpPr>
          <p:spPr>
            <a:xfrm>
              <a:off x="9270812" y="7930400"/>
              <a:ext cx="6133157" cy="1"/>
            </a:xfrm>
            <a:prstGeom prst="line">
              <a:avLst/>
            </a:prstGeom>
            <a:noFill/>
            <a:ln w="25400" cap="flat">
              <a:solidFill>
                <a:srgbClr val="FF2600"/>
              </a:solidFill>
              <a:custDash>
                <a:ds d="200000" sp="200000"/>
              </a:custDash>
              <a:miter lim="400000"/>
            </a:ln>
            <a:effectLst>
              <a:outerShdw blurRad="63500" dist="25400" dir="5400000" rotWithShape="0">
                <a:srgbClr val="000000">
                  <a:alpha val="98636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 algn="ctr" defTabSz="825500">
                <a:defRPr sz="3000" cap="none">
                  <a:solidFill>
                    <a:srgbClr val="1B1E20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34" name="Line"/>
            <p:cNvSpPr/>
            <p:nvPr/>
          </p:nvSpPr>
          <p:spPr>
            <a:xfrm flipV="1">
              <a:off x="9746422" y="6093986"/>
              <a:ext cx="5181936" cy="3070173"/>
            </a:xfrm>
            <a:prstGeom prst="line">
              <a:avLst/>
            </a:prstGeom>
            <a:noFill/>
            <a:ln w="25400" cap="flat">
              <a:solidFill>
                <a:srgbClr val="FFB740"/>
              </a:solidFill>
              <a:custDash>
                <a:ds d="200000" sp="200000"/>
              </a:custDash>
              <a:miter lim="400000"/>
            </a:ln>
            <a:effectLst>
              <a:outerShdw blurRad="63500" dist="25400" dir="5400000" rotWithShape="0">
                <a:srgbClr val="000000">
                  <a:alpha val="98636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 algn="ctr" defTabSz="825500">
                <a:defRPr sz="3000" cap="none">
                  <a:solidFill>
                    <a:srgbClr val="1B1E20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35" name="Line"/>
            <p:cNvSpPr/>
            <p:nvPr/>
          </p:nvSpPr>
          <p:spPr>
            <a:xfrm>
              <a:off x="8428840" y="6071822"/>
              <a:ext cx="6501175" cy="3717157"/>
            </a:xfrm>
            <a:prstGeom prst="line">
              <a:avLst/>
            </a:prstGeom>
            <a:noFill/>
            <a:ln w="254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  <a:effectLst>
              <a:outerShdw blurRad="63500" dist="25400" dir="5400000" rotWithShape="0">
                <a:srgbClr val="000000">
                  <a:alpha val="98636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 algn="ctr" defTabSz="825500">
                <a:defRPr sz="3000" cap="none">
                  <a:solidFill>
                    <a:srgbClr val="1B1E20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36" name="JAN"/>
            <p:cNvSpPr txBox="1"/>
            <p:nvPr/>
          </p:nvSpPr>
          <p:spPr>
            <a:xfrm rot="18013079">
              <a:off x="13364592" y="4105762"/>
              <a:ext cx="873550" cy="517997"/>
            </a:xfrm>
            <a:prstGeom prst="rect">
              <a:avLst/>
            </a:prstGeom>
            <a:noFill/>
            <a:ln w="25400" cap="flat">
              <a:solidFill>
                <a:srgbClr val="22BF00"/>
              </a:solidFill>
              <a:custDash>
                <a:ds d="200000" sp="200000"/>
              </a:custDash>
              <a:miter lim="400000"/>
            </a:ln>
            <a:effectLst>
              <a:outerShdw blurRad="38100" dist="25400" dir="5400000" rotWithShape="0">
                <a:srgbClr val="000000">
                  <a:alpha val="49867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ctr" defTabSz="1371600">
                <a:lnSpc>
                  <a:spcPct val="90000"/>
                </a:lnSpc>
                <a:spcBef>
                  <a:spcPts val="1500"/>
                </a:spcBef>
                <a:defRPr sz="2400"/>
              </a:lvl1pPr>
            </a:lstStyle>
            <a:p>
              <a:pPr>
                <a:defRPr>
                  <a:effectLst/>
                </a:defRPr>
              </a:pPr>
              <a:r>
                <a:t>JAN</a:t>
              </a:r>
            </a:p>
          </p:txBody>
        </p:sp>
        <p:sp>
          <p:nvSpPr>
            <p:cNvPr id="337" name="JUL"/>
            <p:cNvSpPr txBox="1"/>
            <p:nvPr/>
          </p:nvSpPr>
          <p:spPr>
            <a:xfrm rot="18013079">
              <a:off x="9190816" y="11267864"/>
              <a:ext cx="873549" cy="496159"/>
            </a:xfrm>
            <a:prstGeom prst="rect">
              <a:avLst/>
            </a:prstGeom>
            <a:noFill/>
            <a:ln w="254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  <a:effectLst>
              <a:outerShdw blurRad="38100" dist="25400" dir="5400000" rotWithShape="0">
                <a:srgbClr val="000000">
                  <a:alpha val="49867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ctr" defTabSz="1371600">
                <a:lnSpc>
                  <a:spcPct val="90000"/>
                </a:lnSpc>
                <a:spcBef>
                  <a:spcPts val="1500"/>
                </a:spcBef>
                <a:defRPr sz="2400"/>
              </a:lvl1pPr>
            </a:lstStyle>
            <a:p>
              <a:pPr>
                <a:defRPr>
                  <a:effectLst/>
                </a:defRPr>
              </a:pPr>
              <a:r>
                <a:t>JUL</a:t>
              </a:r>
            </a:p>
          </p:txBody>
        </p:sp>
        <p:sp>
          <p:nvSpPr>
            <p:cNvPr id="338" name="FEB"/>
            <p:cNvSpPr txBox="1"/>
            <p:nvPr/>
          </p:nvSpPr>
          <p:spPr>
            <a:xfrm rot="19759460">
              <a:off x="14887532" y="5615019"/>
              <a:ext cx="873549" cy="483814"/>
            </a:xfrm>
            <a:prstGeom prst="rect">
              <a:avLst/>
            </a:prstGeom>
            <a:noFill/>
            <a:ln w="25400" cap="flat">
              <a:solidFill>
                <a:srgbClr val="FFB740"/>
              </a:solidFill>
              <a:custDash>
                <a:ds d="200000" sp="200000"/>
              </a:custDash>
              <a:miter lim="400000"/>
            </a:ln>
            <a:effectLst>
              <a:outerShdw blurRad="38100" dist="25400" dir="5400000" rotWithShape="0">
                <a:srgbClr val="000000">
                  <a:alpha val="65274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ctr" defTabSz="1371600">
                <a:lnSpc>
                  <a:spcPct val="90000"/>
                </a:lnSpc>
                <a:spcBef>
                  <a:spcPts val="1500"/>
                </a:spcBef>
                <a:defRPr sz="2400"/>
              </a:lvl1pPr>
            </a:lstStyle>
            <a:p>
              <a:pPr>
                <a:defRPr>
                  <a:effectLst/>
                </a:defRPr>
              </a:pPr>
              <a:r>
                <a:t>FEB</a:t>
              </a:r>
            </a:p>
          </p:txBody>
        </p:sp>
        <p:sp>
          <p:nvSpPr>
            <p:cNvPr id="339" name="AUG"/>
            <p:cNvSpPr txBox="1"/>
            <p:nvPr/>
          </p:nvSpPr>
          <p:spPr>
            <a:xfrm rot="19759460">
              <a:off x="7759237" y="9785256"/>
              <a:ext cx="873550" cy="488720"/>
            </a:xfrm>
            <a:prstGeom prst="rect">
              <a:avLst/>
            </a:prstGeom>
            <a:noFill/>
            <a:ln w="254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  <a:effectLst>
              <a:outerShdw blurRad="38100" dist="25400" dir="5400000" rotWithShape="0">
                <a:srgbClr val="000000">
                  <a:alpha val="49867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ctr" defTabSz="1371600">
                <a:lnSpc>
                  <a:spcPct val="90000"/>
                </a:lnSpc>
                <a:spcBef>
                  <a:spcPts val="1500"/>
                </a:spcBef>
                <a:defRPr sz="2400"/>
              </a:lvl1pPr>
            </a:lstStyle>
            <a:p>
              <a:pPr>
                <a:defRPr>
                  <a:effectLst/>
                </a:defRPr>
              </a:pPr>
              <a:r>
                <a:t>AUG</a:t>
              </a:r>
            </a:p>
          </p:txBody>
        </p:sp>
        <p:sp>
          <p:nvSpPr>
            <p:cNvPr id="340" name="SEP"/>
            <p:cNvSpPr txBox="1"/>
            <p:nvPr/>
          </p:nvSpPr>
          <p:spPr>
            <a:xfrm>
              <a:off x="7014057" y="7665776"/>
              <a:ext cx="936348" cy="526724"/>
            </a:xfrm>
            <a:prstGeom prst="rect">
              <a:avLst/>
            </a:prstGeom>
            <a:noFill/>
            <a:ln w="254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  <a:effectLst>
              <a:outerShdw blurRad="38100" dist="25400" dir="5400000" rotWithShape="0">
                <a:srgbClr val="000000">
                  <a:alpha val="49867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ctr" defTabSz="1371600">
                <a:lnSpc>
                  <a:spcPct val="90000"/>
                </a:lnSpc>
                <a:spcBef>
                  <a:spcPts val="1500"/>
                </a:spcBef>
                <a:defRPr sz="2400"/>
              </a:lvl1pPr>
            </a:lstStyle>
            <a:p>
              <a:pPr>
                <a:defRPr>
                  <a:effectLst/>
                </a:defRPr>
              </a:pPr>
              <a:r>
                <a:t>SEP</a:t>
              </a:r>
            </a:p>
          </p:txBody>
        </p:sp>
        <p:sp>
          <p:nvSpPr>
            <p:cNvPr id="341" name="MAR"/>
            <p:cNvSpPr txBox="1"/>
            <p:nvPr/>
          </p:nvSpPr>
          <p:spPr>
            <a:xfrm>
              <a:off x="15414059" y="7681750"/>
              <a:ext cx="873550" cy="475983"/>
            </a:xfrm>
            <a:prstGeom prst="rect">
              <a:avLst/>
            </a:prstGeom>
            <a:noFill/>
            <a:ln w="25400" cap="flat">
              <a:solidFill>
                <a:srgbClr val="FF2600"/>
              </a:solidFill>
              <a:custDash>
                <a:ds d="200000" sp="200000"/>
              </a:custDash>
              <a:miter lim="400000"/>
            </a:ln>
            <a:effectLst>
              <a:outerShdw blurRad="38100" dist="25400" dir="5400000" rotWithShape="0">
                <a:srgbClr val="000000">
                  <a:alpha val="49867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ctr" defTabSz="1371600">
                <a:lnSpc>
                  <a:spcPct val="90000"/>
                </a:lnSpc>
                <a:spcBef>
                  <a:spcPts val="1500"/>
                </a:spcBef>
                <a:defRPr sz="2400"/>
              </a:lvl1pPr>
            </a:lstStyle>
            <a:p>
              <a:pPr>
                <a:defRPr>
                  <a:effectLst/>
                </a:defRPr>
              </a:pPr>
              <a:r>
                <a:t>MAR</a:t>
              </a:r>
            </a:p>
          </p:txBody>
        </p:sp>
        <p:sp>
          <p:nvSpPr>
            <p:cNvPr id="342" name="DEC"/>
            <p:cNvSpPr txBox="1"/>
            <p:nvPr/>
          </p:nvSpPr>
          <p:spPr>
            <a:xfrm rot="16200000">
              <a:off x="11324875" y="3585228"/>
              <a:ext cx="873550" cy="519403"/>
            </a:xfrm>
            <a:prstGeom prst="rect">
              <a:avLst/>
            </a:prstGeom>
            <a:noFill/>
            <a:ln w="254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  <a:effectLst>
              <a:outerShdw blurRad="38100" dist="25400" dir="5400000" rotWithShape="0">
                <a:srgbClr val="000000">
                  <a:alpha val="49867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ctr" defTabSz="1371600">
                <a:lnSpc>
                  <a:spcPct val="90000"/>
                </a:lnSpc>
                <a:spcBef>
                  <a:spcPts val="1500"/>
                </a:spcBef>
                <a:defRPr sz="2400"/>
              </a:lvl1pPr>
            </a:lstStyle>
            <a:p>
              <a:pPr>
                <a:defRPr>
                  <a:effectLst/>
                </a:defRPr>
              </a:pPr>
              <a:r>
                <a:t>DEC</a:t>
              </a:r>
            </a:p>
          </p:txBody>
        </p:sp>
        <p:sp>
          <p:nvSpPr>
            <p:cNvPr id="343" name="JUN"/>
            <p:cNvSpPr txBox="1"/>
            <p:nvPr/>
          </p:nvSpPr>
          <p:spPr>
            <a:xfrm rot="16200000">
              <a:off x="11324877" y="11756169"/>
              <a:ext cx="873549" cy="519403"/>
            </a:xfrm>
            <a:prstGeom prst="rect">
              <a:avLst/>
            </a:prstGeom>
            <a:noFill/>
            <a:ln w="254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  <a:effectLst>
              <a:outerShdw blurRad="38100" dist="25400" dir="5400000" rotWithShape="0">
                <a:srgbClr val="000000">
                  <a:alpha val="49867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ctr" defTabSz="1371600">
                <a:lnSpc>
                  <a:spcPct val="90000"/>
                </a:lnSpc>
                <a:spcBef>
                  <a:spcPts val="1500"/>
                </a:spcBef>
                <a:defRPr sz="2400"/>
              </a:lvl1pPr>
            </a:lstStyle>
            <a:p>
              <a:pPr>
                <a:defRPr>
                  <a:effectLst/>
                </a:defRPr>
              </a:pPr>
              <a:r>
                <a:t>JUN</a:t>
              </a:r>
            </a:p>
          </p:txBody>
        </p:sp>
        <p:sp>
          <p:nvSpPr>
            <p:cNvPr id="344" name="OCT"/>
            <p:cNvSpPr txBox="1"/>
            <p:nvPr/>
          </p:nvSpPr>
          <p:spPr>
            <a:xfrm rot="1789460">
              <a:off x="7610671" y="5615437"/>
              <a:ext cx="873549" cy="482978"/>
            </a:xfrm>
            <a:prstGeom prst="rect">
              <a:avLst/>
            </a:prstGeom>
            <a:noFill/>
            <a:ln w="254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  <a:effectLst>
              <a:outerShdw blurRad="38100" dist="25400" dir="5400000" rotWithShape="0">
                <a:srgbClr val="000000">
                  <a:alpha val="49867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ctr" defTabSz="1371600">
                <a:lnSpc>
                  <a:spcPct val="90000"/>
                </a:lnSpc>
                <a:spcBef>
                  <a:spcPts val="1500"/>
                </a:spcBef>
                <a:defRPr sz="2400"/>
              </a:lvl1pPr>
            </a:lstStyle>
            <a:p>
              <a:pPr>
                <a:defRPr>
                  <a:effectLst/>
                </a:defRPr>
              </a:pPr>
              <a:r>
                <a:t>OCT</a:t>
              </a:r>
            </a:p>
          </p:txBody>
        </p:sp>
        <p:sp>
          <p:nvSpPr>
            <p:cNvPr id="345" name="APR"/>
            <p:cNvSpPr txBox="1"/>
            <p:nvPr/>
          </p:nvSpPr>
          <p:spPr>
            <a:xfrm rot="1789460">
              <a:off x="14900421" y="9719997"/>
              <a:ext cx="873549" cy="567234"/>
            </a:xfrm>
            <a:prstGeom prst="rect">
              <a:avLst/>
            </a:prstGeom>
            <a:noFill/>
            <a:ln w="254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  <a:effectLst>
              <a:outerShdw blurRad="38100" dist="25400" dir="5400000" rotWithShape="0">
                <a:srgbClr val="000000">
                  <a:alpha val="49867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ctr" defTabSz="1371600">
                <a:lnSpc>
                  <a:spcPct val="90000"/>
                </a:lnSpc>
                <a:spcBef>
                  <a:spcPts val="1500"/>
                </a:spcBef>
                <a:defRPr sz="2400"/>
              </a:lvl1pPr>
            </a:lstStyle>
            <a:p>
              <a:pPr>
                <a:defRPr>
                  <a:effectLst/>
                </a:defRPr>
              </a:pPr>
              <a:r>
                <a:t>APR</a:t>
              </a:r>
            </a:p>
          </p:txBody>
        </p:sp>
        <p:sp>
          <p:nvSpPr>
            <p:cNvPr id="346" name="MAY"/>
            <p:cNvSpPr txBox="1"/>
            <p:nvPr/>
          </p:nvSpPr>
          <p:spPr>
            <a:xfrm rot="3604290">
              <a:off x="13402286" y="11108367"/>
              <a:ext cx="873549" cy="617827"/>
            </a:xfrm>
            <a:prstGeom prst="rect">
              <a:avLst/>
            </a:prstGeom>
            <a:noFill/>
            <a:ln w="254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  <a:effectLst>
              <a:outerShdw blurRad="38100" dist="25400" dir="5400000" rotWithShape="0">
                <a:srgbClr val="000000">
                  <a:alpha val="49867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ctr" defTabSz="1371600">
                <a:lnSpc>
                  <a:spcPct val="90000"/>
                </a:lnSpc>
                <a:spcBef>
                  <a:spcPts val="1500"/>
                </a:spcBef>
                <a:defRPr sz="2400"/>
              </a:lvl1pPr>
            </a:lstStyle>
            <a:p>
              <a:pPr>
                <a:defRPr>
                  <a:effectLst/>
                </a:defRPr>
              </a:pPr>
              <a:r>
                <a:t>MAY</a:t>
              </a:r>
            </a:p>
          </p:txBody>
        </p:sp>
        <p:sp>
          <p:nvSpPr>
            <p:cNvPr id="347" name="NOV"/>
            <p:cNvSpPr txBox="1"/>
            <p:nvPr/>
          </p:nvSpPr>
          <p:spPr>
            <a:xfrm rot="3604290">
              <a:off x="9273645" y="4155571"/>
              <a:ext cx="873549" cy="485748"/>
            </a:xfrm>
            <a:prstGeom prst="rect">
              <a:avLst/>
            </a:prstGeom>
            <a:noFill/>
            <a:ln w="254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  <a:effectLst>
              <a:outerShdw blurRad="38100" dist="25400" dir="5400000" rotWithShape="0">
                <a:srgbClr val="000000">
                  <a:alpha val="49867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ctr" defTabSz="1371600">
                <a:lnSpc>
                  <a:spcPct val="90000"/>
                </a:lnSpc>
                <a:spcBef>
                  <a:spcPts val="1500"/>
                </a:spcBef>
                <a:defRPr sz="2400"/>
              </a:lvl1pPr>
            </a:lstStyle>
            <a:p>
              <a:pPr>
                <a:defRPr>
                  <a:effectLst/>
                </a:defRPr>
              </a:pPr>
              <a:r>
                <a:t>NOV</a:t>
              </a:r>
            </a:p>
          </p:txBody>
        </p:sp>
        <p:sp>
          <p:nvSpPr>
            <p:cNvPr id="348" name="Rounded Rectangle"/>
            <p:cNvSpPr/>
            <p:nvPr/>
          </p:nvSpPr>
          <p:spPr>
            <a:xfrm>
              <a:off x="11683300" y="4802949"/>
              <a:ext cx="184281" cy="3092037"/>
            </a:xfrm>
            <a:prstGeom prst="roundRect">
              <a:avLst>
                <a:gd name="adj" fmla="val 50000"/>
              </a:avLst>
            </a:prstGeom>
            <a:solidFill>
              <a:srgbClr val="A7A7A7"/>
            </a:solidFill>
            <a:ln w="12700" cap="flat">
              <a:noFill/>
              <a:miter lim="400000"/>
            </a:ln>
            <a:effectLst>
              <a:outerShdw blurRad="63500" dist="25400" dir="5400000" rotWithShape="0">
                <a:srgbClr val="000000">
                  <a:alpha val="99636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200" cap="none">
                  <a:solidFill>
                    <a:srgbClr val="FFFFFF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49" name="Rounded Rectangle"/>
            <p:cNvSpPr/>
            <p:nvPr/>
          </p:nvSpPr>
          <p:spPr>
            <a:xfrm>
              <a:off x="11683300" y="8813168"/>
              <a:ext cx="184281" cy="2154189"/>
            </a:xfrm>
            <a:prstGeom prst="roundRect">
              <a:avLst>
                <a:gd name="adj" fmla="val 50000"/>
              </a:avLst>
            </a:prstGeom>
            <a:gradFill>
              <a:gsLst>
                <a:gs pos="1000">
                  <a:srgbClr val="C00000"/>
                </a:gs>
                <a:gs pos="55000">
                  <a:schemeClr val="bg1">
                    <a:lumMod val="60000"/>
                    <a:lumOff val="40000"/>
                  </a:schemeClr>
                </a:gs>
              </a:gsLst>
              <a:lin ang="5400000" scaled="1"/>
            </a:gradFill>
            <a:ln w="12700" cap="flat">
              <a:noFill/>
              <a:miter lim="400000"/>
            </a:ln>
            <a:effectLst>
              <a:outerShdw blurRad="63500" dist="25400" dir="5400000" rotWithShape="0">
                <a:srgbClr val="000000">
                  <a:alpha val="99636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200" cap="none">
                  <a:solidFill>
                    <a:srgbClr val="FFFFFF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50" name="Rounded Rectangle"/>
            <p:cNvSpPr/>
            <p:nvPr/>
          </p:nvSpPr>
          <p:spPr>
            <a:xfrm rot="5400000">
              <a:off x="9995178" y="6486526"/>
              <a:ext cx="184281" cy="2883558"/>
            </a:xfrm>
            <a:prstGeom prst="roundRect">
              <a:avLst>
                <a:gd name="adj" fmla="val 50000"/>
              </a:avLst>
            </a:prstGeom>
            <a:solidFill>
              <a:srgbClr val="A7A7A7"/>
            </a:solidFill>
            <a:ln w="12700" cap="flat">
              <a:noFill/>
              <a:miter lim="400000"/>
            </a:ln>
            <a:effectLst>
              <a:outerShdw blurRad="63500" dist="25400" dir="5400000" rotWithShape="0">
                <a:srgbClr val="000000">
                  <a:alpha val="99636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200" cap="none">
                  <a:solidFill>
                    <a:srgbClr val="FFFFFF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51" name="Rounded Rectangle"/>
            <p:cNvSpPr/>
            <p:nvPr/>
          </p:nvSpPr>
          <p:spPr>
            <a:xfrm rot="5400000">
              <a:off x="12936868" y="6906824"/>
              <a:ext cx="184280" cy="2042963"/>
            </a:xfrm>
            <a:prstGeom prst="roundRect">
              <a:avLst>
                <a:gd name="adj" fmla="val 50000"/>
              </a:avLst>
            </a:prstGeom>
            <a:solidFill>
              <a:srgbClr val="FF2600"/>
            </a:solidFill>
            <a:ln w="12700" cap="flat">
              <a:noFill/>
              <a:miter lim="400000"/>
            </a:ln>
            <a:effectLst>
              <a:outerShdw blurRad="63500" dist="25400" dir="5400000" rotWithShape="0">
                <a:srgbClr val="000000">
                  <a:alpha val="98636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200" cap="none">
                  <a:solidFill>
                    <a:srgbClr val="FFFFFF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52" name="Rounded Rectangle"/>
            <p:cNvSpPr/>
            <p:nvPr/>
          </p:nvSpPr>
          <p:spPr>
            <a:xfrm rot="3593817">
              <a:off x="13038932" y="5809489"/>
              <a:ext cx="184280" cy="2662505"/>
            </a:xfrm>
            <a:prstGeom prst="roundRect">
              <a:avLst>
                <a:gd name="adj" fmla="val 50000"/>
              </a:avLst>
            </a:prstGeom>
            <a:solidFill>
              <a:srgbClr val="FFB740"/>
            </a:solidFill>
            <a:ln w="12700" cap="flat">
              <a:noFill/>
              <a:miter lim="400000"/>
            </a:ln>
            <a:effectLst>
              <a:outerShdw blurRad="63500" dist="25400" dir="5400000" rotWithShape="0">
                <a:srgbClr val="000000">
                  <a:alpha val="98636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200" cap="none">
                  <a:solidFill>
                    <a:srgbClr val="FFFFFF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53" name="Rounded Rectangle"/>
            <p:cNvSpPr/>
            <p:nvPr/>
          </p:nvSpPr>
          <p:spPr>
            <a:xfrm rot="3593817">
              <a:off x="10123124" y="7636246"/>
              <a:ext cx="184281" cy="2423986"/>
            </a:xfrm>
            <a:prstGeom prst="roundRect">
              <a:avLst>
                <a:gd name="adj" fmla="val 50000"/>
              </a:avLst>
            </a:prstGeom>
            <a:solidFill>
              <a:srgbClr val="A7A7A7"/>
            </a:solidFill>
            <a:ln w="12700" cap="flat">
              <a:noFill/>
              <a:miter lim="400000"/>
            </a:ln>
            <a:effectLst>
              <a:outerShdw blurRad="63500" dist="25400" dir="5400000" rotWithShape="0">
                <a:srgbClr val="000000">
                  <a:alpha val="99636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200" cap="none">
                  <a:solidFill>
                    <a:srgbClr val="FFFFFF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54" name="Rounded Rectangle"/>
            <p:cNvSpPr/>
            <p:nvPr/>
          </p:nvSpPr>
          <p:spPr>
            <a:xfrm rot="17998339">
              <a:off x="10226350" y="5637174"/>
              <a:ext cx="184281" cy="2989872"/>
            </a:xfrm>
            <a:prstGeom prst="roundRect">
              <a:avLst>
                <a:gd name="adj" fmla="val 50000"/>
              </a:avLst>
            </a:prstGeom>
            <a:solidFill>
              <a:srgbClr val="A7A7A7"/>
            </a:solidFill>
            <a:ln w="12700" cap="flat">
              <a:noFill/>
              <a:miter lim="400000"/>
            </a:ln>
            <a:effectLst>
              <a:outerShdw blurRad="63500" dist="25400" dir="5400000" rotWithShape="0">
                <a:srgbClr val="000000">
                  <a:alpha val="99636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200" cap="none">
                  <a:solidFill>
                    <a:srgbClr val="FFFFFF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55" name="Rounded Rectangle"/>
            <p:cNvSpPr/>
            <p:nvPr/>
          </p:nvSpPr>
          <p:spPr>
            <a:xfrm rot="17998339">
              <a:off x="13057630" y="7473855"/>
              <a:ext cx="184280" cy="2516372"/>
            </a:xfrm>
            <a:prstGeom prst="roundRect">
              <a:avLst>
                <a:gd name="adj" fmla="val 50000"/>
              </a:avLst>
            </a:prstGeom>
            <a:gradFill>
              <a:gsLst>
                <a:gs pos="82000">
                  <a:srgbClr val="C00000"/>
                </a:gs>
                <a:gs pos="94000">
                  <a:schemeClr val="bg1">
                    <a:lumMod val="60000"/>
                    <a:lumOff val="40000"/>
                  </a:schemeClr>
                </a:gs>
              </a:gsLst>
              <a:lin ang="5400000" scaled="1"/>
            </a:gradFill>
            <a:ln w="12700" cap="flat">
              <a:noFill/>
              <a:miter lim="400000"/>
            </a:ln>
            <a:effectLst>
              <a:outerShdw blurRad="63500" dist="25400" dir="5400000" rotWithShape="0">
                <a:srgbClr val="000000">
                  <a:alpha val="99636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200" cap="none">
                  <a:solidFill>
                    <a:srgbClr val="FFFFFF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56" name="Shape"/>
            <p:cNvSpPr/>
            <p:nvPr/>
          </p:nvSpPr>
          <p:spPr>
            <a:xfrm rot="4578196">
              <a:off x="13140103" y="9157186"/>
              <a:ext cx="1692000" cy="4824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9" h="21593" extrusionOk="0">
                  <a:moveTo>
                    <a:pt x="375" y="1"/>
                  </a:moveTo>
                  <a:cubicBezTo>
                    <a:pt x="282" y="6"/>
                    <a:pt x="190" y="31"/>
                    <a:pt x="121" y="77"/>
                  </a:cubicBezTo>
                  <a:cubicBezTo>
                    <a:pt x="-85" y="215"/>
                    <a:pt x="-19" y="442"/>
                    <a:pt x="249" y="521"/>
                  </a:cubicBezTo>
                  <a:cubicBezTo>
                    <a:pt x="5726" y="2598"/>
                    <a:pt x="10285" y="5554"/>
                    <a:pt x="13484" y="9103"/>
                  </a:cubicBezTo>
                  <a:cubicBezTo>
                    <a:pt x="16610" y="12574"/>
                    <a:pt x="18313" y="16497"/>
                    <a:pt x="18482" y="20507"/>
                  </a:cubicBezTo>
                  <a:lnTo>
                    <a:pt x="17522" y="19885"/>
                  </a:lnTo>
                  <a:cubicBezTo>
                    <a:pt x="17444" y="19835"/>
                    <a:pt x="17380" y="19793"/>
                    <a:pt x="17327" y="19762"/>
                  </a:cubicBezTo>
                  <a:cubicBezTo>
                    <a:pt x="17273" y="19731"/>
                    <a:pt x="17230" y="19710"/>
                    <a:pt x="17188" y="19697"/>
                  </a:cubicBezTo>
                  <a:cubicBezTo>
                    <a:pt x="17120" y="19677"/>
                    <a:pt x="17049" y="19666"/>
                    <a:pt x="16975" y="19666"/>
                  </a:cubicBezTo>
                  <a:cubicBezTo>
                    <a:pt x="16902" y="19666"/>
                    <a:pt x="16827" y="19677"/>
                    <a:pt x="16759" y="19697"/>
                  </a:cubicBezTo>
                  <a:cubicBezTo>
                    <a:pt x="16706" y="19713"/>
                    <a:pt x="16657" y="19735"/>
                    <a:pt x="16616" y="19762"/>
                  </a:cubicBezTo>
                  <a:cubicBezTo>
                    <a:pt x="16574" y="19789"/>
                    <a:pt x="16540" y="19821"/>
                    <a:pt x="16515" y="19855"/>
                  </a:cubicBezTo>
                  <a:cubicBezTo>
                    <a:pt x="16453" y="19943"/>
                    <a:pt x="16453" y="20045"/>
                    <a:pt x="16515" y="20133"/>
                  </a:cubicBezTo>
                  <a:cubicBezTo>
                    <a:pt x="16536" y="20160"/>
                    <a:pt x="16570" y="20188"/>
                    <a:pt x="16618" y="20223"/>
                  </a:cubicBezTo>
                  <a:cubicBezTo>
                    <a:pt x="16666" y="20257"/>
                    <a:pt x="16728" y="20297"/>
                    <a:pt x="16806" y="20347"/>
                  </a:cubicBezTo>
                  <a:lnTo>
                    <a:pt x="18392" y="21377"/>
                  </a:lnTo>
                  <a:cubicBezTo>
                    <a:pt x="18470" y="21427"/>
                    <a:pt x="18531" y="21467"/>
                    <a:pt x="18585" y="21498"/>
                  </a:cubicBezTo>
                  <a:cubicBezTo>
                    <a:pt x="18638" y="21529"/>
                    <a:pt x="18684" y="21551"/>
                    <a:pt x="18726" y="21565"/>
                  </a:cubicBezTo>
                  <a:cubicBezTo>
                    <a:pt x="18768" y="21576"/>
                    <a:pt x="18809" y="21581"/>
                    <a:pt x="18852" y="21586"/>
                  </a:cubicBezTo>
                  <a:cubicBezTo>
                    <a:pt x="18938" y="21596"/>
                    <a:pt x="19030" y="21596"/>
                    <a:pt x="19116" y="21586"/>
                  </a:cubicBezTo>
                  <a:cubicBezTo>
                    <a:pt x="19159" y="21581"/>
                    <a:pt x="19201" y="21575"/>
                    <a:pt x="19242" y="21565"/>
                  </a:cubicBezTo>
                  <a:cubicBezTo>
                    <a:pt x="19284" y="21551"/>
                    <a:pt x="19327" y="21529"/>
                    <a:pt x="19381" y="21498"/>
                  </a:cubicBezTo>
                  <a:cubicBezTo>
                    <a:pt x="19434" y="21467"/>
                    <a:pt x="19498" y="21427"/>
                    <a:pt x="19576" y="21377"/>
                  </a:cubicBezTo>
                  <a:lnTo>
                    <a:pt x="21162" y="20347"/>
                  </a:lnTo>
                  <a:cubicBezTo>
                    <a:pt x="21240" y="20297"/>
                    <a:pt x="21302" y="20257"/>
                    <a:pt x="21350" y="20223"/>
                  </a:cubicBezTo>
                  <a:cubicBezTo>
                    <a:pt x="21398" y="20188"/>
                    <a:pt x="21432" y="20160"/>
                    <a:pt x="21452" y="20133"/>
                  </a:cubicBezTo>
                  <a:cubicBezTo>
                    <a:pt x="21515" y="20045"/>
                    <a:pt x="21515" y="19943"/>
                    <a:pt x="21452" y="19855"/>
                  </a:cubicBezTo>
                  <a:cubicBezTo>
                    <a:pt x="21428" y="19821"/>
                    <a:pt x="21394" y="19789"/>
                    <a:pt x="21352" y="19762"/>
                  </a:cubicBezTo>
                  <a:cubicBezTo>
                    <a:pt x="21311" y="19735"/>
                    <a:pt x="21262" y="19713"/>
                    <a:pt x="21208" y="19697"/>
                  </a:cubicBezTo>
                  <a:cubicBezTo>
                    <a:pt x="21072" y="19657"/>
                    <a:pt x="20916" y="19657"/>
                    <a:pt x="20780" y="19697"/>
                  </a:cubicBezTo>
                  <a:cubicBezTo>
                    <a:pt x="20738" y="19710"/>
                    <a:pt x="20692" y="19731"/>
                    <a:pt x="20639" y="19762"/>
                  </a:cubicBezTo>
                  <a:cubicBezTo>
                    <a:pt x="20585" y="19793"/>
                    <a:pt x="20524" y="19835"/>
                    <a:pt x="20446" y="19885"/>
                  </a:cubicBezTo>
                  <a:lnTo>
                    <a:pt x="19524" y="20484"/>
                  </a:lnTo>
                  <a:cubicBezTo>
                    <a:pt x="19326" y="16278"/>
                    <a:pt x="17460" y="12172"/>
                    <a:pt x="14089" y="8566"/>
                  </a:cubicBezTo>
                  <a:cubicBezTo>
                    <a:pt x="10791" y="5037"/>
                    <a:pt x="6163" y="2106"/>
                    <a:pt x="642" y="49"/>
                  </a:cubicBezTo>
                  <a:cubicBezTo>
                    <a:pt x="562" y="11"/>
                    <a:pt x="468" y="-4"/>
                    <a:pt x="375" y="1"/>
                  </a:cubicBezTo>
                  <a:close/>
                </a:path>
              </a:pathLst>
            </a:custGeom>
            <a:gradFill>
              <a:gsLst>
                <a:gs pos="48000">
                  <a:srgbClr val="C00000"/>
                </a:gs>
                <a:gs pos="78000">
                  <a:schemeClr val="bg1">
                    <a:lumMod val="60000"/>
                    <a:lumOff val="40000"/>
                  </a:schemeClr>
                </a:gs>
              </a:gsLst>
              <a:lin ang="5400000" scaled="1"/>
            </a:gradFill>
            <a:ln/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200" cap="none">
                  <a:solidFill>
                    <a:srgbClr val="FFFFFF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57" name="Line"/>
            <p:cNvSpPr/>
            <p:nvPr/>
          </p:nvSpPr>
          <p:spPr>
            <a:xfrm flipV="1">
              <a:off x="11079303" y="4757870"/>
              <a:ext cx="2516173" cy="4223470"/>
            </a:xfrm>
            <a:prstGeom prst="line">
              <a:avLst/>
            </a:prstGeom>
            <a:noFill/>
            <a:ln w="25400" cap="flat">
              <a:solidFill>
                <a:srgbClr val="22BF00"/>
              </a:solidFill>
              <a:custDash>
                <a:ds d="200000" sp="200000"/>
              </a:custDash>
              <a:miter lim="400000"/>
            </a:ln>
            <a:effectLst>
              <a:outerShdw blurRad="63500" dist="25400" dir="5400000" rotWithShape="0">
                <a:srgbClr val="000000">
                  <a:alpha val="98636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 algn="ctr" defTabSz="825500">
                <a:defRPr sz="3000" cap="none">
                  <a:solidFill>
                    <a:srgbClr val="1B1E20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58" name="Line"/>
            <p:cNvSpPr/>
            <p:nvPr/>
          </p:nvSpPr>
          <p:spPr>
            <a:xfrm>
              <a:off x="9928311" y="4767020"/>
              <a:ext cx="3664946" cy="6314687"/>
            </a:xfrm>
            <a:prstGeom prst="line">
              <a:avLst/>
            </a:prstGeom>
            <a:noFill/>
            <a:ln w="254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  <a:effectLst>
              <a:outerShdw blurRad="63500" dist="25400" dir="5400000" rotWithShape="0">
                <a:srgbClr val="000000">
                  <a:alpha val="98636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 algn="ctr" defTabSz="825500">
                <a:defRPr sz="3000" cap="none">
                  <a:solidFill>
                    <a:srgbClr val="1B1E20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59" name="Rounded Rectangle"/>
            <p:cNvSpPr/>
            <p:nvPr/>
          </p:nvSpPr>
          <p:spPr>
            <a:xfrm rot="1800201">
              <a:off x="12472154" y="5009759"/>
              <a:ext cx="184279" cy="3010252"/>
            </a:xfrm>
            <a:prstGeom prst="roundRect">
              <a:avLst>
                <a:gd name="adj" fmla="val 50000"/>
              </a:avLst>
            </a:prstGeom>
            <a:solidFill>
              <a:srgbClr val="22BF00"/>
            </a:solidFill>
            <a:ln w="12700" cap="flat">
              <a:noFill/>
              <a:miter lim="400000"/>
            </a:ln>
            <a:effectLst>
              <a:outerShdw blurRad="63500" dist="25400" dir="5400000" rotWithShape="0">
                <a:srgbClr val="000000">
                  <a:alpha val="98636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200" cap="none">
                  <a:solidFill>
                    <a:srgbClr val="FFFFFF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60" name="Rounded Rectangle"/>
            <p:cNvSpPr/>
            <p:nvPr/>
          </p:nvSpPr>
          <p:spPr>
            <a:xfrm rot="19773078">
              <a:off x="12446754" y="7954297"/>
              <a:ext cx="184280" cy="2697954"/>
            </a:xfrm>
            <a:prstGeom prst="roundRect">
              <a:avLst>
                <a:gd name="adj" fmla="val 50000"/>
              </a:avLst>
            </a:prstGeom>
            <a:solidFill>
              <a:srgbClr val="FF0000"/>
            </a:solidFill>
            <a:ln w="12700" cap="flat">
              <a:noFill/>
              <a:miter lim="400000"/>
            </a:ln>
            <a:effectLst>
              <a:outerShdw blurRad="63500" dist="25400" dir="5400000" rotWithShape="0">
                <a:srgbClr val="000000">
                  <a:alpha val="99636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200" cap="none">
                  <a:solidFill>
                    <a:srgbClr val="FFFFFF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61" name="Rounded Rectangle"/>
            <p:cNvSpPr/>
            <p:nvPr/>
          </p:nvSpPr>
          <p:spPr>
            <a:xfrm rot="1800201">
              <a:off x="10860739" y="7945415"/>
              <a:ext cx="184280" cy="2827832"/>
            </a:xfrm>
            <a:prstGeom prst="roundRect">
              <a:avLst>
                <a:gd name="adj" fmla="val 50000"/>
              </a:avLst>
            </a:prstGeom>
            <a:solidFill>
              <a:srgbClr val="A7A7A7"/>
            </a:solidFill>
            <a:ln w="12700" cap="flat">
              <a:noFill/>
              <a:miter lim="400000"/>
            </a:ln>
            <a:effectLst>
              <a:outerShdw blurRad="63500" dist="25400" dir="5400000" rotWithShape="0">
                <a:srgbClr val="000000">
                  <a:alpha val="99636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200" cap="none">
                  <a:solidFill>
                    <a:srgbClr val="FFFFFF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62" name="Rounded Rectangle"/>
            <p:cNvSpPr/>
            <p:nvPr/>
          </p:nvSpPr>
          <p:spPr>
            <a:xfrm rot="19773078">
              <a:off x="10838862" y="5012426"/>
              <a:ext cx="184280" cy="2891386"/>
            </a:xfrm>
            <a:prstGeom prst="roundRect">
              <a:avLst>
                <a:gd name="adj" fmla="val 50000"/>
              </a:avLst>
            </a:prstGeom>
            <a:solidFill>
              <a:srgbClr val="A7A7A7"/>
            </a:solidFill>
            <a:ln w="12700" cap="flat">
              <a:noFill/>
              <a:miter lim="400000"/>
            </a:ln>
            <a:effectLst>
              <a:outerShdw blurRad="63500" dist="25400" dir="5400000" rotWithShape="0">
                <a:srgbClr val="000000">
                  <a:alpha val="99636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200" cap="none">
                  <a:solidFill>
                    <a:srgbClr val="FFFFFF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63" name="Circle"/>
            <p:cNvSpPr/>
            <p:nvPr/>
          </p:nvSpPr>
          <p:spPr>
            <a:xfrm>
              <a:off x="10323003" y="6477963"/>
              <a:ext cx="2883558" cy="2883558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blurRad="63500" dist="25400" dir="5400000" rotWithShape="0">
                <a:srgbClr val="000000">
                  <a:alpha val="99636"/>
                </a:srgbClr>
              </a:outerShdw>
            </a:effectLst>
          </p:spPr>
          <p:txBody>
            <a:bodyPr wrap="square" lIns="0" tIns="0" rIns="0" bIns="0" numCol="1" anchor="ctr">
              <a:noAutofit/>
            </a:bodyPr>
            <a:lstStyle/>
            <a:p>
              <a:pPr algn="ctr" defTabSz="825500">
                <a:defRPr sz="3200" cap="none">
                  <a:solidFill>
                    <a:srgbClr val="FFFFFF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64" name="2020 Business Activity"/>
            <p:cNvSpPr txBox="1"/>
            <p:nvPr/>
          </p:nvSpPr>
          <p:spPr>
            <a:xfrm>
              <a:off x="10766565" y="7169171"/>
              <a:ext cx="1990170" cy="1501141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25400" dist="25400" dir="5400000" rotWithShape="0">
                <a:srgbClr val="000000">
                  <a:alpha val="23564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 algn="ctr" defTabSz="1371600">
                <a:lnSpc>
                  <a:spcPct val="90000"/>
                </a:lnSpc>
                <a:spcBef>
                  <a:spcPts val="1500"/>
                </a:spcBef>
                <a:defRPr sz="2700"/>
              </a:lvl1pPr>
            </a:lstStyle>
            <a:p>
              <a:pPr>
                <a:defRPr>
                  <a:effectLst/>
                </a:defRPr>
              </a:pPr>
              <a:r>
                <a:t>2020 Budget Performance Review</a:t>
              </a:r>
            </a:p>
          </p:txBody>
        </p:sp>
        <p:sp>
          <p:nvSpPr>
            <p:cNvPr id="365" name="Line"/>
            <p:cNvSpPr/>
            <p:nvPr/>
          </p:nvSpPr>
          <p:spPr>
            <a:xfrm>
              <a:off x="7951829" y="7938963"/>
              <a:ext cx="667817" cy="1"/>
            </a:xfrm>
            <a:prstGeom prst="line">
              <a:avLst/>
            </a:prstGeom>
            <a:noFill/>
            <a:ln w="254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  <a:effectLst>
              <a:outerShdw blurRad="63500" dist="25400" dir="5400000" rotWithShape="0">
                <a:srgbClr val="000000">
                  <a:alpha val="98636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 algn="ctr" defTabSz="825500">
                <a:defRPr sz="3000" cap="none">
                  <a:solidFill>
                    <a:srgbClr val="1B1E20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66" name="Line"/>
            <p:cNvSpPr/>
            <p:nvPr/>
          </p:nvSpPr>
          <p:spPr>
            <a:xfrm flipV="1">
              <a:off x="8643820" y="9435971"/>
              <a:ext cx="543358" cy="321368"/>
            </a:xfrm>
            <a:prstGeom prst="line">
              <a:avLst/>
            </a:prstGeom>
            <a:noFill/>
            <a:ln w="254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  <a:effectLst>
              <a:outerShdw blurRad="63500" dist="25400" dir="5400000" rotWithShape="0">
                <a:srgbClr val="000000">
                  <a:alpha val="98636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 algn="ctr" defTabSz="825500">
                <a:defRPr sz="3000" cap="none">
                  <a:solidFill>
                    <a:srgbClr val="1B1E20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  <p:sp>
          <p:nvSpPr>
            <p:cNvPr id="367" name="Line"/>
            <p:cNvSpPr/>
            <p:nvPr/>
          </p:nvSpPr>
          <p:spPr>
            <a:xfrm flipV="1">
              <a:off x="9871855" y="10604918"/>
              <a:ext cx="348108" cy="555173"/>
            </a:xfrm>
            <a:prstGeom prst="line">
              <a:avLst/>
            </a:prstGeom>
            <a:noFill/>
            <a:ln w="25400" cap="flat">
              <a:solidFill>
                <a:srgbClr val="A7A7A7"/>
              </a:solidFill>
              <a:custDash>
                <a:ds d="200000" sp="200000"/>
              </a:custDash>
              <a:miter lim="400000"/>
            </a:ln>
            <a:effectLst>
              <a:outerShdw blurRad="63500" dist="25400" dir="5400000" rotWithShape="0">
                <a:srgbClr val="000000">
                  <a:alpha val="98636"/>
                </a:srgbClr>
              </a:outerShdw>
            </a:effectLst>
          </p:spPr>
          <p:txBody>
            <a:bodyPr wrap="square" lIns="45718" tIns="45718" rIns="45718" bIns="45718" numCol="1" anchor="t">
              <a:noAutofit/>
            </a:bodyPr>
            <a:lstStyle/>
            <a:p>
              <a:pPr algn="ctr" defTabSz="825500">
                <a:defRPr sz="3000" cap="none">
                  <a:solidFill>
                    <a:srgbClr val="1B1E20"/>
                  </a:solidFill>
                  <a:effectLst/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/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-1" y="9078099"/>
            <a:ext cx="2481943" cy="692495"/>
          </a:xfrm>
          <a:prstGeom prst="rect">
            <a:avLst/>
          </a:prstGeom>
          <a:noFill/>
          <a:ln w="254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121919" tIns="121919" rIns="121919" bIns="121919" numCol="1" spcCol="38100" rtlCol="0" anchor="t">
            <a:spAutoFit/>
          </a:bodyPr>
          <a:lstStyle/>
          <a:p>
            <a:pPr marL="0" marR="0" indent="0" algn="l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900" b="0" i="0" u="none" strike="noStrike" cap="small" spc="0" normalizeH="0" baseline="0" dirty="0">
              <a:ln>
                <a:noFill/>
              </a:ln>
              <a:solidFill>
                <a:srgbClr val="000000"/>
              </a:solidFill>
              <a:effectLst>
                <a:outerShdw blurRad="12700" dist="12700" dir="18900000" rotWithShape="0">
                  <a:srgbClr val="000000">
                    <a:alpha val="24000"/>
                  </a:srgbClr>
                </a:outerShdw>
              </a:effectLst>
              <a:uFillTx/>
              <a:latin typeface="+mn-lt"/>
              <a:ea typeface="+mn-ea"/>
              <a:cs typeface="+mn-cs"/>
              <a:sym typeface="Trebuchet MS"/>
            </a:endParaRPr>
          </a:p>
        </p:txBody>
      </p:sp>
      <p:sp>
        <p:nvSpPr>
          <p:cNvPr id="6" name="Arc 5"/>
          <p:cNvSpPr/>
          <p:nvPr/>
        </p:nvSpPr>
        <p:spPr>
          <a:xfrm>
            <a:off x="21006760" y="6877813"/>
            <a:ext cx="45719" cy="45719"/>
          </a:xfrm>
          <a:prstGeom prst="arc">
            <a:avLst/>
          </a:prstGeom>
          <a:noFill/>
          <a:ln w="63500" cap="flat">
            <a:solidFill>
              <a:schemeClr val="accent1"/>
            </a:solidFill>
            <a:prstDash val="solid"/>
            <a:round/>
          </a:ln>
          <a:effectLst>
            <a:outerShdw blurRad="101600" dist="508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16545" y="477799"/>
            <a:ext cx="753309" cy="99560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4</a:t>
            </a:fld>
            <a:endParaRPr/>
          </a:p>
        </p:txBody>
      </p:sp>
      <p:sp>
        <p:nvSpPr>
          <p:cNvPr id="421" name="Line"/>
          <p:cNvSpPr/>
          <p:nvPr/>
        </p:nvSpPr>
        <p:spPr>
          <a:xfrm flipV="1">
            <a:off x="5935338" y="8935566"/>
            <a:ext cx="1" cy="4182067"/>
          </a:xfrm>
          <a:prstGeom prst="line">
            <a:avLst/>
          </a:prstGeom>
          <a:ln w="63500">
            <a:solidFill>
              <a:srgbClr val="00ACFF"/>
            </a:solidFill>
          </a:ln>
          <a:effectLst>
            <a:outerShdw blurRad="101600" dist="50800" dir="5400000" rotWithShape="0">
              <a:srgbClr val="000000">
                <a:alpha val="60000"/>
              </a:srgbClr>
            </a:outerShdw>
          </a:effectLst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grpSp>
        <p:nvGrpSpPr>
          <p:cNvPr id="424" name="Group"/>
          <p:cNvGrpSpPr/>
          <p:nvPr/>
        </p:nvGrpSpPr>
        <p:grpSpPr>
          <a:xfrm>
            <a:off x="4990768" y="6873064"/>
            <a:ext cx="1889140" cy="2044535"/>
            <a:chOff x="0" y="-48"/>
            <a:chExt cx="1889139" cy="2044534"/>
          </a:xfrm>
        </p:grpSpPr>
        <p:sp>
          <p:nvSpPr>
            <p:cNvPr id="422" name="Shape"/>
            <p:cNvSpPr/>
            <p:nvPr/>
          </p:nvSpPr>
          <p:spPr>
            <a:xfrm>
              <a:off x="0" y="-49"/>
              <a:ext cx="1889140" cy="2044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1" extrusionOk="0">
                  <a:moveTo>
                    <a:pt x="0" y="7473"/>
                  </a:moveTo>
                  <a:cubicBezTo>
                    <a:pt x="0" y="6080"/>
                    <a:pt x="1085" y="4369"/>
                    <a:pt x="2412" y="3671"/>
                  </a:cubicBezTo>
                  <a:lnTo>
                    <a:pt x="8389" y="524"/>
                  </a:lnTo>
                  <a:cubicBezTo>
                    <a:pt x="9715" y="-174"/>
                    <a:pt x="11885" y="-174"/>
                    <a:pt x="13211" y="524"/>
                  </a:cubicBezTo>
                  <a:lnTo>
                    <a:pt x="19188" y="3671"/>
                  </a:lnTo>
                  <a:cubicBezTo>
                    <a:pt x="20515" y="4369"/>
                    <a:pt x="21600" y="6080"/>
                    <a:pt x="21600" y="7473"/>
                  </a:cubicBezTo>
                  <a:lnTo>
                    <a:pt x="21600" y="13779"/>
                  </a:lnTo>
                  <a:cubicBezTo>
                    <a:pt x="21600" y="15172"/>
                    <a:pt x="20515" y="16883"/>
                    <a:pt x="19188" y="17581"/>
                  </a:cubicBezTo>
                  <a:lnTo>
                    <a:pt x="13211" y="20728"/>
                  </a:lnTo>
                  <a:cubicBezTo>
                    <a:pt x="11885" y="21426"/>
                    <a:pt x="9715" y="21426"/>
                    <a:pt x="8389" y="20728"/>
                  </a:cubicBezTo>
                  <a:lnTo>
                    <a:pt x="2412" y="17581"/>
                  </a:lnTo>
                  <a:cubicBezTo>
                    <a:pt x="1085" y="16883"/>
                    <a:pt x="0" y="15172"/>
                    <a:pt x="0" y="13779"/>
                  </a:cubicBezTo>
                  <a:lnTo>
                    <a:pt x="0" y="7473"/>
                  </a:lnTo>
                  <a:close/>
                </a:path>
              </a:pathLst>
            </a:custGeom>
            <a:noFill/>
            <a:ln w="38100" cap="flat">
              <a:solidFill>
                <a:srgbClr val="00ACFF"/>
              </a:solidFill>
              <a:prstDash val="solid"/>
              <a:miter lim="400000"/>
            </a:ln>
            <a:effectLst>
              <a:outerShdw blurRad="101600" dist="50800" dir="5400000" rotWithShape="0">
                <a:srgbClr val="000000">
                  <a:alpha val="59901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400">
                <a:defRPr sz="1400" b="1" cap="none">
                  <a:solidFill>
                    <a:srgbClr val="42A5F5"/>
                  </a:solidFill>
                  <a:effectLst>
                    <a:outerShdw blurRad="12700" dist="12700" dir="189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23" name="2020"/>
            <p:cNvSpPr txBox="1"/>
            <p:nvPr/>
          </p:nvSpPr>
          <p:spPr>
            <a:xfrm>
              <a:off x="73912" y="575018"/>
              <a:ext cx="1741315" cy="894401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6400">
                  <a:solidFill>
                    <a:srgbClr val="00ACFF"/>
                  </a:solidFill>
                  <a:effectLst>
                    <a:outerShdw blurRad="12700" dist="25400" dir="18900000" rotWithShape="0">
                      <a:srgbClr val="000000"/>
                    </a:outerShdw>
                  </a:effectLst>
                </a:defRPr>
              </a:lvl1pPr>
            </a:lstStyle>
            <a:p>
              <a:r>
                <a:t>2020</a:t>
              </a:r>
            </a:p>
          </p:txBody>
        </p:sp>
      </p:grpSp>
      <p:sp>
        <p:nvSpPr>
          <p:cNvPr id="425" name="Approved Budget Overview"/>
          <p:cNvSpPr txBox="1"/>
          <p:nvPr/>
        </p:nvSpPr>
        <p:spPr>
          <a:xfrm>
            <a:off x="7449200" y="7303511"/>
            <a:ext cx="9485600" cy="1183641"/>
          </a:xfrm>
          <a:prstGeom prst="rect">
            <a:avLst/>
          </a:prstGeom>
          <a:solidFill>
            <a:srgbClr val="FFFFFF"/>
          </a:solidFill>
          <a:ln w="25400">
            <a:miter lim="400000"/>
          </a:ln>
          <a:effectLst>
            <a:outerShdw blurRad="1270000" rotWithShape="0">
              <a:srgbClr val="00ACFF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>
            <a:spAutoFit/>
          </a:bodyPr>
          <a:lstStyle>
            <a:lvl1pPr>
              <a:defRPr sz="6400">
                <a:solidFill>
                  <a:srgbClr val="00ACFF"/>
                </a:solidFill>
                <a:effectLst>
                  <a:outerShdw blurRad="12700" dist="25400" dir="18900000" rotWithShape="0">
                    <a:srgbClr val="000000"/>
                  </a:outerShdw>
                </a:effectLst>
              </a:defRPr>
            </a:lvl1pPr>
          </a:lstStyle>
          <a:p>
            <a:r>
              <a:t>Approved Budget Overview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2020 Budget Overview"/>
          <p:cNvSpPr txBox="1">
            <a:spLocks noGrp="1"/>
          </p:cNvSpPr>
          <p:nvPr>
            <p:ph type="title"/>
          </p:nvPr>
        </p:nvSpPr>
        <p:spPr>
          <a:xfrm>
            <a:off x="2616199" y="860409"/>
            <a:ext cx="17932001" cy="1997601"/>
          </a:xfrm>
          <a:prstGeom prst="rect">
            <a:avLst/>
          </a:prstGeom>
        </p:spPr>
        <p:txBody>
          <a:bodyPr/>
          <a:lstStyle/>
          <a:p>
            <a:r>
              <a:t>2020 Budget Overview</a:t>
            </a:r>
          </a:p>
        </p:txBody>
      </p:sp>
      <p:sp>
        <p:nvSpPr>
          <p:cNvPr id="42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16545" y="477799"/>
            <a:ext cx="753309" cy="99560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5</a:t>
            </a:fld>
            <a:endParaRPr/>
          </a:p>
        </p:txBody>
      </p:sp>
      <p:graphicFrame>
        <p:nvGraphicFramePr>
          <p:cNvPr id="431" name="Table"/>
          <p:cNvGraphicFramePr/>
          <p:nvPr>
            <p:extLst>
              <p:ext uri="{D42A27DB-BD31-4B8C-83A1-F6EECF244321}">
                <p14:modId xmlns:p14="http://schemas.microsoft.com/office/powerpoint/2010/main" val="3585081168"/>
              </p:ext>
            </p:extLst>
          </p:nvPr>
        </p:nvGraphicFramePr>
        <p:xfrm>
          <a:off x="679989" y="2759205"/>
          <a:ext cx="12090080" cy="10031411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6937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57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066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635737">
                <a:tc>
                  <a:txBody>
                    <a:bodyPr/>
                    <a:lstStyle/>
                    <a:p>
                      <a:pPr defTabSz="825500">
                        <a:def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defRPr>
                      </a:pPr>
                      <a:endParaRPr dirty="0"/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dirty="0"/>
                        <a:t>2020 </a:t>
                      </a:r>
                    </a:p>
                    <a:p>
                      <a:pPr defTabSz="825500">
                        <a:def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dirty="0"/>
                        <a:t>Budget </a:t>
                      </a:r>
                    </a:p>
                    <a:p>
                      <a:pPr defTabSz="825500">
                        <a:def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dirty="0"/>
                        <a:t>(₦’</a:t>
                      </a:r>
                      <a:r>
                        <a:rPr dirty="0" err="1"/>
                        <a:t>bn</a:t>
                      </a:r>
                      <a:r>
                        <a:rPr dirty="0"/>
                        <a:t>)</a:t>
                      </a:r>
                    </a:p>
                  </a:txBody>
                  <a:tcPr marL="9144" marR="9144" marT="9144" marB="9144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12700"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2020 Half Year </a:t>
                      </a:r>
                      <a:r>
                        <a:rPr dirty="0" smtClean="0">
                          <a:solidFill>
                            <a:schemeClr val="tx1"/>
                          </a:solidFill>
                        </a:rPr>
                        <a:t>Budget </a:t>
                      </a:r>
                      <a:endParaRPr dirty="0">
                        <a:solidFill>
                          <a:schemeClr val="tx1"/>
                        </a:solidFill>
                      </a:endParaRPr>
                    </a:p>
                    <a:p>
                      <a:pPr defTabSz="825500">
                        <a:def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sym typeface="Arial"/>
                        </a:defRPr>
                      </a:pPr>
                      <a:r>
                        <a:rPr dirty="0">
                          <a:solidFill>
                            <a:schemeClr val="tx1"/>
                          </a:solidFill>
                        </a:rPr>
                        <a:t>(₦’</a:t>
                      </a:r>
                      <a:r>
                        <a:rPr dirty="0" err="1">
                          <a:solidFill>
                            <a:schemeClr val="tx1"/>
                          </a:solidFill>
                        </a:rPr>
                        <a:t>bn</a:t>
                      </a:r>
                      <a:r>
                        <a:rPr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8224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Revenue</a:t>
                      </a:r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1,071.029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535.515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510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Recurrent Expenditure (Debt &amp; Non-Debt)</a:t>
                      </a:r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38D5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457.529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38D5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228.764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12700"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38D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4775">
                <a:tc>
                  <a:txBody>
                    <a:bodyPr/>
                    <a:lstStyle/>
                    <a:p>
                      <a:pPr marL="609600" indent="-355600" algn="l" defTabSz="825500">
                        <a:spcBef>
                          <a:spcPts val="1000"/>
                        </a:spcBef>
                        <a:buClr>
                          <a:srgbClr val="00ACFF"/>
                        </a:buClr>
                        <a:buSzPct val="122000"/>
                        <a:buFont typeface="Helvetica"/>
                        <a:buChar char="▸"/>
                        <a:defRPr sz="2700" b="1" cap="small">
                          <a:effectLst/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t>Recurrent (debt)</a:t>
                      </a:r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39.692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19.846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12700"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4775">
                <a:tc>
                  <a:txBody>
                    <a:bodyPr/>
                    <a:lstStyle/>
                    <a:p>
                      <a:pPr marL="609600" indent="-355600" algn="l" defTabSz="825500">
                        <a:spcBef>
                          <a:spcPts val="1000"/>
                        </a:spcBef>
                        <a:buClr>
                          <a:srgbClr val="00ACFF"/>
                        </a:buClr>
                        <a:buSzPct val="122000"/>
                        <a:buFont typeface="Helvetica"/>
                        <a:buChar char="▸"/>
                        <a:defRPr sz="2700" b="1" cap="small">
                          <a:effectLst/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t>Recurrent (non-debt)</a:t>
                      </a:r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417.837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208.918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12700"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4775">
                <a:tc>
                  <a:txBody>
                    <a:bodyPr/>
                    <a:lstStyle/>
                    <a:p>
                      <a:pPr marL="882984" lvl="3" indent="-451184" algn="l" defTabSz="825500">
                        <a:spcBef>
                          <a:spcPts val="1000"/>
                        </a:spcBef>
                        <a:buSzPct val="100000"/>
                        <a:buAutoNum type="romanLcPeriod"/>
                        <a:defRPr sz="2700" b="1" cap="small">
                          <a:effectLst/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t>Personnel cost</a:t>
                      </a:r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167.907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83.953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12700"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4775">
                <a:tc>
                  <a:txBody>
                    <a:bodyPr/>
                    <a:lstStyle/>
                    <a:p>
                      <a:pPr marL="882984" lvl="3" indent="-451184" algn="l" defTabSz="825500">
                        <a:spcBef>
                          <a:spcPts val="1000"/>
                        </a:spcBef>
                        <a:buSzPct val="100000"/>
                        <a:buAutoNum type="romanLcPeriod" startAt="2"/>
                        <a:defRPr sz="2700" b="1" cap="small">
                          <a:effectLst/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t>Overhead cost</a:t>
                      </a:r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249.930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124.965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12700"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4775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Recurrent Surplus</a:t>
                      </a:r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613.500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06.750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A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4775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Capital Expenditure</a:t>
                      </a:r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711.033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355.517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4775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Financing – (Deficit) / Surplus</a:t>
                      </a:r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(97.533)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48.766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84775">
                <a:tc>
                  <a:txBody>
                    <a:bodyPr/>
                    <a:lstStyle/>
                    <a:p>
                      <a:pPr marL="609600" indent="-355600" algn="l" defTabSz="825500">
                        <a:spcBef>
                          <a:spcPts val="1000"/>
                        </a:spcBef>
                        <a:buClr>
                          <a:srgbClr val="00ACFF"/>
                        </a:buClr>
                        <a:buSzPct val="122000"/>
                        <a:buFont typeface="Helvetica"/>
                        <a:buChar char="▸"/>
                        <a:defRPr sz="2700" b="1" cap="small">
                          <a:effectLst/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t>External Loans</a:t>
                      </a:r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34.533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17.267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84775">
                <a:tc>
                  <a:txBody>
                    <a:bodyPr/>
                    <a:lstStyle/>
                    <a:p>
                      <a:pPr marL="882983" indent="-451183" algn="l" defTabSz="825500">
                        <a:spcBef>
                          <a:spcPts val="1000"/>
                        </a:spcBef>
                        <a:buSzPct val="100000"/>
                        <a:buAutoNum type="romanLcPeriod"/>
                        <a:defRPr sz="2700" b="1" cap="small">
                          <a:effectLst/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t>World Bank - DPO</a:t>
                      </a:r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84775">
                <a:tc>
                  <a:txBody>
                    <a:bodyPr/>
                    <a:lstStyle/>
                    <a:p>
                      <a:pPr marL="882983" indent="-451183" algn="l" defTabSz="825500">
                        <a:spcBef>
                          <a:spcPts val="1000"/>
                        </a:spcBef>
                        <a:buSzPct val="100000"/>
                        <a:buAutoNum type="romanLcPeriod" startAt="2"/>
                        <a:defRPr sz="2700" b="1" cap="small">
                          <a:effectLst/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t>Others</a:t>
                      </a:r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34.533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17.267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84775">
                <a:tc>
                  <a:txBody>
                    <a:bodyPr/>
                    <a:lstStyle/>
                    <a:p>
                      <a:pPr marL="609600" indent="-355600" algn="l" defTabSz="825500">
                        <a:spcBef>
                          <a:spcPts val="1000"/>
                        </a:spcBef>
                        <a:buClr>
                          <a:srgbClr val="00ACFF"/>
                        </a:buClr>
                        <a:buSzPct val="122000"/>
                        <a:buFont typeface="Helvetica"/>
                        <a:buChar char="▸"/>
                        <a:defRPr sz="2700" b="1" cap="small">
                          <a:effectLst/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t>Internal Loans</a:t>
                      </a:r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63.000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31.500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84775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solidFill>
                            <a:srgbClr val="FFFFFF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Bond issuance</a:t>
                      </a:r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7D7D8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solidFill>
                            <a:srgbClr val="FFFFFF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7D7D8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7D7D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828224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 Size</a:t>
                      </a:r>
                    </a:p>
                  </a:txBody>
                  <a:tcPr marL="9840" marR="9840" marT="9840" marB="9840" anchor="ctr" horzOverflow="overflow">
                    <a:lnL w="1270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1,168.562 (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₦</a:t>
                      </a:r>
                      <a:r>
                        <a:rPr lang="en-GB" sz="2700" b="1" cap="small" dirty="0" err="1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12700"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584.281</a:t>
                      </a:r>
                      <a:r>
                        <a:rPr dirty="0" smtClean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dirty="0">
                          <a:solidFill>
                            <a:schemeClr val="tx1"/>
                          </a:solidFill>
                        </a:rPr>
                        <a:t>₦’</a:t>
                      </a:r>
                      <a:r>
                        <a:rPr dirty="0" err="1">
                          <a:solidFill>
                            <a:schemeClr val="tx1"/>
                          </a:solidFill>
                        </a:rPr>
                        <a:t>Bn</a:t>
                      </a:r>
                      <a:r>
                        <a:rPr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12700"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graphicFrame>
        <p:nvGraphicFramePr>
          <p:cNvPr id="7" name="2D Donut Chart"/>
          <p:cNvGraphicFramePr/>
          <p:nvPr>
            <p:extLst>
              <p:ext uri="{D42A27DB-BD31-4B8C-83A1-F6EECF244321}">
                <p14:modId xmlns:p14="http://schemas.microsoft.com/office/powerpoint/2010/main" val="4217364851"/>
              </p:ext>
            </p:extLst>
          </p:nvPr>
        </p:nvGraphicFramePr>
        <p:xfrm>
          <a:off x="13999779" y="3832081"/>
          <a:ext cx="9629128" cy="48260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Projected Revenue Sources ₦’bn Projected Revenue Sources ₦’bn" descr="Projected Revenue Sources ₦’bn Projected Revenue Sources ₦’bn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3999779" y="2893304"/>
            <a:ext cx="9629128" cy="903483"/>
          </a:xfrm>
          <a:prstGeom prst="rect">
            <a:avLst/>
          </a:prstGeom>
          <a:effectLst>
            <a:outerShdw blurRad="63500" dist="38100" dir="5400000" rotWithShape="0">
              <a:srgbClr val="000000">
                <a:alpha val="35000"/>
              </a:srgbClr>
            </a:outerShdw>
          </a:effectLst>
        </p:spPr>
      </p:pic>
      <p:pic>
        <p:nvPicPr>
          <p:cNvPr id="9" name="2020 Capital:Recurrent 2020 Capital:Recurrent" descr="2020 Capital:Recurrent 2020 Capital:Recurrent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13999779" y="7817134"/>
            <a:ext cx="9629128" cy="805654"/>
          </a:xfrm>
          <a:prstGeom prst="rect">
            <a:avLst/>
          </a:prstGeom>
          <a:effectLst>
            <a:outerShdw blurRad="63500" dist="38100" dir="5400000" rotWithShape="0">
              <a:srgbClr val="000000">
                <a:alpha val="35000"/>
              </a:srgbClr>
            </a:outerShdw>
          </a:effectLst>
        </p:spPr>
      </p:pic>
      <p:graphicFrame>
        <p:nvGraphicFramePr>
          <p:cNvPr id="10" name="2D Column Chart"/>
          <p:cNvGraphicFramePr/>
          <p:nvPr>
            <p:extLst>
              <p:ext uri="{D42A27DB-BD31-4B8C-83A1-F6EECF244321}">
                <p14:modId xmlns:p14="http://schemas.microsoft.com/office/powerpoint/2010/main" val="4119303834"/>
              </p:ext>
            </p:extLst>
          </p:nvPr>
        </p:nvGraphicFramePr>
        <p:xfrm>
          <a:off x="13999779" y="9296400"/>
          <a:ext cx="9629128" cy="3479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Function Group Allocation — Comparative (Q1) 2019-202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Function Group Allocation —</a:t>
            </a:r>
            <a:r>
              <a:rPr lang="en-US" dirty="0"/>
              <a:t> Y</a:t>
            </a:r>
            <a:r>
              <a:rPr lang="en-US" dirty="0" smtClean="0"/>
              <a:t>2020</a:t>
            </a:r>
            <a:endParaRPr dirty="0"/>
          </a:p>
        </p:txBody>
      </p:sp>
      <p:sp>
        <p:nvSpPr>
          <p:cNvPr id="44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6</a:t>
            </a:fld>
            <a:endParaRPr/>
          </a:p>
        </p:txBody>
      </p:sp>
      <p:graphicFrame>
        <p:nvGraphicFramePr>
          <p:cNvPr id="444" name="Table"/>
          <p:cNvGraphicFramePr/>
          <p:nvPr>
            <p:extLst>
              <p:ext uri="{D42A27DB-BD31-4B8C-83A1-F6EECF244321}">
                <p14:modId xmlns:p14="http://schemas.microsoft.com/office/powerpoint/2010/main" val="3982049196"/>
              </p:ext>
            </p:extLst>
          </p:nvPr>
        </p:nvGraphicFramePr>
        <p:xfrm>
          <a:off x="765285" y="3336921"/>
          <a:ext cx="10817115" cy="8595015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66860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310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605537"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Function Group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0"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2020 Budget Allocation </a:t>
                      </a: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sz="2700" b="1" cap="small" dirty="0" smtClean="0"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₦’</a:t>
                      </a:r>
                      <a:r>
                        <a:rPr sz="2700" b="1" cap="small" dirty="0" err="1"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2" marR="9142" marT="9142" marB="9142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A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6219">
                <a:tc>
                  <a:txBody>
                    <a:bodyPr/>
                    <a:lstStyle/>
                    <a:p>
                      <a:pPr algn="l"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General Public Service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277.368</a:t>
                      </a:r>
                    </a:p>
                  </a:txBody>
                  <a:tcPr marL="9525" marR="85725" marT="9525" marB="0" anchor="ctr" horzOverflow="overflow">
                    <a:lnL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6219">
                <a:tc>
                  <a:txBody>
                    <a:bodyPr/>
                    <a:lstStyle/>
                    <a:p>
                      <a:pPr algn="l"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Economic Affairs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D5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285.224</a:t>
                      </a:r>
                    </a:p>
                  </a:txBody>
                  <a:tcPr marL="9525" marR="9525" marT="9525" marB="9525" anchor="ctr" horzOverflow="overflow">
                    <a:lnL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D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6219">
                <a:tc>
                  <a:txBody>
                    <a:bodyPr/>
                    <a:lstStyle/>
                    <a:p>
                      <a:pPr algn="l"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Education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B3FF67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136.100</a:t>
                      </a:r>
                    </a:p>
                  </a:txBody>
                  <a:tcPr marL="9525" marR="9525" marT="9525" marB="9525" anchor="ctr" horzOverflow="overflow">
                    <a:lnL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B3FF6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6219">
                <a:tc>
                  <a:txBody>
                    <a:bodyPr/>
                    <a:lstStyle/>
                    <a:p>
                      <a:pPr algn="l"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Health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111.775</a:t>
                      </a:r>
                    </a:p>
                  </a:txBody>
                  <a:tcPr marL="9525" marR="9525" marT="9525" marB="9525" anchor="ctr" horzOverflow="overflow">
                    <a:lnL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6219">
                <a:tc>
                  <a:txBody>
                    <a:bodyPr/>
                    <a:lstStyle/>
                    <a:p>
                      <a:pPr algn="l"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Environmental Protection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C3BB6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66.536</a:t>
                      </a:r>
                    </a:p>
                  </a:txBody>
                  <a:tcPr marL="9525" marR="9525" marT="9525" marB="9525" anchor="ctr" horzOverflow="overflow">
                    <a:lnL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C3B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96219">
                <a:tc>
                  <a:txBody>
                    <a:bodyPr/>
                    <a:lstStyle/>
                    <a:p>
                      <a:pPr algn="l"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Public Order &amp; Safety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B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39.265</a:t>
                      </a:r>
                    </a:p>
                  </a:txBody>
                  <a:tcPr marL="9525" marR="9525" marT="9525" marB="9525" anchor="ctr" horzOverflow="overflow">
                    <a:lnL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FB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96219">
                <a:tc>
                  <a:txBody>
                    <a:bodyPr/>
                    <a:lstStyle/>
                    <a:p>
                      <a:pPr algn="l"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Housing &amp; Community Amenities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48.559</a:t>
                      </a:r>
                    </a:p>
                  </a:txBody>
                  <a:tcPr marL="9525" marR="9525" marT="9525" marB="9525" anchor="ctr" horzOverflow="overflow">
                    <a:lnL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96219">
                <a:tc>
                  <a:txBody>
                    <a:bodyPr/>
                    <a:lstStyle/>
                    <a:p>
                      <a:pPr algn="l"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Recreation &amp; Religion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7A81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10.468</a:t>
                      </a:r>
                    </a:p>
                  </a:txBody>
                  <a:tcPr marL="9525" marR="9525" marT="9525" marB="9525" anchor="ctr" horzOverflow="overflow">
                    <a:lnL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7A81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96219">
                <a:tc>
                  <a:txBody>
                    <a:bodyPr/>
                    <a:lstStyle/>
                    <a:p>
                      <a:pPr algn="l"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Social Protection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7.569</a:t>
                      </a:r>
                    </a:p>
                  </a:txBody>
                  <a:tcPr marL="9525" marR="9525" marT="9525" marB="9525" anchor="ctr" horzOverflow="overflow">
                    <a:lnL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96219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30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982.863</a:t>
                      </a:r>
                    </a:p>
                  </a:txBody>
                  <a:tcPr marL="9142" marR="9142" marT="9142" marB="9142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A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027288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30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 Size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0">
                      <a:miter lim="400000"/>
                    </a:lnB>
                    <a:solidFill>
                      <a:srgbClr val="A7A7A7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30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1,168.563 (₦</a:t>
                      </a:r>
                      <a:r>
                        <a:rPr sz="30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’</a:t>
                      </a:r>
                      <a:r>
                        <a:rPr lang="en-GB" sz="3000" b="1" cap="small" dirty="0" err="1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30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sz="30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" marR="9142" marT="9142" marB="9142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0">
                      <a:miter lim="400000"/>
                    </a:lnB>
                    <a:solidFill>
                      <a:srgbClr val="A7A7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445" name="Allocation (%) Allocation (%)" descr="Allocation (%) Allocation (%)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3401674" y="3366292"/>
            <a:ext cx="9498597" cy="895866"/>
          </a:xfrm>
          <a:prstGeom prst="rect">
            <a:avLst/>
          </a:prstGeom>
          <a:effectLst>
            <a:outerShdw blurRad="63500" dist="38100" dir="5400000" rotWithShape="0">
              <a:srgbClr val="000000">
                <a:alpha val="38000"/>
              </a:srgbClr>
            </a:outerShdw>
          </a:effectLst>
        </p:spPr>
      </p:pic>
      <p:graphicFrame>
        <p:nvGraphicFramePr>
          <p:cNvPr id="446" name="2D Bar Chart"/>
          <p:cNvGraphicFramePr/>
          <p:nvPr>
            <p:extLst>
              <p:ext uri="{D42A27DB-BD31-4B8C-83A1-F6EECF244321}">
                <p14:modId xmlns:p14="http://schemas.microsoft.com/office/powerpoint/2010/main" val="3508285648"/>
              </p:ext>
            </p:extLst>
          </p:nvPr>
        </p:nvGraphicFramePr>
        <p:xfrm>
          <a:off x="12973050" y="3588904"/>
          <a:ext cx="9698420" cy="8149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6665097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Debt Servicing - Comparative (Q1) 2019-202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Debt Servicing </a:t>
            </a:r>
            <a:r>
              <a:rPr lang="en-US" dirty="0"/>
              <a:t>—</a:t>
            </a:r>
            <a:r>
              <a:rPr dirty="0"/>
              <a:t> </a:t>
            </a:r>
            <a:r>
              <a:rPr lang="en-GB" dirty="0"/>
              <a:t>Y</a:t>
            </a:r>
            <a:r>
              <a:rPr lang="en-US" dirty="0" smtClean="0"/>
              <a:t>2020</a:t>
            </a:r>
            <a:endParaRPr dirty="0"/>
          </a:p>
        </p:txBody>
      </p:sp>
      <p:sp>
        <p:nvSpPr>
          <p:cNvPr id="4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7</a:t>
            </a:fld>
            <a:endParaRPr/>
          </a:p>
        </p:txBody>
      </p:sp>
      <p:graphicFrame>
        <p:nvGraphicFramePr>
          <p:cNvPr id="450" name="Table"/>
          <p:cNvGraphicFramePr/>
          <p:nvPr>
            <p:extLst>
              <p:ext uri="{D42A27DB-BD31-4B8C-83A1-F6EECF244321}">
                <p14:modId xmlns:p14="http://schemas.microsoft.com/office/powerpoint/2010/main" val="75196053"/>
              </p:ext>
            </p:extLst>
          </p:nvPr>
        </p:nvGraphicFramePr>
        <p:xfrm>
          <a:off x="290039" y="3736617"/>
          <a:ext cx="11597161" cy="8133297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7838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590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46316"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 smtClean="0">
                          <a:latin typeface="+mn-lt"/>
                          <a:ea typeface="+mn-ea"/>
                          <a:cs typeface="+mn-cs"/>
                        </a:rPr>
                        <a:t>Function Group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0"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sz="2700" b="1" cap="small" dirty="0" smtClean="0">
                          <a:latin typeface="+mn-lt"/>
                          <a:ea typeface="+mn-ea"/>
                          <a:cs typeface="+mn-cs"/>
                        </a:rPr>
                        <a:t>020 </a:t>
                      </a: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Budget Allocation (₦’</a:t>
                      </a:r>
                      <a:r>
                        <a:rPr sz="2700" b="1" cap="small" dirty="0" err="1"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2" marR="9142" marT="9142" marB="9142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0"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A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2864">
                <a:tc>
                  <a:txBody>
                    <a:bodyPr/>
                    <a:lstStyle/>
                    <a:p>
                      <a:pPr algn="l"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External Loans (Principal Repayments)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11.704</a:t>
                      </a:r>
                    </a:p>
                  </a:txBody>
                  <a:tcPr marL="8890" marT="91440" marB="8890" anchor="ctr" horzOverflow="overflow">
                    <a:lnL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noFill/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2864">
                <a:tc>
                  <a:txBody>
                    <a:bodyPr/>
                    <a:lstStyle/>
                    <a:p>
                      <a:pPr algn="l"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Internal Loans (Principal Repayments)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919191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37,520</a:t>
                      </a:r>
                    </a:p>
                  </a:txBody>
                  <a:tcPr marL="8890" marT="91440" marB="8890" anchor="ctr" horzOverflow="overflow">
                    <a:lnL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noFill/>
                      <a:miter lim="400000"/>
                    </a:lnR>
                    <a:lnT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2864">
                <a:tc>
                  <a:txBody>
                    <a:bodyPr/>
                    <a:lstStyle/>
                    <a:p>
                      <a:pPr algn="l"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solidFill>
                            <a:srgbClr val="FFFFFF"/>
                          </a:solidFill>
                          <a:latin typeface="+mn-lt"/>
                          <a:ea typeface="+mn-ea"/>
                          <a:cs typeface="+mn-cs"/>
                        </a:rPr>
                        <a:t>Consolidated Debt Service Accounts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424242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solidFill>
                            <a:srgbClr val="FFFFFF"/>
                          </a:solidFill>
                          <a:latin typeface="+mn-lt"/>
                          <a:ea typeface="+mn-ea"/>
                          <a:cs typeface="+mn-cs"/>
                        </a:rPr>
                        <a:t>94.565</a:t>
                      </a:r>
                    </a:p>
                  </a:txBody>
                  <a:tcPr marL="8890" marT="91440" marB="8890" anchor="ctr" horzOverflow="overflow">
                    <a:lnL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noFill/>
                      <a:miter lim="400000"/>
                    </a:lnR>
                    <a:lnT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5353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41125">
                <a:tc>
                  <a:txBody>
                    <a:bodyPr/>
                    <a:lstStyle/>
                    <a:p>
                      <a:pPr algn="l"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Bond Issuance Repayment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41.910</a:t>
                      </a:r>
                    </a:p>
                  </a:txBody>
                  <a:tcPr marL="8890" marT="91440" marB="8890" anchor="ctr" horzOverflow="overflow">
                    <a:lnL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noFill/>
                      <a:miter lim="400000"/>
                    </a:lnR>
                    <a:lnT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3000" b="1" cap="small" dirty="0">
                          <a:latin typeface="+mn-lt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3000" b="1" cap="small">
                          <a:latin typeface="+mn-lt"/>
                          <a:ea typeface="+mn-ea"/>
                          <a:cs typeface="+mn-cs"/>
                        </a:rPr>
                        <a:t>185.699</a:t>
                      </a:r>
                    </a:p>
                  </a:txBody>
                  <a:tcPr marL="9142" marR="9142" marT="9142" marB="9142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noFill/>
                      <a:miter lim="400000"/>
                    </a:lnR>
                    <a:lnT w="381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A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82864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30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 Size</a:t>
                      </a:r>
                    </a:p>
                  </a:txBody>
                  <a:tcPr marL="9142" marR="9142" marT="9142" marB="9142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0">
                      <a:miter lim="400000"/>
                    </a:lnB>
                    <a:solidFill>
                      <a:srgbClr val="A7A7A7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30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1,168.563 (</a:t>
                      </a:r>
                      <a:r>
                        <a:rPr sz="30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₦</a:t>
                      </a:r>
                      <a:r>
                        <a:rPr lang="en-GB" sz="3000" b="1" cap="small" dirty="0" err="1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30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sz="30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2" marR="9142" marT="9142" marB="9142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noFill/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0">
                      <a:miter lim="400000"/>
                    </a:lnB>
                    <a:solidFill>
                      <a:srgbClr val="A7A7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451" name="2D Bar Chart"/>
          <p:cNvGraphicFramePr/>
          <p:nvPr>
            <p:extLst>
              <p:ext uri="{D42A27DB-BD31-4B8C-83A1-F6EECF244321}">
                <p14:modId xmlns:p14="http://schemas.microsoft.com/office/powerpoint/2010/main" val="440419386"/>
              </p:ext>
            </p:extLst>
          </p:nvPr>
        </p:nvGraphicFramePr>
        <p:xfrm>
          <a:off x="14801849" y="4340667"/>
          <a:ext cx="8217571" cy="79987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52" name="Allocation (%) Allocation (%)" descr="Allocation (%) Allocation (%)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13916025" y="3824348"/>
            <a:ext cx="9103396" cy="895865"/>
          </a:xfrm>
          <a:prstGeom prst="rect">
            <a:avLst/>
          </a:prstGeom>
          <a:effectLst>
            <a:outerShdw blurRad="63500" dist="38100" dir="5400000" rotWithShape="0">
              <a:srgbClr val="000000">
                <a:alpha val="38000"/>
              </a:srgbClr>
            </a:outerShdw>
          </a:effectLst>
        </p:spPr>
      </p:pic>
      <p:sp>
        <p:nvSpPr>
          <p:cNvPr id="2" name="Rectangle 1"/>
          <p:cNvSpPr/>
          <p:nvPr/>
        </p:nvSpPr>
        <p:spPr>
          <a:xfrm>
            <a:off x="18519866" y="9027096"/>
            <a:ext cx="827471" cy="5386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  4%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16545" y="477799"/>
            <a:ext cx="753309" cy="99560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8</a:t>
            </a:fld>
            <a:endParaRPr/>
          </a:p>
        </p:txBody>
      </p:sp>
      <p:sp>
        <p:nvSpPr>
          <p:cNvPr id="421" name="Line"/>
          <p:cNvSpPr/>
          <p:nvPr/>
        </p:nvSpPr>
        <p:spPr>
          <a:xfrm flipV="1">
            <a:off x="5935338" y="8935566"/>
            <a:ext cx="1" cy="4182067"/>
          </a:xfrm>
          <a:prstGeom prst="line">
            <a:avLst/>
          </a:prstGeom>
          <a:ln w="63500">
            <a:solidFill>
              <a:srgbClr val="00ACFF"/>
            </a:solidFill>
          </a:ln>
          <a:effectLst>
            <a:outerShdw blurRad="101600" dist="50800" dir="5400000" rotWithShape="0">
              <a:srgbClr val="000000">
                <a:alpha val="60000"/>
              </a:srgbClr>
            </a:outerShdw>
          </a:effectLst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grpSp>
        <p:nvGrpSpPr>
          <p:cNvPr id="424" name="Group"/>
          <p:cNvGrpSpPr/>
          <p:nvPr/>
        </p:nvGrpSpPr>
        <p:grpSpPr>
          <a:xfrm>
            <a:off x="4990768" y="6873064"/>
            <a:ext cx="1889140" cy="2044535"/>
            <a:chOff x="0" y="-48"/>
            <a:chExt cx="1889139" cy="2044534"/>
          </a:xfrm>
        </p:grpSpPr>
        <p:sp>
          <p:nvSpPr>
            <p:cNvPr id="422" name="Shape"/>
            <p:cNvSpPr/>
            <p:nvPr/>
          </p:nvSpPr>
          <p:spPr>
            <a:xfrm>
              <a:off x="0" y="-49"/>
              <a:ext cx="1889140" cy="2044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1" extrusionOk="0">
                  <a:moveTo>
                    <a:pt x="0" y="7473"/>
                  </a:moveTo>
                  <a:cubicBezTo>
                    <a:pt x="0" y="6080"/>
                    <a:pt x="1085" y="4369"/>
                    <a:pt x="2412" y="3671"/>
                  </a:cubicBezTo>
                  <a:lnTo>
                    <a:pt x="8389" y="524"/>
                  </a:lnTo>
                  <a:cubicBezTo>
                    <a:pt x="9715" y="-174"/>
                    <a:pt x="11885" y="-174"/>
                    <a:pt x="13211" y="524"/>
                  </a:cubicBezTo>
                  <a:lnTo>
                    <a:pt x="19188" y="3671"/>
                  </a:lnTo>
                  <a:cubicBezTo>
                    <a:pt x="20515" y="4369"/>
                    <a:pt x="21600" y="6080"/>
                    <a:pt x="21600" y="7473"/>
                  </a:cubicBezTo>
                  <a:lnTo>
                    <a:pt x="21600" y="13779"/>
                  </a:lnTo>
                  <a:cubicBezTo>
                    <a:pt x="21600" y="15172"/>
                    <a:pt x="20515" y="16883"/>
                    <a:pt x="19188" y="17581"/>
                  </a:cubicBezTo>
                  <a:lnTo>
                    <a:pt x="13211" y="20728"/>
                  </a:lnTo>
                  <a:cubicBezTo>
                    <a:pt x="11885" y="21426"/>
                    <a:pt x="9715" y="21426"/>
                    <a:pt x="8389" y="20728"/>
                  </a:cubicBezTo>
                  <a:lnTo>
                    <a:pt x="2412" y="17581"/>
                  </a:lnTo>
                  <a:cubicBezTo>
                    <a:pt x="1085" y="16883"/>
                    <a:pt x="0" y="15172"/>
                    <a:pt x="0" y="13779"/>
                  </a:cubicBezTo>
                  <a:lnTo>
                    <a:pt x="0" y="7473"/>
                  </a:lnTo>
                  <a:close/>
                </a:path>
              </a:pathLst>
            </a:custGeom>
            <a:noFill/>
            <a:ln w="38100" cap="flat">
              <a:solidFill>
                <a:srgbClr val="00ACFF"/>
              </a:solidFill>
              <a:prstDash val="solid"/>
              <a:miter lim="400000"/>
            </a:ln>
            <a:effectLst>
              <a:outerShdw blurRad="101600" dist="50800" dir="5400000" rotWithShape="0">
                <a:srgbClr val="000000">
                  <a:alpha val="59901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400">
                <a:defRPr sz="1400" b="1" cap="none">
                  <a:solidFill>
                    <a:srgbClr val="42A5F5"/>
                  </a:solidFill>
                  <a:effectLst>
                    <a:outerShdw blurRad="12700" dist="12700" dir="189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423" name="2020"/>
            <p:cNvSpPr txBox="1"/>
            <p:nvPr/>
          </p:nvSpPr>
          <p:spPr>
            <a:xfrm>
              <a:off x="73912" y="575018"/>
              <a:ext cx="1741315" cy="894401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6400">
                  <a:solidFill>
                    <a:srgbClr val="00ACFF"/>
                  </a:solidFill>
                  <a:effectLst>
                    <a:outerShdw blurRad="12700" dist="25400" dir="18900000" rotWithShape="0">
                      <a:srgbClr val="000000"/>
                    </a:outerShdw>
                  </a:effectLst>
                </a:defRPr>
              </a:lvl1pPr>
            </a:lstStyle>
            <a:p>
              <a:r>
                <a:t>2020</a:t>
              </a:r>
            </a:p>
          </p:txBody>
        </p:sp>
      </p:grpSp>
      <p:sp>
        <p:nvSpPr>
          <p:cNvPr id="425" name="Approved Budget Overview"/>
          <p:cNvSpPr txBox="1"/>
          <p:nvPr/>
        </p:nvSpPr>
        <p:spPr>
          <a:xfrm>
            <a:off x="7449200" y="7279780"/>
            <a:ext cx="11387440" cy="1231104"/>
          </a:xfrm>
          <a:prstGeom prst="rect">
            <a:avLst/>
          </a:prstGeom>
          <a:solidFill>
            <a:srgbClr val="FFFFFF"/>
          </a:solidFill>
          <a:ln w="25400">
            <a:miter lim="400000"/>
          </a:ln>
          <a:effectLst>
            <a:outerShdw blurRad="1270000" rotWithShape="0">
              <a:srgbClr val="00ACFF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121919" tIns="121919" rIns="121919" bIns="121919" anchor="ctr">
            <a:spAutoFit/>
          </a:bodyPr>
          <a:lstStyle>
            <a:lvl1pPr>
              <a:defRPr sz="6400">
                <a:solidFill>
                  <a:srgbClr val="00ACFF"/>
                </a:solidFill>
                <a:effectLst>
                  <a:outerShdw blurRad="12700" dist="25400" dir="18900000" rotWithShape="0">
                    <a:srgbClr val="000000"/>
                  </a:outerShdw>
                </a:effectLst>
              </a:defRPr>
            </a:lvl1pPr>
          </a:lstStyle>
          <a:p>
            <a:r>
              <a:rPr dirty="0" smtClean="0"/>
              <a:t>Budget</a:t>
            </a:r>
            <a:r>
              <a:rPr lang="en-GB" dirty="0" smtClean="0"/>
              <a:t> Performance Summary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1537174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2020 Budget Overview"/>
          <p:cNvSpPr txBox="1">
            <a:spLocks noGrp="1"/>
          </p:cNvSpPr>
          <p:nvPr>
            <p:ph type="title"/>
          </p:nvPr>
        </p:nvSpPr>
        <p:spPr>
          <a:xfrm>
            <a:off x="2616199" y="860409"/>
            <a:ext cx="17932001" cy="1997601"/>
          </a:xfrm>
          <a:prstGeom prst="rect">
            <a:avLst/>
          </a:prstGeom>
        </p:spPr>
        <p:txBody>
          <a:bodyPr/>
          <a:lstStyle/>
          <a:p>
            <a:r>
              <a:rPr dirty="0" smtClean="0"/>
              <a:t>Budget</a:t>
            </a:r>
            <a:r>
              <a:rPr lang="en-GB" dirty="0" smtClean="0"/>
              <a:t> Performance Summary (Revenue) …………..1/3</a:t>
            </a:r>
            <a:r>
              <a:rPr dirty="0" smtClean="0"/>
              <a:t> </a:t>
            </a:r>
            <a:endParaRPr dirty="0"/>
          </a:p>
        </p:txBody>
      </p:sp>
      <p:sp>
        <p:nvSpPr>
          <p:cNvPr id="42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16545" y="477799"/>
            <a:ext cx="753309" cy="99560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9</a:t>
            </a:fld>
            <a:endParaRPr/>
          </a:p>
        </p:txBody>
      </p:sp>
      <p:graphicFrame>
        <p:nvGraphicFramePr>
          <p:cNvPr id="7" name="2D Donut Chart"/>
          <p:cNvGraphicFramePr/>
          <p:nvPr>
            <p:extLst>
              <p:ext uri="{D42A27DB-BD31-4B8C-83A1-F6EECF244321}">
                <p14:modId xmlns:p14="http://schemas.microsoft.com/office/powerpoint/2010/main" val="4217364851"/>
              </p:ext>
            </p:extLst>
          </p:nvPr>
        </p:nvGraphicFramePr>
        <p:xfrm>
          <a:off x="13999779" y="3832081"/>
          <a:ext cx="9629128" cy="48260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23496"/>
              </p:ext>
            </p:extLst>
          </p:nvPr>
        </p:nvGraphicFramePr>
        <p:xfrm>
          <a:off x="1195981" y="2873829"/>
          <a:ext cx="22128479" cy="10032907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7604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191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10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333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37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78299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92914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938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81222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69530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99560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5781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BUDGET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1ST QTR 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2ND QTR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 dirty="0">
                          <a:effectLst/>
                        </a:rPr>
                        <a:t>YTD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852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S/N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DETAILS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Y2020 APPROVED BUDGET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QUATERLY BUDGET                     </a:t>
                      </a:r>
                      <a:r>
                        <a:rPr lang="en-US" sz="2000" u="none" strike="noStrike" dirty="0" smtClean="0">
                          <a:effectLst/>
                        </a:rPr>
                        <a:t>JAN </a:t>
                      </a:r>
                      <a:r>
                        <a:rPr lang="en-US" sz="2000" u="none" strike="noStrike" dirty="0">
                          <a:effectLst/>
                        </a:rPr>
                        <a:t>- MARCH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ACTUAL CUMMULATIVE        JAN - MARCH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CUMM           %                  PRF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QUATERLY BUDGET                     APRIL - JUNE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ACTUAL CUMMULATIVE        APRIL - JUNE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CUMM           %                  PRF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000" u="none" strike="noStrike" dirty="0">
                          <a:effectLst/>
                        </a:rPr>
                        <a:t>2020   BUDGETED CUMMULATIVE                     JAN - JUNE</a:t>
                      </a:r>
                      <a:endParaRPr lang="en-GB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ACTUAL CUMMULATIVE        JAN - JUNE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</a:rPr>
                        <a:t>CUMM           %                  PRF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08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 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Nm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Nm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Nm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Nm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Nm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Nm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Nm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%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A 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</a:rPr>
                        <a:t>TOTAL REVENUE (B + E)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1,071,029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267,757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295,474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110%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267,757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137,156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51%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535,515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432,630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81%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B 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TOTAL IGR(C +D)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886,041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221,510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254,204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115%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221,510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95,668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43%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443,021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349,872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79%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C 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INTERNALLY GENERATED REVENUE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653,751</a:t>
                      </a:r>
                      <a:endParaRPr lang="en-US" sz="2400" b="0" i="1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163,438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113,189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69%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163,438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89,575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55%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326,876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202,764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62%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Lagos Internal Revenue Services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500,000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125,000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98,523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79%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125,000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78,685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63%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250,000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177,208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71%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Internally Generated Revenue(Others)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118,118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29,530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11,292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38%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29,530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6,558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22%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59,059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17,850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30%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iii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Dedicated Revenue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32,633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8,158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3,374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41%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8,158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4,332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53%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16,317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7,706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47%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iv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Investment Income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3,000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750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0%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750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0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0%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1,500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0%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D 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CAPITAL RECEIPTS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232,290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58,073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141,016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243%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58,073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6,093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10%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116,145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147,108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127%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 Grants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36,056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9,014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12,118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134%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9,014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2,713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30%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18,028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14,832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82%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Balance from Loan Proceed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100,000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25,000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30,000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120%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25,000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0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0%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50,000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30,000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60%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iii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Balance from Bond Issuance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75,000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18,750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97,700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521%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18,750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0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0%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37,500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97,700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261%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iv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Other Capital Receipts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21,234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5,309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1,198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23%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5,309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3,379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64%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10,617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4,577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43%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E 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Federal Transfers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184,988</a:t>
                      </a:r>
                      <a:endParaRPr lang="en-US" sz="2400" b="0" i="1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46,247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41,270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89%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46,247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41,488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90%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92,494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82,758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89%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Statutory Allocation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64,504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16,126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13,505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84%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16,126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12,475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77%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32,252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25,980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81%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Value Added Tax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111,384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27,846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27,765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100%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27,846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28,699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103%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55,692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56,464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101%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iii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Extra Ordinary Income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10,000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2,500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0%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2,500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0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0%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5,000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0%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44085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iv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13% Derivation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100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25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0%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25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314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1258%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50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314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629%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4775" marR="4775" marT="4775" marB="0" anchor="b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94109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2020 Budget Overview"/>
          <p:cNvSpPr txBox="1">
            <a:spLocks noGrp="1"/>
          </p:cNvSpPr>
          <p:nvPr>
            <p:ph type="title"/>
          </p:nvPr>
        </p:nvSpPr>
        <p:spPr>
          <a:xfrm>
            <a:off x="2377441" y="860409"/>
            <a:ext cx="18523130" cy="1997601"/>
          </a:xfrm>
          <a:prstGeom prst="rect">
            <a:avLst/>
          </a:prstGeom>
        </p:spPr>
        <p:txBody>
          <a:bodyPr/>
          <a:lstStyle/>
          <a:p>
            <a:r>
              <a:rPr dirty="0" smtClean="0"/>
              <a:t>Budget</a:t>
            </a:r>
            <a:r>
              <a:rPr lang="en-GB" dirty="0" smtClean="0"/>
              <a:t> Performance Summary (Recurrent - Debt &amp; Non Debt) …………..2/3</a:t>
            </a:r>
            <a:r>
              <a:rPr dirty="0" smtClean="0"/>
              <a:t> </a:t>
            </a:r>
            <a:endParaRPr dirty="0"/>
          </a:p>
        </p:txBody>
      </p:sp>
      <p:sp>
        <p:nvSpPr>
          <p:cNvPr id="42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16545" y="477799"/>
            <a:ext cx="753309" cy="99560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10</a:t>
            </a:fld>
            <a:endParaRPr/>
          </a:p>
        </p:txBody>
      </p:sp>
      <p:graphicFrame>
        <p:nvGraphicFramePr>
          <p:cNvPr id="7" name="2D Donut Chart"/>
          <p:cNvGraphicFramePr/>
          <p:nvPr>
            <p:extLst>
              <p:ext uri="{D42A27DB-BD31-4B8C-83A1-F6EECF244321}">
                <p14:modId xmlns:p14="http://schemas.microsoft.com/office/powerpoint/2010/main" val="4217364851"/>
              </p:ext>
            </p:extLst>
          </p:nvPr>
        </p:nvGraphicFramePr>
        <p:xfrm>
          <a:off x="13999779" y="3832081"/>
          <a:ext cx="9629128" cy="48260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767490"/>
              </p:ext>
            </p:extLst>
          </p:nvPr>
        </p:nvGraphicFramePr>
        <p:xfrm>
          <a:off x="789229" y="3371624"/>
          <a:ext cx="22839678" cy="877444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0393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519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94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33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9005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06393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711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11618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104502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424364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 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BUDGET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1ST QTR 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2ND QTR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YTD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9130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S/N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DETAILS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Y2020 APPROVED BUDGET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QUATERLY BUDGET                     </a:t>
                      </a:r>
                      <a:r>
                        <a:rPr lang="en-US" sz="2400" u="none" strike="noStrike" dirty="0" smtClean="0">
                          <a:effectLst/>
                        </a:rPr>
                        <a:t>JAN </a:t>
                      </a:r>
                      <a:r>
                        <a:rPr lang="en-US" sz="2400" u="none" strike="noStrike" dirty="0">
                          <a:effectLst/>
                        </a:rPr>
                        <a:t>- MARCH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ACTUAL CUMMULATIVE        JAN - MARCH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CUMM           %                  PRF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QUATERLY BUDGET                     APRIL - JUNE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ACTUAL CUMMULATIVE        APRIL - JUNE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CUMM           %                  PRF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2400" u="none" strike="noStrike">
                          <a:effectLst/>
                        </a:rPr>
                        <a:t>2020   BUDGETED CUMMULATIVE                     JAN - JUNE</a:t>
                      </a:r>
                      <a:endParaRPr lang="en-GB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ACTUAL CUMMULATIVE        JAN - JUNE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CUMM           %                  PRF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85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 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Nm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Nm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Nm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Nm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Nm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Nm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Nm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7672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F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400" u="none" strike="noStrike">
                          <a:effectLst/>
                        </a:rPr>
                        <a:t>RECURRENT EXPENDITURE (DEBT &amp; N0N DEBT)</a:t>
                      </a:r>
                      <a:endParaRPr lang="en-GB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457,529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114,382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87,985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77%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114,382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76,443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 dirty="0">
                          <a:effectLst/>
                        </a:rPr>
                        <a:t>67%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228,765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164,428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72%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G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RECURRENT DEBT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39,692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9,923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8,534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86%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9,923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2,836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29%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19,846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11,371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57%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0421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Debt Charges( External)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4,992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1,248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1,295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104%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1,248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1,407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113%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2,496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2,702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108%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Debt Charges (Internal)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29,700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7,425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7,239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97%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7,425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1,430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19%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14,850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8,669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58%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iii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Bond Charges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5,000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1,250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0%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1,250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0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0%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2,500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0%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H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RECURRENT NON DEBT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417,847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104,462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79,450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76%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104,462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73,607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70%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208,924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153,057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73%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Total Personnel Costs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167,907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41,977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39,018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93%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41,977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39,336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94%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83,954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78,353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93%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J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Total Overhead Costs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249,940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62,485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40,433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65%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62,485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34,271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55%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124,970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74,704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60%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4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Overhead Costs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130,538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32,635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29,070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89%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32,635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24,199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74%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65,269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53,269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82%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4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Dedicated Expenditure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32,633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8,158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3,374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41%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8,158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4,332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53%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16,317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7,706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47%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446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iii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>
                          <a:effectLst/>
                        </a:rPr>
                        <a:t>Subvention 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86,759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21,690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7,989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37%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21,690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5,740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u="none" strike="noStrike">
                          <a:effectLst/>
                        </a:rPr>
                        <a:t>26%</a:t>
                      </a:r>
                      <a:endParaRPr lang="en-US" sz="24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43,380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13,729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32%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7302" marR="7302" marT="7302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199495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2020 Budget Overview"/>
          <p:cNvSpPr txBox="1">
            <a:spLocks noGrp="1"/>
          </p:cNvSpPr>
          <p:nvPr>
            <p:ph type="title"/>
          </p:nvPr>
        </p:nvSpPr>
        <p:spPr>
          <a:xfrm>
            <a:off x="2194560" y="860409"/>
            <a:ext cx="18706011" cy="1997601"/>
          </a:xfrm>
          <a:prstGeom prst="rect">
            <a:avLst/>
          </a:prstGeom>
        </p:spPr>
        <p:txBody>
          <a:bodyPr/>
          <a:lstStyle/>
          <a:p>
            <a:r>
              <a:rPr dirty="0" smtClean="0"/>
              <a:t>Budget</a:t>
            </a:r>
            <a:r>
              <a:rPr lang="en-GB" dirty="0" smtClean="0"/>
              <a:t> Performance Summary (</a:t>
            </a:r>
            <a:r>
              <a:rPr lang="en-GB" dirty="0" err="1" smtClean="0"/>
              <a:t>Capex</a:t>
            </a:r>
            <a:r>
              <a:rPr lang="en-GB" dirty="0" smtClean="0"/>
              <a:t> and Financing) …………..3/3</a:t>
            </a:r>
            <a:r>
              <a:rPr dirty="0" smtClean="0"/>
              <a:t> </a:t>
            </a:r>
            <a:endParaRPr dirty="0"/>
          </a:p>
        </p:txBody>
      </p:sp>
      <p:sp>
        <p:nvSpPr>
          <p:cNvPr id="42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416545" y="477799"/>
            <a:ext cx="753309" cy="99560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11</a:t>
            </a:fld>
            <a:endParaRPr/>
          </a:p>
        </p:txBody>
      </p:sp>
      <p:graphicFrame>
        <p:nvGraphicFramePr>
          <p:cNvPr id="7" name="2D Donut Chart"/>
          <p:cNvGraphicFramePr/>
          <p:nvPr>
            <p:extLst>
              <p:ext uri="{D42A27DB-BD31-4B8C-83A1-F6EECF244321}">
                <p14:modId xmlns:p14="http://schemas.microsoft.com/office/powerpoint/2010/main" val="4217364851"/>
              </p:ext>
            </p:extLst>
          </p:nvPr>
        </p:nvGraphicFramePr>
        <p:xfrm>
          <a:off x="13999779" y="3832081"/>
          <a:ext cx="9629128" cy="48260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3411070"/>
              </p:ext>
            </p:extLst>
          </p:nvPr>
        </p:nvGraphicFramePr>
        <p:xfrm>
          <a:off x="1332412" y="2858015"/>
          <a:ext cx="21710468" cy="1012647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026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67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74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73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121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2666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85333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77390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6495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85333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95923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100609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BUDGET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 gridSpan="3"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1ST QTR 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2ND QTR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YTD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0149">
                <a:tc rowSpan="2"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S/N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DETAILS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Y2020 APPROVED BUDGET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QUATERLY BUDGET                     </a:t>
                      </a:r>
                      <a:r>
                        <a:rPr lang="en-US" sz="2000" u="none" strike="noStrike" dirty="0" smtClean="0">
                          <a:effectLst/>
                        </a:rPr>
                        <a:t>JAN </a:t>
                      </a:r>
                      <a:r>
                        <a:rPr lang="en-US" sz="2000" u="none" strike="noStrike" dirty="0">
                          <a:effectLst/>
                        </a:rPr>
                        <a:t>- MARCH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ACTUAL CUMMULATIVE        JAN - MARCH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CUMM           %                  PRF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QUATERLY BUDGET                     APRIL - JUNE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ACTUAL CUMMULATIVE        APRIL - JUNE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CUMM           %                  PRF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GB" sz="2000" u="none" strike="noStrike">
                          <a:effectLst/>
                        </a:rPr>
                        <a:t>2020   BUDGETED CUMMULATIVE                     JAN - JUNE</a:t>
                      </a:r>
                      <a:endParaRPr lang="en-GB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ACTUAL CUMMULATIVE        JAN - JUNE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CUMM           %                  PRF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85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Nm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Nm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Nm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Nm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Nm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Nm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Nm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K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SURPLUS/(DEFICIT) ON CRF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613,500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153,375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207,489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135%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153,375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60,713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306,750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268,203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87%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L 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TOTAL CAPITAL EXPENDITURE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711,033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177,758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68,270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38%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177,758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102,141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57%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355,517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170,411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48%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M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CAPITAL EXPENDITURE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525,334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131,334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33,849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26%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131,334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81,242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62%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262,667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115,091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44%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i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Core Capital Expenditure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439,505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109,876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30,998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28%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109,876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65,896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60%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219,753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96,893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44%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ii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Capital Development (Dedicated)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21,234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5,309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1,198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23%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5,309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3,379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64%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10,617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4,577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43%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iii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Grants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36,056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9,014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0%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9,014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8,628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96%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18,028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8,628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48%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iv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Counterpart Fund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12,204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3,051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3,051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6,102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v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Special Expenditure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8,018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2,005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1,653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82%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2,005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3,339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167%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4,009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4,992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125%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v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Special Expenditure  (Others)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1,000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250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250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500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vi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Risk Retention Fund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100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25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25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50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vii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Staff Housing Fund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100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25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25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50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viii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Contingency Reserve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7,117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1,779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1,779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3,559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N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REPAYMENTS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185,699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46,425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34,421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74%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46,425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20,899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45%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92,850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55,320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60%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i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External Loans (Principal Repayments)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11,704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2,926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2,626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90%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2,926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2,960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101%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5,852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5,586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95%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ii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Internal Loan (Principal Repayments)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37,520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9,380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6,350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68%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9,380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2,389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25%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18,760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8,738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47%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iii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Bond Issuance Repayment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41,910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10,478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10,478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0%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20,955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0%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Consolidated Service Account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94,565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23,641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25,445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108%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23,641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15,551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66%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47,283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40,996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87%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O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TOTAL EXPENDITURE BUDGET SIZE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1,168,562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292,141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156,254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53%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292,141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178,584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61%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584,281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334,838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57%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P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FINANCING SURPLUS /(DEFICIT)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(97533)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-24,383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139,220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-571%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-24,383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-41,428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170%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-48,767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97,792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-201%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Q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DEFICIT FUNDING SOURCES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97,544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24,386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24,386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48,772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0%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i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External Loans (</a:t>
                      </a:r>
                      <a:r>
                        <a:rPr lang="en-US" sz="2000" u="none" strike="noStrike" dirty="0" err="1">
                          <a:effectLst/>
                        </a:rPr>
                        <a:t>a+b</a:t>
                      </a:r>
                      <a:r>
                        <a:rPr lang="en-US" sz="2000" u="none" strike="noStrike" dirty="0">
                          <a:effectLst/>
                        </a:rPr>
                        <a:t>)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34,533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8,633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8,633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17,267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0%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a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External Loan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34,533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 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 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34985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ii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Internal Loans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63,000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15,750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15,750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0%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31,500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>
                          <a:effectLst/>
                        </a:rPr>
                        <a:t>0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2000" u="none" strike="noStrike" dirty="0">
                          <a:effectLst/>
                        </a:rPr>
                        <a:t>0%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5699" marR="5699" marT="5699" marB="0" anchor="b"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63725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12</a:t>
            </a:fld>
            <a:endParaRPr/>
          </a:p>
        </p:txBody>
      </p:sp>
      <p:sp>
        <p:nvSpPr>
          <p:cNvPr id="529" name="Line"/>
          <p:cNvSpPr/>
          <p:nvPr/>
        </p:nvSpPr>
        <p:spPr>
          <a:xfrm flipV="1">
            <a:off x="5935338" y="8935566"/>
            <a:ext cx="1" cy="4182067"/>
          </a:xfrm>
          <a:prstGeom prst="line">
            <a:avLst/>
          </a:prstGeom>
          <a:ln w="63500">
            <a:solidFill>
              <a:srgbClr val="00ACFF"/>
            </a:solidFill>
          </a:ln>
          <a:effectLst>
            <a:outerShdw blurRad="101600" dist="50800" dir="5400000" rotWithShape="0">
              <a:srgbClr val="000000">
                <a:alpha val="60000"/>
              </a:srgbClr>
            </a:outerShdw>
          </a:effectLst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grpSp>
        <p:nvGrpSpPr>
          <p:cNvPr id="532" name="Group"/>
          <p:cNvGrpSpPr/>
          <p:nvPr/>
        </p:nvGrpSpPr>
        <p:grpSpPr>
          <a:xfrm>
            <a:off x="4990768" y="6873064"/>
            <a:ext cx="1889140" cy="2044535"/>
            <a:chOff x="0" y="-48"/>
            <a:chExt cx="1889139" cy="2044534"/>
          </a:xfrm>
        </p:grpSpPr>
        <p:sp>
          <p:nvSpPr>
            <p:cNvPr id="530" name="Shape"/>
            <p:cNvSpPr/>
            <p:nvPr/>
          </p:nvSpPr>
          <p:spPr>
            <a:xfrm>
              <a:off x="0" y="-49"/>
              <a:ext cx="1889140" cy="2044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1" extrusionOk="0">
                  <a:moveTo>
                    <a:pt x="0" y="7473"/>
                  </a:moveTo>
                  <a:cubicBezTo>
                    <a:pt x="0" y="6080"/>
                    <a:pt x="1085" y="4369"/>
                    <a:pt x="2412" y="3671"/>
                  </a:cubicBezTo>
                  <a:lnTo>
                    <a:pt x="8389" y="524"/>
                  </a:lnTo>
                  <a:cubicBezTo>
                    <a:pt x="9715" y="-174"/>
                    <a:pt x="11885" y="-174"/>
                    <a:pt x="13211" y="524"/>
                  </a:cubicBezTo>
                  <a:lnTo>
                    <a:pt x="19188" y="3671"/>
                  </a:lnTo>
                  <a:cubicBezTo>
                    <a:pt x="20515" y="4369"/>
                    <a:pt x="21600" y="6080"/>
                    <a:pt x="21600" y="7473"/>
                  </a:cubicBezTo>
                  <a:lnTo>
                    <a:pt x="21600" y="13779"/>
                  </a:lnTo>
                  <a:cubicBezTo>
                    <a:pt x="21600" y="15172"/>
                    <a:pt x="20515" y="16883"/>
                    <a:pt x="19188" y="17581"/>
                  </a:cubicBezTo>
                  <a:lnTo>
                    <a:pt x="13211" y="20728"/>
                  </a:lnTo>
                  <a:cubicBezTo>
                    <a:pt x="11885" y="21426"/>
                    <a:pt x="9715" y="21426"/>
                    <a:pt x="8389" y="20728"/>
                  </a:cubicBezTo>
                  <a:lnTo>
                    <a:pt x="2412" y="17581"/>
                  </a:lnTo>
                  <a:cubicBezTo>
                    <a:pt x="1085" y="16883"/>
                    <a:pt x="0" y="15172"/>
                    <a:pt x="0" y="13779"/>
                  </a:cubicBezTo>
                  <a:lnTo>
                    <a:pt x="0" y="7473"/>
                  </a:lnTo>
                  <a:close/>
                </a:path>
              </a:pathLst>
            </a:custGeom>
            <a:noFill/>
            <a:ln w="38100" cap="flat">
              <a:solidFill>
                <a:srgbClr val="00ACFF"/>
              </a:solidFill>
              <a:prstDash val="solid"/>
              <a:miter lim="400000"/>
            </a:ln>
            <a:effectLst>
              <a:outerShdw blurRad="101600" dist="50800" dir="5400000" rotWithShape="0">
                <a:srgbClr val="000000">
                  <a:alpha val="59901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400">
                <a:defRPr sz="1400" b="1" cap="none">
                  <a:solidFill>
                    <a:srgbClr val="42A5F5"/>
                  </a:solidFill>
                  <a:effectLst>
                    <a:outerShdw blurRad="12700" dist="12700" dir="189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31" name="Q1"/>
            <p:cNvSpPr txBox="1"/>
            <p:nvPr/>
          </p:nvSpPr>
          <p:spPr>
            <a:xfrm>
              <a:off x="69182" y="575018"/>
              <a:ext cx="1750775" cy="894401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algn="ctr">
                <a:defRPr sz="6400">
                  <a:solidFill>
                    <a:srgbClr val="00ACFF"/>
                  </a:solidFill>
                  <a:effectLst>
                    <a:outerShdw blurRad="12700" dist="25400" dir="18900000" rotWithShape="0">
                      <a:srgbClr val="000000"/>
                    </a:outerShdw>
                  </a:effectLst>
                </a:defRPr>
              </a:lvl1pPr>
            </a:lstStyle>
            <a:p>
              <a:r>
                <a:rPr dirty="0" smtClean="0"/>
                <a:t>Q</a:t>
              </a:r>
              <a:r>
                <a:rPr lang="en-GB" dirty="0"/>
                <a:t>1</a:t>
              </a:r>
              <a:endParaRPr dirty="0"/>
            </a:p>
          </p:txBody>
        </p:sp>
      </p:grpSp>
      <p:sp>
        <p:nvSpPr>
          <p:cNvPr id="533" name="2020 — Budget Performance Highlights"/>
          <p:cNvSpPr txBox="1"/>
          <p:nvPr/>
        </p:nvSpPr>
        <p:spPr>
          <a:xfrm>
            <a:off x="7449200" y="7303511"/>
            <a:ext cx="14070536" cy="1183641"/>
          </a:xfrm>
          <a:prstGeom prst="rect">
            <a:avLst/>
          </a:prstGeom>
          <a:solidFill>
            <a:srgbClr val="FFFFFF"/>
          </a:solidFill>
          <a:ln w="25400">
            <a:miter lim="400000"/>
          </a:ln>
          <a:effectLst>
            <a:outerShdw blurRad="1270000" rotWithShape="0">
              <a:srgbClr val="00ACFF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>
            <a:spAutoFit/>
          </a:bodyPr>
          <a:lstStyle>
            <a:lvl1pPr>
              <a:defRPr sz="6400">
                <a:solidFill>
                  <a:srgbClr val="00ACFF"/>
                </a:solidFill>
                <a:effectLst>
                  <a:outerShdw blurRad="12700" dist="25400" dir="18900000" rotWithShape="0">
                    <a:srgbClr val="000000"/>
                  </a:outerShdw>
                </a:effectLst>
              </a:defRPr>
            </a:lvl1pPr>
          </a:lstStyle>
          <a:p>
            <a:r>
              <a:t>2020 — Budget Performance Highlights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Budget Overview Highlights — Q1 202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Budget Overview Highlights — Q1 </a:t>
            </a:r>
            <a:r>
              <a:rPr lang="en-GB" dirty="0" smtClean="0"/>
              <a:t>(Jan – Mar) </a:t>
            </a:r>
            <a:r>
              <a:rPr dirty="0" smtClean="0"/>
              <a:t>2020</a:t>
            </a:r>
            <a:endParaRPr dirty="0"/>
          </a:p>
        </p:txBody>
      </p:sp>
      <p:sp>
        <p:nvSpPr>
          <p:cNvPr id="5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13</a:t>
            </a:fld>
            <a:endParaRPr/>
          </a:p>
        </p:txBody>
      </p:sp>
      <p:graphicFrame>
        <p:nvGraphicFramePr>
          <p:cNvPr id="541" name="Table"/>
          <p:cNvGraphicFramePr/>
          <p:nvPr>
            <p:extLst>
              <p:ext uri="{D42A27DB-BD31-4B8C-83A1-F6EECF244321}">
                <p14:modId xmlns:p14="http://schemas.microsoft.com/office/powerpoint/2010/main" val="3927089508"/>
              </p:ext>
            </p:extLst>
          </p:nvPr>
        </p:nvGraphicFramePr>
        <p:xfrm>
          <a:off x="910847" y="4248937"/>
          <a:ext cx="9413208" cy="6312166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3142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93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9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720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431263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Details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0"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
Q1 2020 (₦’bn)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0"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Q1 2020 (₦’</a:t>
                      </a:r>
                      <a:r>
                        <a:rPr sz="2700" b="1" cap="small" dirty="0" err="1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0"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Performance
(%)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4837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Revenue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267.757</a:t>
                      </a: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282.593</a:t>
                      </a: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106</a:t>
                      </a: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1555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Recurrent Expenditure (D&amp;ND)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114.382</a:t>
                      </a: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90.980</a:t>
                      </a: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80</a:t>
                      </a: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4837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Capital Expenditure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177.758</a:t>
                      </a: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68.270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38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4837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Financing (Deficit) / Surplus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(24.383)</a:t>
                      </a: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 smtClean="0"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sz="2700" b="1" cap="small" dirty="0" smtClean="0">
                          <a:latin typeface="+mn-lt"/>
                          <a:ea typeface="+mn-ea"/>
                          <a:cs typeface="+mn-cs"/>
                        </a:rPr>
                        <a:t>9.</a:t>
                      </a: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220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57</a:t>
                      </a:r>
                      <a:r>
                        <a:rPr sz="2700" b="1" cap="small" dirty="0" smtClean="0"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0">
                      <a:miter lim="400000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04837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 Size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292.141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56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542" name="Q1 2020 Budget Performance Q1 2020 Budget Performance" descr="Q1 2020 Budget Performance Q1 2020 Budget Performance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868645" y="3137990"/>
            <a:ext cx="9442797" cy="882514"/>
          </a:xfrm>
          <a:prstGeom prst="rect">
            <a:avLst/>
          </a:prstGeom>
          <a:effectLst>
            <a:outerShdw blurRad="63500" dist="38100" dir="5400000" rotWithShape="0">
              <a:srgbClr val="000000">
                <a:alpha val="35000"/>
              </a:srgbClr>
            </a:outerShdw>
          </a:effectLst>
        </p:spPr>
      </p:pic>
      <p:sp>
        <p:nvSpPr>
          <p:cNvPr id="543" name="Q1 2020 records a budget performance of 56% (₦163.156BN); which in absolute terms is higher than the 68% (₦148.306BN) recorded for the same period in 2019."/>
          <p:cNvSpPr txBox="1"/>
          <p:nvPr/>
        </p:nvSpPr>
        <p:spPr>
          <a:xfrm>
            <a:off x="915188" y="10834099"/>
            <a:ext cx="9349711" cy="1771573"/>
          </a:xfrm>
          <a:prstGeom prst="rect">
            <a:avLst/>
          </a:prstGeom>
          <a:ln w="63500">
            <a:solidFill>
              <a:srgbClr val="00ACFF"/>
            </a:solidFill>
            <a:prstDash val="sysDot"/>
            <a:miter lim="400000"/>
          </a:ln>
          <a:effectLst>
            <a:outerShdw blurRad="63500" dist="381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121919" tIns="121919" rIns="121919" bIns="121919" anchor="ctr"/>
          <a:lstStyle>
            <a:lvl1pPr algn="ctr" defTabSz="825500">
              <a:defRPr sz="2700" b="1">
                <a:effectLst>
                  <a:outerShdw blurRad="12700" dist="12700" dir="3000000" rotWithShape="0">
                    <a:srgbClr val="000000">
                      <a:alpha val="26000"/>
                    </a:srgbClr>
                  </a:outerShdw>
                </a:effectLst>
              </a:defRPr>
            </a:lvl1pPr>
          </a:lstStyle>
          <a:p>
            <a:r>
              <a:rPr dirty="0"/>
              <a:t>Q1 2020 records a budget performance of </a:t>
            </a:r>
            <a:r>
              <a:rPr dirty="0" smtClean="0"/>
              <a:t>5</a:t>
            </a:r>
            <a:r>
              <a:rPr lang="en-GB" dirty="0" smtClean="0"/>
              <a:t>3</a:t>
            </a:r>
            <a:r>
              <a:rPr dirty="0" smtClean="0"/>
              <a:t>% </a:t>
            </a:r>
            <a:r>
              <a:rPr dirty="0"/>
              <a:t>(₦</a:t>
            </a:r>
            <a:r>
              <a:rPr dirty="0" smtClean="0"/>
              <a:t>1</a:t>
            </a:r>
            <a:r>
              <a:rPr lang="en-GB" dirty="0" smtClean="0"/>
              <a:t>56</a:t>
            </a:r>
            <a:r>
              <a:rPr dirty="0" smtClean="0"/>
              <a:t>.</a:t>
            </a:r>
            <a:r>
              <a:rPr lang="en-GB" dirty="0" smtClean="0"/>
              <a:t>254</a:t>
            </a:r>
            <a:r>
              <a:rPr dirty="0" smtClean="0"/>
              <a:t>BN</a:t>
            </a:r>
            <a:r>
              <a:rPr dirty="0"/>
              <a:t>); which in absolute terms is higher than the 68% (₦148.306BN) recorded for the same period in </a:t>
            </a:r>
            <a:r>
              <a:rPr dirty="0" smtClean="0"/>
              <a:t>2019.</a:t>
            </a:r>
            <a:endParaRPr dirty="0"/>
          </a:p>
        </p:txBody>
      </p:sp>
      <p:grpSp>
        <p:nvGrpSpPr>
          <p:cNvPr id="555" name="Group"/>
          <p:cNvGrpSpPr/>
          <p:nvPr/>
        </p:nvGrpSpPr>
        <p:grpSpPr>
          <a:xfrm>
            <a:off x="10651727" y="3237225"/>
            <a:ext cx="4691201" cy="3703867"/>
            <a:chOff x="0" y="0"/>
            <a:chExt cx="4691200" cy="3703865"/>
          </a:xfrm>
        </p:grpSpPr>
        <p:sp>
          <p:nvSpPr>
            <p:cNvPr id="544" name="Freeform: Shape 38"/>
            <p:cNvSpPr/>
            <p:nvPr/>
          </p:nvSpPr>
          <p:spPr>
            <a:xfrm>
              <a:off x="427394" y="329763"/>
              <a:ext cx="3755967" cy="2175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86" extrusionOk="0">
                  <a:moveTo>
                    <a:pt x="10205" y="25"/>
                  </a:moveTo>
                  <a:cubicBezTo>
                    <a:pt x="10657" y="-14"/>
                    <a:pt x="11111" y="-8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4"/>
                  </a:cubicBezTo>
                  <a:cubicBezTo>
                    <a:pt x="18986" y="5978"/>
                    <a:pt x="19925" y="8021"/>
                    <a:pt x="20595" y="10410"/>
                  </a:cubicBezTo>
                  <a:cubicBezTo>
                    <a:pt x="21081" y="12145"/>
                    <a:pt x="21392" y="13959"/>
                    <a:pt x="21520" y="15868"/>
                  </a:cubicBezTo>
                  <a:cubicBezTo>
                    <a:pt x="21595" y="16980"/>
                    <a:pt x="21567" y="18092"/>
                    <a:pt x="21557" y="19212"/>
                  </a:cubicBezTo>
                  <a:cubicBezTo>
                    <a:pt x="21548" y="20498"/>
                    <a:pt x="20835" y="21586"/>
                    <a:pt x="20047" y="21586"/>
                  </a:cubicBezTo>
                  <a:lnTo>
                    <a:pt x="12789" y="21586"/>
                  </a:lnTo>
                  <a:lnTo>
                    <a:pt x="12736" y="20889"/>
                  </a:lnTo>
                  <a:cubicBezTo>
                    <a:pt x="12510" y="19215"/>
                    <a:pt x="11666" y="17998"/>
                    <a:pt x="10687" y="18061"/>
                  </a:cubicBezTo>
                  <a:cubicBezTo>
                    <a:pt x="9708" y="18124"/>
                    <a:pt x="8918" y="19446"/>
                    <a:pt x="8765" y="21145"/>
                  </a:cubicBezTo>
                  <a:lnTo>
                    <a:pt x="8750" y="21586"/>
                  </a:lnTo>
                  <a:lnTo>
                    <a:pt x="1599" y="21586"/>
                  </a:lnTo>
                  <a:cubicBezTo>
                    <a:pt x="670" y="21586"/>
                    <a:pt x="4" y="20482"/>
                    <a:pt x="4" y="18936"/>
                  </a:cubicBezTo>
                  <a:cubicBezTo>
                    <a:pt x="4" y="18187"/>
                    <a:pt x="-5" y="17438"/>
                    <a:pt x="4" y="16688"/>
                  </a:cubicBezTo>
                  <a:cubicBezTo>
                    <a:pt x="33" y="14827"/>
                    <a:pt x="311" y="13060"/>
                    <a:pt x="712" y="11341"/>
                  </a:cubicBezTo>
                  <a:cubicBezTo>
                    <a:pt x="1094" y="9724"/>
                    <a:pt x="1613" y="8234"/>
                    <a:pt x="2260" y="6861"/>
                  </a:cubicBezTo>
                  <a:cubicBezTo>
                    <a:pt x="3104" y="5063"/>
                    <a:pt x="4119" y="3604"/>
                    <a:pt x="5294" y="2460"/>
                  </a:cubicBezTo>
                  <a:cubicBezTo>
                    <a:pt x="6402" y="1380"/>
                    <a:pt x="7587" y="631"/>
                    <a:pt x="8856" y="276"/>
                  </a:cubicBezTo>
                  <a:cubicBezTo>
                    <a:pt x="9304" y="150"/>
                    <a:pt x="9753" y="65"/>
                    <a:pt x="10205" y="25"/>
                  </a:cubicBezTo>
                  <a:close/>
                </a:path>
              </a:pathLst>
            </a:custGeom>
            <a:solidFill>
              <a:srgbClr val="22BF00"/>
            </a:solidFill>
            <a:ln w="50800" cap="flat">
              <a:solidFill>
                <a:srgbClr val="FFFFFF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 sz="1600" b="1" cap="none">
                <a:effectLst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5" name="Freeform: Shape 39"/>
            <p:cNvSpPr/>
            <p:nvPr/>
          </p:nvSpPr>
          <p:spPr>
            <a:xfrm>
              <a:off x="-1" y="-1"/>
              <a:ext cx="4612001" cy="27611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90" extrusionOk="0">
                  <a:moveTo>
                    <a:pt x="10885" y="0"/>
                  </a:moveTo>
                  <a:cubicBezTo>
                    <a:pt x="11112" y="4"/>
                    <a:pt x="11340" y="19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5"/>
                  </a:cubicBezTo>
                  <a:cubicBezTo>
                    <a:pt x="18986" y="5979"/>
                    <a:pt x="19925" y="8022"/>
                    <a:pt x="20595" y="10412"/>
                  </a:cubicBezTo>
                  <a:cubicBezTo>
                    <a:pt x="21081" y="12148"/>
                    <a:pt x="21392" y="13962"/>
                    <a:pt x="21520" y="15871"/>
                  </a:cubicBezTo>
                  <a:cubicBezTo>
                    <a:pt x="21595" y="16983"/>
                    <a:pt x="21567" y="18095"/>
                    <a:pt x="21557" y="19216"/>
                  </a:cubicBezTo>
                  <a:cubicBezTo>
                    <a:pt x="21548" y="20501"/>
                    <a:pt x="20835" y="21590"/>
                    <a:pt x="20047" y="21590"/>
                  </a:cubicBezTo>
                  <a:cubicBezTo>
                    <a:pt x="16957" y="21590"/>
                    <a:pt x="13867" y="21590"/>
                    <a:pt x="10776" y="21590"/>
                  </a:cubicBezTo>
                  <a:cubicBezTo>
                    <a:pt x="7719" y="21590"/>
                    <a:pt x="4657" y="21590"/>
                    <a:pt x="1599" y="21590"/>
                  </a:cubicBezTo>
                  <a:cubicBezTo>
                    <a:pt x="670" y="21590"/>
                    <a:pt x="4" y="20486"/>
                    <a:pt x="4" y="18939"/>
                  </a:cubicBezTo>
                  <a:cubicBezTo>
                    <a:pt x="4" y="18190"/>
                    <a:pt x="-5" y="17441"/>
                    <a:pt x="4" y="16691"/>
                  </a:cubicBezTo>
                  <a:cubicBezTo>
                    <a:pt x="33" y="14830"/>
                    <a:pt x="311" y="13063"/>
                    <a:pt x="712" y="11343"/>
                  </a:cubicBezTo>
                  <a:cubicBezTo>
                    <a:pt x="1094" y="9726"/>
                    <a:pt x="1613" y="8235"/>
                    <a:pt x="2260" y="6862"/>
                  </a:cubicBezTo>
                  <a:cubicBezTo>
                    <a:pt x="3104" y="5064"/>
                    <a:pt x="4119" y="3604"/>
                    <a:pt x="5294" y="2461"/>
                  </a:cubicBezTo>
                  <a:cubicBezTo>
                    <a:pt x="6402" y="1380"/>
                    <a:pt x="7587" y="630"/>
                    <a:pt x="8856" y="275"/>
                  </a:cubicBezTo>
                  <a:cubicBezTo>
                    <a:pt x="9528" y="86"/>
                    <a:pt x="10203" y="-10"/>
                    <a:pt x="10885" y="0"/>
                  </a:cubicBezTo>
                  <a:close/>
                  <a:moveTo>
                    <a:pt x="10310" y="2598"/>
                  </a:moveTo>
                  <a:cubicBezTo>
                    <a:pt x="9942" y="2629"/>
                    <a:pt x="9576" y="2696"/>
                    <a:pt x="9211" y="2795"/>
                  </a:cubicBezTo>
                  <a:cubicBezTo>
                    <a:pt x="8177" y="3075"/>
                    <a:pt x="7213" y="3665"/>
                    <a:pt x="6310" y="4517"/>
                  </a:cubicBezTo>
                  <a:cubicBezTo>
                    <a:pt x="5353" y="5418"/>
                    <a:pt x="4527" y="6567"/>
                    <a:pt x="3839" y="7984"/>
                  </a:cubicBezTo>
                  <a:cubicBezTo>
                    <a:pt x="3313" y="9066"/>
                    <a:pt x="2890" y="10240"/>
                    <a:pt x="2579" y="11514"/>
                  </a:cubicBezTo>
                  <a:cubicBezTo>
                    <a:pt x="2252" y="12869"/>
                    <a:pt x="2026" y="14261"/>
                    <a:pt x="2003" y="15727"/>
                  </a:cubicBezTo>
                  <a:cubicBezTo>
                    <a:pt x="1995" y="16317"/>
                    <a:pt x="2003" y="16908"/>
                    <a:pt x="2003" y="17498"/>
                  </a:cubicBezTo>
                  <a:cubicBezTo>
                    <a:pt x="2003" y="18716"/>
                    <a:pt x="2544" y="19586"/>
                    <a:pt x="3301" y="19586"/>
                  </a:cubicBezTo>
                  <a:lnTo>
                    <a:pt x="9125" y="19586"/>
                  </a:lnTo>
                  <a:lnTo>
                    <a:pt x="9137" y="19238"/>
                  </a:lnTo>
                  <a:cubicBezTo>
                    <a:pt x="9262" y="17900"/>
                    <a:pt x="9905" y="16858"/>
                    <a:pt x="10702" y="16809"/>
                  </a:cubicBezTo>
                  <a:cubicBezTo>
                    <a:pt x="11500" y="16759"/>
                    <a:pt x="12187" y="17718"/>
                    <a:pt x="12371" y="19037"/>
                  </a:cubicBezTo>
                  <a:lnTo>
                    <a:pt x="12414" y="19586"/>
                  </a:lnTo>
                  <a:lnTo>
                    <a:pt x="18325" y="19586"/>
                  </a:lnTo>
                  <a:cubicBezTo>
                    <a:pt x="18967" y="19586"/>
                    <a:pt x="19547" y="18728"/>
                    <a:pt x="19555" y="17716"/>
                  </a:cubicBezTo>
                  <a:cubicBezTo>
                    <a:pt x="19563" y="16833"/>
                    <a:pt x="19586" y="15957"/>
                    <a:pt x="19524" y="15081"/>
                  </a:cubicBezTo>
                  <a:cubicBezTo>
                    <a:pt x="19420" y="13577"/>
                    <a:pt x="19167" y="12148"/>
                    <a:pt x="18771" y="10781"/>
                  </a:cubicBezTo>
                  <a:cubicBezTo>
                    <a:pt x="18225" y="8898"/>
                    <a:pt x="17461" y="7288"/>
                    <a:pt x="16481" y="5946"/>
                  </a:cubicBezTo>
                  <a:cubicBezTo>
                    <a:pt x="15766" y="4970"/>
                    <a:pt x="14982" y="4187"/>
                    <a:pt x="14114" y="3622"/>
                  </a:cubicBezTo>
                  <a:cubicBezTo>
                    <a:pt x="13249" y="3063"/>
                    <a:pt x="12354" y="2727"/>
                    <a:pt x="11420" y="2615"/>
                  </a:cubicBezTo>
                  <a:cubicBezTo>
                    <a:pt x="11048" y="2572"/>
                    <a:pt x="10678" y="2567"/>
                    <a:pt x="10310" y="2598"/>
                  </a:cubicBezTo>
                  <a:close/>
                </a:path>
              </a:pathLst>
            </a:custGeom>
            <a:solidFill>
              <a:srgbClr val="3B4550">
                <a:alpha val="5000"/>
              </a:srgbClr>
            </a:solidFill>
            <a:ln w="50800" cap="flat">
              <a:solidFill>
                <a:srgbClr val="22BF00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70074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 sz="1600" b="1" cap="none">
                <a:effectLst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6" name="TextBox 40"/>
            <p:cNvSpPr txBox="1"/>
            <p:nvPr/>
          </p:nvSpPr>
          <p:spPr>
            <a:xfrm>
              <a:off x="20076" y="2228993"/>
              <a:ext cx="395490" cy="324233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0%</a:t>
              </a:r>
            </a:p>
          </p:txBody>
        </p:sp>
        <p:sp>
          <p:nvSpPr>
            <p:cNvPr id="547" name="TextBox 41"/>
            <p:cNvSpPr txBox="1"/>
            <p:nvPr/>
          </p:nvSpPr>
          <p:spPr>
            <a:xfrm>
              <a:off x="4071056" y="2228993"/>
              <a:ext cx="620145" cy="324233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100%</a:t>
              </a:r>
            </a:p>
          </p:txBody>
        </p:sp>
        <p:sp>
          <p:nvSpPr>
            <p:cNvPr id="548" name="TextBox 42"/>
            <p:cNvSpPr txBox="1"/>
            <p:nvPr/>
          </p:nvSpPr>
          <p:spPr>
            <a:xfrm>
              <a:off x="2049337" y="1337"/>
              <a:ext cx="512076" cy="324233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50%</a:t>
              </a:r>
            </a:p>
          </p:txBody>
        </p:sp>
        <p:sp>
          <p:nvSpPr>
            <p:cNvPr id="549" name="TextBox 43"/>
            <p:cNvSpPr txBox="1"/>
            <p:nvPr/>
          </p:nvSpPr>
          <p:spPr>
            <a:xfrm>
              <a:off x="356797" y="836515"/>
              <a:ext cx="509890" cy="324232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25%</a:t>
              </a:r>
            </a:p>
          </p:txBody>
        </p:sp>
        <p:sp>
          <p:nvSpPr>
            <p:cNvPr id="550" name="TextBox 44"/>
            <p:cNvSpPr txBox="1"/>
            <p:nvPr/>
          </p:nvSpPr>
          <p:spPr>
            <a:xfrm>
              <a:off x="3744062" y="836515"/>
              <a:ext cx="528659" cy="324232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75%</a:t>
              </a:r>
            </a:p>
          </p:txBody>
        </p:sp>
        <p:sp>
          <p:nvSpPr>
            <p:cNvPr id="551" name="TextBox 45"/>
            <p:cNvSpPr txBox="1"/>
            <p:nvPr/>
          </p:nvSpPr>
          <p:spPr>
            <a:xfrm>
              <a:off x="1729199" y="507522"/>
              <a:ext cx="1152351" cy="552565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3000" b="1" cap="none"/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106%</a:t>
              </a:r>
            </a:p>
          </p:txBody>
        </p:sp>
        <p:pic>
          <p:nvPicPr>
            <p:cNvPr id="552" name="Graphic 47" descr="Graphic 47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 rot="8080605">
              <a:off x="2375282" y="1179154"/>
              <a:ext cx="240995" cy="854720"/>
            </a:xfrm>
            <a:prstGeom prst="rect">
              <a:avLst/>
            </a:prstGeom>
            <a:ln w="12700" cap="flat">
              <a:noFill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</p:spPr>
        </p:pic>
        <p:pic>
          <p:nvPicPr>
            <p:cNvPr id="553" name="Graphic 48" descr="Graphic 4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7685515">
              <a:off x="2736872" y="2206250"/>
              <a:ext cx="274050" cy="171903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54" name="Total Revenue % Total Revenue %" descr="Total Revenue % Total Revenue %"/>
            <p:cNvPicPr>
              <a:picLocks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61503" y="2900158"/>
              <a:ext cx="4168196" cy="777548"/>
            </a:xfrm>
            <a:prstGeom prst="rect">
              <a:avLst/>
            </a:prstGeom>
            <a:effectLst>
              <a:outerShdw blurRad="63500" dist="38100" dir="5400000" rotWithShape="0">
                <a:srgbClr val="000000">
                  <a:alpha val="53843"/>
                </a:srgbClr>
              </a:outerShdw>
            </a:effectLst>
          </p:spPr>
        </p:pic>
      </p:grpSp>
      <p:sp>
        <p:nvSpPr>
          <p:cNvPr id="556" name="TextBox 42"/>
          <p:cNvSpPr txBox="1"/>
          <p:nvPr/>
        </p:nvSpPr>
        <p:spPr>
          <a:xfrm>
            <a:off x="21156139" y="3286567"/>
            <a:ext cx="511605" cy="323934"/>
          </a:xfrm>
          <a:prstGeom prst="rect">
            <a:avLst/>
          </a:prstGeom>
          <a:ln w="25400">
            <a:miter lim="400000"/>
          </a:ln>
          <a:effectLst>
            <a:outerShdw blurRad="76200" dist="25400" dir="5400000" rotWithShape="0">
              <a:srgbClr val="000000">
                <a:alpha val="17949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/>
          <a:lstStyle>
            <a:lvl1pPr algn="ctr" defTabSz="914400">
              <a:defRPr sz="1600" b="1" cap="none">
                <a:solidFill>
                  <a:srgbClr val="3B4550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</a:lstStyle>
          <a:p>
            <a:pPr>
              <a:defRPr>
                <a:effectLst/>
              </a:defRPr>
            </a:pPr>
            <a:r>
              <a:rPr>
                <a:effectLst/>
              </a:rPr>
              <a:t>50%</a:t>
            </a:r>
          </a:p>
        </p:txBody>
      </p:sp>
      <p:grpSp>
        <p:nvGrpSpPr>
          <p:cNvPr id="567" name="Group"/>
          <p:cNvGrpSpPr/>
          <p:nvPr/>
        </p:nvGrpSpPr>
        <p:grpSpPr>
          <a:xfrm>
            <a:off x="19068499" y="3331277"/>
            <a:ext cx="4686885" cy="3677707"/>
            <a:chOff x="0" y="0"/>
            <a:chExt cx="4686883" cy="3677706"/>
          </a:xfrm>
        </p:grpSpPr>
        <p:sp>
          <p:nvSpPr>
            <p:cNvPr id="557" name="TextBox 40"/>
            <p:cNvSpPr txBox="1"/>
            <p:nvPr/>
          </p:nvSpPr>
          <p:spPr>
            <a:xfrm>
              <a:off x="53668" y="2285140"/>
              <a:ext cx="395126" cy="323935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0%</a:t>
              </a:r>
            </a:p>
          </p:txBody>
        </p:sp>
        <p:sp>
          <p:nvSpPr>
            <p:cNvPr id="558" name="Freeform: Shape 38"/>
            <p:cNvSpPr/>
            <p:nvPr/>
          </p:nvSpPr>
          <p:spPr>
            <a:xfrm>
              <a:off x="427000" y="329460"/>
              <a:ext cx="3752511" cy="2173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86" extrusionOk="0">
                  <a:moveTo>
                    <a:pt x="10205" y="25"/>
                  </a:moveTo>
                  <a:cubicBezTo>
                    <a:pt x="10657" y="-14"/>
                    <a:pt x="11111" y="-8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4"/>
                  </a:cubicBezTo>
                  <a:cubicBezTo>
                    <a:pt x="18986" y="5978"/>
                    <a:pt x="19925" y="8021"/>
                    <a:pt x="20595" y="10410"/>
                  </a:cubicBezTo>
                  <a:cubicBezTo>
                    <a:pt x="21081" y="12145"/>
                    <a:pt x="21392" y="13959"/>
                    <a:pt x="21520" y="15868"/>
                  </a:cubicBezTo>
                  <a:cubicBezTo>
                    <a:pt x="21595" y="16980"/>
                    <a:pt x="21567" y="18092"/>
                    <a:pt x="21557" y="19212"/>
                  </a:cubicBezTo>
                  <a:cubicBezTo>
                    <a:pt x="21548" y="20498"/>
                    <a:pt x="20835" y="21586"/>
                    <a:pt x="20047" y="21586"/>
                  </a:cubicBezTo>
                  <a:lnTo>
                    <a:pt x="12789" y="21586"/>
                  </a:lnTo>
                  <a:lnTo>
                    <a:pt x="12736" y="20889"/>
                  </a:lnTo>
                  <a:cubicBezTo>
                    <a:pt x="12510" y="19215"/>
                    <a:pt x="11666" y="17998"/>
                    <a:pt x="10687" y="18061"/>
                  </a:cubicBezTo>
                  <a:cubicBezTo>
                    <a:pt x="9708" y="18124"/>
                    <a:pt x="8918" y="19446"/>
                    <a:pt x="8765" y="21145"/>
                  </a:cubicBezTo>
                  <a:lnTo>
                    <a:pt x="8750" y="21586"/>
                  </a:lnTo>
                  <a:lnTo>
                    <a:pt x="1599" y="21586"/>
                  </a:lnTo>
                  <a:cubicBezTo>
                    <a:pt x="670" y="21586"/>
                    <a:pt x="4" y="20482"/>
                    <a:pt x="4" y="18936"/>
                  </a:cubicBezTo>
                  <a:cubicBezTo>
                    <a:pt x="4" y="18187"/>
                    <a:pt x="-5" y="17438"/>
                    <a:pt x="4" y="16688"/>
                  </a:cubicBezTo>
                  <a:cubicBezTo>
                    <a:pt x="33" y="14827"/>
                    <a:pt x="311" y="13060"/>
                    <a:pt x="712" y="11341"/>
                  </a:cubicBezTo>
                  <a:cubicBezTo>
                    <a:pt x="1094" y="9724"/>
                    <a:pt x="1613" y="8234"/>
                    <a:pt x="2260" y="6861"/>
                  </a:cubicBezTo>
                  <a:cubicBezTo>
                    <a:pt x="3104" y="5063"/>
                    <a:pt x="4119" y="3604"/>
                    <a:pt x="5294" y="2460"/>
                  </a:cubicBezTo>
                  <a:cubicBezTo>
                    <a:pt x="6402" y="1380"/>
                    <a:pt x="7587" y="631"/>
                    <a:pt x="8856" y="276"/>
                  </a:cubicBezTo>
                  <a:cubicBezTo>
                    <a:pt x="9304" y="150"/>
                    <a:pt x="9753" y="65"/>
                    <a:pt x="10205" y="25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ACFF"/>
                </a:gs>
                <a:gs pos="100000">
                  <a:srgbClr val="22BF00"/>
                </a:gs>
              </a:gsLst>
              <a:path path="shape">
                <a:fillToRect l="67477" t="-352" r="32522" b="100352"/>
              </a:path>
            </a:gradFill>
            <a:ln w="50800" cap="flat">
              <a:solidFill>
                <a:srgbClr val="FFFFFF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 sz="1600" b="1" cap="none">
                <a:effectLst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9" name="Freeform: Shape 39"/>
            <p:cNvSpPr/>
            <p:nvPr/>
          </p:nvSpPr>
          <p:spPr>
            <a:xfrm>
              <a:off x="-1" y="-1"/>
              <a:ext cx="4607759" cy="2758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90" extrusionOk="0">
                  <a:moveTo>
                    <a:pt x="10885" y="0"/>
                  </a:moveTo>
                  <a:cubicBezTo>
                    <a:pt x="11112" y="4"/>
                    <a:pt x="11340" y="19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5"/>
                  </a:cubicBezTo>
                  <a:cubicBezTo>
                    <a:pt x="18986" y="5979"/>
                    <a:pt x="19925" y="8022"/>
                    <a:pt x="20595" y="10412"/>
                  </a:cubicBezTo>
                  <a:cubicBezTo>
                    <a:pt x="21081" y="12148"/>
                    <a:pt x="21392" y="13962"/>
                    <a:pt x="21520" y="15871"/>
                  </a:cubicBezTo>
                  <a:cubicBezTo>
                    <a:pt x="21595" y="16983"/>
                    <a:pt x="21567" y="18095"/>
                    <a:pt x="21557" y="19216"/>
                  </a:cubicBezTo>
                  <a:cubicBezTo>
                    <a:pt x="21548" y="20501"/>
                    <a:pt x="20835" y="21590"/>
                    <a:pt x="20047" y="21590"/>
                  </a:cubicBezTo>
                  <a:cubicBezTo>
                    <a:pt x="16957" y="21590"/>
                    <a:pt x="13867" y="21590"/>
                    <a:pt x="10776" y="21590"/>
                  </a:cubicBezTo>
                  <a:cubicBezTo>
                    <a:pt x="7719" y="21590"/>
                    <a:pt x="4657" y="21590"/>
                    <a:pt x="1599" y="21590"/>
                  </a:cubicBezTo>
                  <a:cubicBezTo>
                    <a:pt x="670" y="21590"/>
                    <a:pt x="4" y="20486"/>
                    <a:pt x="4" y="18939"/>
                  </a:cubicBezTo>
                  <a:cubicBezTo>
                    <a:pt x="4" y="18190"/>
                    <a:pt x="-5" y="17441"/>
                    <a:pt x="4" y="16691"/>
                  </a:cubicBezTo>
                  <a:cubicBezTo>
                    <a:pt x="33" y="14830"/>
                    <a:pt x="311" y="13063"/>
                    <a:pt x="712" y="11343"/>
                  </a:cubicBezTo>
                  <a:cubicBezTo>
                    <a:pt x="1094" y="9726"/>
                    <a:pt x="1613" y="8235"/>
                    <a:pt x="2260" y="6862"/>
                  </a:cubicBezTo>
                  <a:cubicBezTo>
                    <a:pt x="3104" y="5064"/>
                    <a:pt x="4119" y="3604"/>
                    <a:pt x="5294" y="2461"/>
                  </a:cubicBezTo>
                  <a:cubicBezTo>
                    <a:pt x="6402" y="1380"/>
                    <a:pt x="7587" y="630"/>
                    <a:pt x="8856" y="275"/>
                  </a:cubicBezTo>
                  <a:cubicBezTo>
                    <a:pt x="9528" y="86"/>
                    <a:pt x="10203" y="-10"/>
                    <a:pt x="10885" y="0"/>
                  </a:cubicBezTo>
                  <a:close/>
                  <a:moveTo>
                    <a:pt x="10310" y="2598"/>
                  </a:moveTo>
                  <a:cubicBezTo>
                    <a:pt x="9942" y="2629"/>
                    <a:pt x="9576" y="2696"/>
                    <a:pt x="9211" y="2795"/>
                  </a:cubicBezTo>
                  <a:cubicBezTo>
                    <a:pt x="8177" y="3075"/>
                    <a:pt x="7213" y="3665"/>
                    <a:pt x="6310" y="4517"/>
                  </a:cubicBezTo>
                  <a:cubicBezTo>
                    <a:pt x="5353" y="5418"/>
                    <a:pt x="4527" y="6567"/>
                    <a:pt x="3839" y="7984"/>
                  </a:cubicBezTo>
                  <a:cubicBezTo>
                    <a:pt x="3313" y="9066"/>
                    <a:pt x="2890" y="10240"/>
                    <a:pt x="2579" y="11514"/>
                  </a:cubicBezTo>
                  <a:cubicBezTo>
                    <a:pt x="2252" y="12869"/>
                    <a:pt x="2026" y="14261"/>
                    <a:pt x="2003" y="15727"/>
                  </a:cubicBezTo>
                  <a:cubicBezTo>
                    <a:pt x="1995" y="16317"/>
                    <a:pt x="2003" y="16908"/>
                    <a:pt x="2003" y="17498"/>
                  </a:cubicBezTo>
                  <a:cubicBezTo>
                    <a:pt x="2003" y="18716"/>
                    <a:pt x="2544" y="19586"/>
                    <a:pt x="3301" y="19586"/>
                  </a:cubicBezTo>
                  <a:lnTo>
                    <a:pt x="9125" y="19586"/>
                  </a:lnTo>
                  <a:lnTo>
                    <a:pt x="9137" y="19238"/>
                  </a:lnTo>
                  <a:cubicBezTo>
                    <a:pt x="9262" y="17900"/>
                    <a:pt x="9905" y="16858"/>
                    <a:pt x="10702" y="16809"/>
                  </a:cubicBezTo>
                  <a:cubicBezTo>
                    <a:pt x="11500" y="16759"/>
                    <a:pt x="12187" y="17718"/>
                    <a:pt x="12371" y="19037"/>
                  </a:cubicBezTo>
                  <a:lnTo>
                    <a:pt x="12414" y="19586"/>
                  </a:lnTo>
                  <a:lnTo>
                    <a:pt x="18325" y="19586"/>
                  </a:lnTo>
                  <a:cubicBezTo>
                    <a:pt x="18967" y="19586"/>
                    <a:pt x="19547" y="18728"/>
                    <a:pt x="19555" y="17716"/>
                  </a:cubicBezTo>
                  <a:cubicBezTo>
                    <a:pt x="19563" y="16833"/>
                    <a:pt x="19586" y="15957"/>
                    <a:pt x="19524" y="15081"/>
                  </a:cubicBezTo>
                  <a:cubicBezTo>
                    <a:pt x="19420" y="13577"/>
                    <a:pt x="19167" y="12148"/>
                    <a:pt x="18771" y="10781"/>
                  </a:cubicBezTo>
                  <a:cubicBezTo>
                    <a:pt x="18225" y="8898"/>
                    <a:pt x="17461" y="7288"/>
                    <a:pt x="16481" y="5946"/>
                  </a:cubicBezTo>
                  <a:cubicBezTo>
                    <a:pt x="15766" y="4970"/>
                    <a:pt x="14982" y="4187"/>
                    <a:pt x="14114" y="3622"/>
                  </a:cubicBezTo>
                  <a:cubicBezTo>
                    <a:pt x="13249" y="3063"/>
                    <a:pt x="12354" y="2727"/>
                    <a:pt x="11420" y="2615"/>
                  </a:cubicBezTo>
                  <a:cubicBezTo>
                    <a:pt x="11048" y="2572"/>
                    <a:pt x="10678" y="2567"/>
                    <a:pt x="10310" y="2598"/>
                  </a:cubicBezTo>
                  <a:close/>
                </a:path>
              </a:pathLst>
            </a:custGeom>
            <a:solidFill>
              <a:srgbClr val="3B4550">
                <a:alpha val="5000"/>
              </a:srgbClr>
            </a:solidFill>
            <a:ln w="50800" cap="flat">
              <a:solidFill>
                <a:srgbClr val="00ACFF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69506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 sz="1600" b="1" cap="none">
                <a:effectLst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0" name="TextBox 41"/>
            <p:cNvSpPr txBox="1"/>
            <p:nvPr/>
          </p:nvSpPr>
          <p:spPr>
            <a:xfrm>
              <a:off x="4067309" y="2226943"/>
              <a:ext cx="619575" cy="323935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100%</a:t>
              </a:r>
            </a:p>
          </p:txBody>
        </p:sp>
        <p:sp>
          <p:nvSpPr>
            <p:cNvPr id="561" name="TextBox 43"/>
            <p:cNvSpPr txBox="1"/>
            <p:nvPr/>
          </p:nvSpPr>
          <p:spPr>
            <a:xfrm>
              <a:off x="356468" y="835745"/>
              <a:ext cx="509421" cy="323935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25%</a:t>
              </a:r>
            </a:p>
          </p:txBody>
        </p:sp>
        <p:sp>
          <p:nvSpPr>
            <p:cNvPr id="562" name="TextBox 44"/>
            <p:cNvSpPr txBox="1"/>
            <p:nvPr/>
          </p:nvSpPr>
          <p:spPr>
            <a:xfrm>
              <a:off x="3740618" y="835745"/>
              <a:ext cx="528173" cy="323935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75%</a:t>
              </a:r>
            </a:p>
          </p:txBody>
        </p:sp>
        <p:sp>
          <p:nvSpPr>
            <p:cNvPr id="563" name="TextBox 45"/>
            <p:cNvSpPr txBox="1"/>
            <p:nvPr/>
          </p:nvSpPr>
          <p:spPr>
            <a:xfrm>
              <a:off x="1727607" y="507056"/>
              <a:ext cx="1151292" cy="552056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3000" b="1" cap="none"/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80%</a:t>
              </a:r>
            </a:p>
          </p:txBody>
        </p:sp>
        <p:pic>
          <p:nvPicPr>
            <p:cNvPr id="564" name="Graphic 48" descr="Graphic 4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5765515">
              <a:off x="3383216" y="1770981"/>
              <a:ext cx="229307" cy="143837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65" name="Total Recurrent X % Total Recurrent X %" descr="Total Recurrent X % Total Recurrent X %"/>
            <p:cNvPicPr>
              <a:picLocks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8421" y="2900791"/>
              <a:ext cx="4164443" cy="776916"/>
            </a:xfrm>
            <a:prstGeom prst="rect">
              <a:avLst/>
            </a:prstGeom>
            <a:effectLst>
              <a:outerShdw blurRad="63500" dist="38100" dir="5400000" rotWithShape="0">
                <a:srgbClr val="000000">
                  <a:alpha val="53843"/>
                </a:srgbClr>
              </a:outerShdw>
            </a:effectLst>
          </p:spPr>
        </p:pic>
        <p:pic>
          <p:nvPicPr>
            <p:cNvPr id="566" name="Graphic 47" descr="Graphic 47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 rot="6280605">
              <a:off x="2605237" y="1188615"/>
              <a:ext cx="240996" cy="854720"/>
            </a:xfrm>
            <a:prstGeom prst="rect">
              <a:avLst/>
            </a:prstGeom>
            <a:ln w="12700" cap="flat">
              <a:noFill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</p:spPr>
        </p:pic>
      </p:grpSp>
      <p:grpSp>
        <p:nvGrpSpPr>
          <p:cNvPr id="579" name="Group"/>
          <p:cNvGrpSpPr/>
          <p:nvPr/>
        </p:nvGrpSpPr>
        <p:grpSpPr>
          <a:xfrm>
            <a:off x="14918463" y="6075499"/>
            <a:ext cx="4829319" cy="3783930"/>
            <a:chOff x="0" y="0"/>
            <a:chExt cx="4829318" cy="3783928"/>
          </a:xfrm>
        </p:grpSpPr>
        <p:sp>
          <p:nvSpPr>
            <p:cNvPr id="568" name="Freeform: Shape 38"/>
            <p:cNvSpPr/>
            <p:nvPr/>
          </p:nvSpPr>
          <p:spPr>
            <a:xfrm>
              <a:off x="439977" y="339472"/>
              <a:ext cx="3866550" cy="22391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86" extrusionOk="0">
                  <a:moveTo>
                    <a:pt x="10205" y="25"/>
                  </a:moveTo>
                  <a:cubicBezTo>
                    <a:pt x="10657" y="-14"/>
                    <a:pt x="11111" y="-8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4"/>
                  </a:cubicBezTo>
                  <a:cubicBezTo>
                    <a:pt x="18986" y="5978"/>
                    <a:pt x="19925" y="8021"/>
                    <a:pt x="20595" y="10410"/>
                  </a:cubicBezTo>
                  <a:cubicBezTo>
                    <a:pt x="21081" y="12145"/>
                    <a:pt x="21392" y="13959"/>
                    <a:pt x="21520" y="15868"/>
                  </a:cubicBezTo>
                  <a:cubicBezTo>
                    <a:pt x="21595" y="16980"/>
                    <a:pt x="21567" y="18092"/>
                    <a:pt x="21557" y="19212"/>
                  </a:cubicBezTo>
                  <a:cubicBezTo>
                    <a:pt x="21548" y="20498"/>
                    <a:pt x="20835" y="21586"/>
                    <a:pt x="20047" y="21586"/>
                  </a:cubicBezTo>
                  <a:lnTo>
                    <a:pt x="12789" y="21586"/>
                  </a:lnTo>
                  <a:lnTo>
                    <a:pt x="12736" y="20889"/>
                  </a:lnTo>
                  <a:cubicBezTo>
                    <a:pt x="12510" y="19215"/>
                    <a:pt x="11666" y="17998"/>
                    <a:pt x="10687" y="18061"/>
                  </a:cubicBezTo>
                  <a:cubicBezTo>
                    <a:pt x="9708" y="18124"/>
                    <a:pt x="8918" y="19446"/>
                    <a:pt x="8765" y="21145"/>
                  </a:cubicBezTo>
                  <a:lnTo>
                    <a:pt x="8750" y="21586"/>
                  </a:lnTo>
                  <a:lnTo>
                    <a:pt x="1599" y="21586"/>
                  </a:lnTo>
                  <a:cubicBezTo>
                    <a:pt x="670" y="21586"/>
                    <a:pt x="4" y="20482"/>
                    <a:pt x="4" y="18936"/>
                  </a:cubicBezTo>
                  <a:cubicBezTo>
                    <a:pt x="4" y="18187"/>
                    <a:pt x="-5" y="17438"/>
                    <a:pt x="4" y="16688"/>
                  </a:cubicBezTo>
                  <a:cubicBezTo>
                    <a:pt x="33" y="14827"/>
                    <a:pt x="311" y="13060"/>
                    <a:pt x="712" y="11341"/>
                  </a:cubicBezTo>
                  <a:cubicBezTo>
                    <a:pt x="1094" y="9724"/>
                    <a:pt x="1613" y="8234"/>
                    <a:pt x="2260" y="6861"/>
                  </a:cubicBezTo>
                  <a:cubicBezTo>
                    <a:pt x="3104" y="5063"/>
                    <a:pt x="4119" y="3604"/>
                    <a:pt x="5294" y="2460"/>
                  </a:cubicBezTo>
                  <a:cubicBezTo>
                    <a:pt x="6402" y="1380"/>
                    <a:pt x="7587" y="631"/>
                    <a:pt x="8856" y="276"/>
                  </a:cubicBezTo>
                  <a:cubicBezTo>
                    <a:pt x="9304" y="150"/>
                    <a:pt x="9753" y="65"/>
                    <a:pt x="10205" y="25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B740"/>
                </a:gs>
                <a:gs pos="78945">
                  <a:srgbClr val="91BB20"/>
                </a:gs>
                <a:gs pos="100000">
                  <a:srgbClr val="22BF00"/>
                </a:gs>
              </a:gsLst>
              <a:lin ang="4957103" scaled="0"/>
            </a:gradFill>
            <a:ln w="50800" cap="flat">
              <a:solidFill>
                <a:srgbClr val="FFFFFF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 sz="1600" b="1" cap="none">
                <a:effectLst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9" name="Freeform: Shape 39"/>
            <p:cNvSpPr/>
            <p:nvPr/>
          </p:nvSpPr>
          <p:spPr>
            <a:xfrm>
              <a:off x="-1" y="-1"/>
              <a:ext cx="4747788" cy="28424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90" extrusionOk="0">
                  <a:moveTo>
                    <a:pt x="10885" y="0"/>
                  </a:moveTo>
                  <a:cubicBezTo>
                    <a:pt x="11112" y="4"/>
                    <a:pt x="11340" y="19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5"/>
                  </a:cubicBezTo>
                  <a:cubicBezTo>
                    <a:pt x="18986" y="5979"/>
                    <a:pt x="19925" y="8022"/>
                    <a:pt x="20595" y="10412"/>
                  </a:cubicBezTo>
                  <a:cubicBezTo>
                    <a:pt x="21081" y="12148"/>
                    <a:pt x="21392" y="13962"/>
                    <a:pt x="21520" y="15871"/>
                  </a:cubicBezTo>
                  <a:cubicBezTo>
                    <a:pt x="21595" y="16983"/>
                    <a:pt x="21567" y="18095"/>
                    <a:pt x="21557" y="19216"/>
                  </a:cubicBezTo>
                  <a:cubicBezTo>
                    <a:pt x="21548" y="20501"/>
                    <a:pt x="20835" y="21590"/>
                    <a:pt x="20047" y="21590"/>
                  </a:cubicBezTo>
                  <a:cubicBezTo>
                    <a:pt x="16957" y="21590"/>
                    <a:pt x="13867" y="21590"/>
                    <a:pt x="10776" y="21590"/>
                  </a:cubicBezTo>
                  <a:cubicBezTo>
                    <a:pt x="7719" y="21590"/>
                    <a:pt x="4657" y="21590"/>
                    <a:pt x="1599" y="21590"/>
                  </a:cubicBezTo>
                  <a:cubicBezTo>
                    <a:pt x="670" y="21590"/>
                    <a:pt x="4" y="20486"/>
                    <a:pt x="4" y="18939"/>
                  </a:cubicBezTo>
                  <a:cubicBezTo>
                    <a:pt x="4" y="18190"/>
                    <a:pt x="-5" y="17441"/>
                    <a:pt x="4" y="16691"/>
                  </a:cubicBezTo>
                  <a:cubicBezTo>
                    <a:pt x="33" y="14830"/>
                    <a:pt x="311" y="13063"/>
                    <a:pt x="712" y="11343"/>
                  </a:cubicBezTo>
                  <a:cubicBezTo>
                    <a:pt x="1094" y="9726"/>
                    <a:pt x="1613" y="8235"/>
                    <a:pt x="2260" y="6862"/>
                  </a:cubicBezTo>
                  <a:cubicBezTo>
                    <a:pt x="3104" y="5064"/>
                    <a:pt x="4119" y="3604"/>
                    <a:pt x="5294" y="2461"/>
                  </a:cubicBezTo>
                  <a:cubicBezTo>
                    <a:pt x="6402" y="1380"/>
                    <a:pt x="7587" y="630"/>
                    <a:pt x="8856" y="275"/>
                  </a:cubicBezTo>
                  <a:cubicBezTo>
                    <a:pt x="9528" y="86"/>
                    <a:pt x="10203" y="-10"/>
                    <a:pt x="10885" y="0"/>
                  </a:cubicBezTo>
                  <a:close/>
                  <a:moveTo>
                    <a:pt x="10310" y="2598"/>
                  </a:moveTo>
                  <a:cubicBezTo>
                    <a:pt x="9942" y="2629"/>
                    <a:pt x="9576" y="2696"/>
                    <a:pt x="9211" y="2795"/>
                  </a:cubicBezTo>
                  <a:cubicBezTo>
                    <a:pt x="8177" y="3075"/>
                    <a:pt x="7213" y="3665"/>
                    <a:pt x="6310" y="4517"/>
                  </a:cubicBezTo>
                  <a:cubicBezTo>
                    <a:pt x="5353" y="5418"/>
                    <a:pt x="4527" y="6567"/>
                    <a:pt x="3839" y="7984"/>
                  </a:cubicBezTo>
                  <a:cubicBezTo>
                    <a:pt x="3313" y="9066"/>
                    <a:pt x="2890" y="10240"/>
                    <a:pt x="2579" y="11514"/>
                  </a:cubicBezTo>
                  <a:cubicBezTo>
                    <a:pt x="2252" y="12869"/>
                    <a:pt x="2026" y="14261"/>
                    <a:pt x="2003" y="15727"/>
                  </a:cubicBezTo>
                  <a:cubicBezTo>
                    <a:pt x="1995" y="16317"/>
                    <a:pt x="2003" y="16908"/>
                    <a:pt x="2003" y="17498"/>
                  </a:cubicBezTo>
                  <a:cubicBezTo>
                    <a:pt x="2003" y="18716"/>
                    <a:pt x="2544" y="19586"/>
                    <a:pt x="3301" y="19586"/>
                  </a:cubicBezTo>
                  <a:lnTo>
                    <a:pt x="9125" y="19586"/>
                  </a:lnTo>
                  <a:lnTo>
                    <a:pt x="9137" y="19238"/>
                  </a:lnTo>
                  <a:cubicBezTo>
                    <a:pt x="9262" y="17900"/>
                    <a:pt x="9905" y="16858"/>
                    <a:pt x="10702" y="16809"/>
                  </a:cubicBezTo>
                  <a:cubicBezTo>
                    <a:pt x="11500" y="16759"/>
                    <a:pt x="12187" y="17718"/>
                    <a:pt x="12371" y="19037"/>
                  </a:cubicBezTo>
                  <a:lnTo>
                    <a:pt x="12414" y="19586"/>
                  </a:lnTo>
                  <a:lnTo>
                    <a:pt x="18325" y="19586"/>
                  </a:lnTo>
                  <a:cubicBezTo>
                    <a:pt x="18967" y="19586"/>
                    <a:pt x="19547" y="18728"/>
                    <a:pt x="19555" y="17716"/>
                  </a:cubicBezTo>
                  <a:cubicBezTo>
                    <a:pt x="19563" y="16833"/>
                    <a:pt x="19586" y="15957"/>
                    <a:pt x="19524" y="15081"/>
                  </a:cubicBezTo>
                  <a:cubicBezTo>
                    <a:pt x="19420" y="13577"/>
                    <a:pt x="19167" y="12148"/>
                    <a:pt x="18771" y="10781"/>
                  </a:cubicBezTo>
                  <a:cubicBezTo>
                    <a:pt x="18225" y="8898"/>
                    <a:pt x="17461" y="7288"/>
                    <a:pt x="16481" y="5946"/>
                  </a:cubicBezTo>
                  <a:cubicBezTo>
                    <a:pt x="15766" y="4970"/>
                    <a:pt x="14982" y="4187"/>
                    <a:pt x="14114" y="3622"/>
                  </a:cubicBezTo>
                  <a:cubicBezTo>
                    <a:pt x="13249" y="3063"/>
                    <a:pt x="12354" y="2727"/>
                    <a:pt x="11420" y="2615"/>
                  </a:cubicBezTo>
                  <a:cubicBezTo>
                    <a:pt x="11048" y="2572"/>
                    <a:pt x="10678" y="2567"/>
                    <a:pt x="10310" y="2598"/>
                  </a:cubicBezTo>
                  <a:close/>
                </a:path>
              </a:pathLst>
            </a:custGeom>
            <a:solidFill>
              <a:srgbClr val="3B4550">
                <a:alpha val="5000"/>
              </a:srgbClr>
            </a:solidFill>
            <a:ln w="50800" cap="flat">
              <a:solidFill>
                <a:srgbClr val="A7A7A7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70074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 sz="1600" b="1" cap="none">
                <a:effectLst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0" name="TextBox 40"/>
            <p:cNvSpPr txBox="1"/>
            <p:nvPr/>
          </p:nvSpPr>
          <p:spPr>
            <a:xfrm>
              <a:off x="20666" y="2294620"/>
              <a:ext cx="407135" cy="33377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0%</a:t>
              </a:r>
            </a:p>
          </p:txBody>
        </p:sp>
        <p:sp>
          <p:nvSpPr>
            <p:cNvPr id="571" name="TextBox 41"/>
            <p:cNvSpPr txBox="1"/>
            <p:nvPr/>
          </p:nvSpPr>
          <p:spPr>
            <a:xfrm>
              <a:off x="4190916" y="2294620"/>
              <a:ext cx="638403" cy="33377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100%</a:t>
              </a:r>
            </a:p>
          </p:txBody>
        </p:sp>
        <p:sp>
          <p:nvSpPr>
            <p:cNvPr id="572" name="TextBox 42"/>
            <p:cNvSpPr txBox="1"/>
            <p:nvPr/>
          </p:nvSpPr>
          <p:spPr>
            <a:xfrm>
              <a:off x="2109674" y="1377"/>
              <a:ext cx="527152" cy="33377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50%</a:t>
              </a:r>
            </a:p>
          </p:txBody>
        </p:sp>
        <p:sp>
          <p:nvSpPr>
            <p:cNvPr id="573" name="TextBox 43"/>
            <p:cNvSpPr txBox="1"/>
            <p:nvPr/>
          </p:nvSpPr>
          <p:spPr>
            <a:xfrm>
              <a:off x="367301" y="861144"/>
              <a:ext cx="524902" cy="33377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25%</a:t>
              </a:r>
            </a:p>
          </p:txBody>
        </p:sp>
        <p:sp>
          <p:nvSpPr>
            <p:cNvPr id="574" name="TextBox 44"/>
            <p:cNvSpPr txBox="1"/>
            <p:nvPr/>
          </p:nvSpPr>
          <p:spPr>
            <a:xfrm>
              <a:off x="3854294" y="861144"/>
              <a:ext cx="544225" cy="33377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75%</a:t>
              </a:r>
            </a:p>
          </p:txBody>
        </p:sp>
        <p:sp>
          <p:nvSpPr>
            <p:cNvPr id="575" name="TextBox 45"/>
            <p:cNvSpPr txBox="1"/>
            <p:nvPr/>
          </p:nvSpPr>
          <p:spPr>
            <a:xfrm>
              <a:off x="1780109" y="522465"/>
              <a:ext cx="1186279" cy="568833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39005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3100" b="1" cap="none"/>
              </a:lvl1pPr>
            </a:lstStyle>
            <a:p>
              <a:pPr>
                <a:defRPr>
                  <a:effectLst/>
                </a:defRPr>
              </a:pPr>
              <a:r>
                <a:rPr lang="en-GB" dirty="0" smtClean="0">
                  <a:effectLst/>
                </a:rPr>
                <a:t>53</a:t>
              </a:r>
              <a:r>
                <a:rPr dirty="0" smtClean="0">
                  <a:effectLst/>
                </a:rPr>
                <a:t>%</a:t>
              </a:r>
              <a:endParaRPr dirty="0">
                <a:effectLst/>
              </a:endParaRPr>
            </a:p>
          </p:txBody>
        </p:sp>
        <p:pic>
          <p:nvPicPr>
            <p:cNvPr id="576" name="Graphic 48" descr="Graphic 4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7685515">
              <a:off x="2817451" y="2012030"/>
              <a:ext cx="282118" cy="176964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77" name="Budget Size % Budget Size %" descr="Budget Size % Budget Size %"/>
            <p:cNvPicPr>
              <a:picLocks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70510" y="2986106"/>
              <a:ext cx="4288299" cy="797823"/>
            </a:xfrm>
            <a:prstGeom prst="rect">
              <a:avLst/>
            </a:prstGeom>
            <a:effectLst>
              <a:outerShdw blurRad="63500" dist="38100" dir="5400000" rotWithShape="0">
                <a:srgbClr val="000000">
                  <a:alpha val="53843"/>
                </a:srgbClr>
              </a:outerShdw>
            </a:effectLst>
          </p:spPr>
        </p:pic>
        <p:pic>
          <p:nvPicPr>
            <p:cNvPr id="578" name="Graphic 47" descr="Graphic 47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">
              <a:off x="2306862" y="993568"/>
              <a:ext cx="240996" cy="854719"/>
            </a:xfrm>
            <a:prstGeom prst="rect">
              <a:avLst/>
            </a:prstGeom>
            <a:ln w="12700" cap="flat">
              <a:noFill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</p:spPr>
        </p:pic>
      </p:grpSp>
      <p:grpSp>
        <p:nvGrpSpPr>
          <p:cNvPr id="591" name="Group"/>
          <p:cNvGrpSpPr/>
          <p:nvPr/>
        </p:nvGrpSpPr>
        <p:grpSpPr>
          <a:xfrm>
            <a:off x="19348970" y="8874796"/>
            <a:ext cx="4632709" cy="3770077"/>
            <a:chOff x="0" y="0"/>
            <a:chExt cx="4632707" cy="3770075"/>
          </a:xfrm>
        </p:grpSpPr>
        <p:sp>
          <p:nvSpPr>
            <p:cNvPr id="580" name="Freeform: Shape 38"/>
            <p:cNvSpPr/>
            <p:nvPr/>
          </p:nvSpPr>
          <p:spPr>
            <a:xfrm>
              <a:off x="422067" y="325652"/>
              <a:ext cx="3709135" cy="21479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86" extrusionOk="0">
                  <a:moveTo>
                    <a:pt x="10205" y="25"/>
                  </a:moveTo>
                  <a:cubicBezTo>
                    <a:pt x="10657" y="-14"/>
                    <a:pt x="11111" y="-8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4"/>
                  </a:cubicBezTo>
                  <a:cubicBezTo>
                    <a:pt x="18986" y="5978"/>
                    <a:pt x="19925" y="8021"/>
                    <a:pt x="20595" y="10410"/>
                  </a:cubicBezTo>
                  <a:cubicBezTo>
                    <a:pt x="21081" y="12145"/>
                    <a:pt x="21392" y="13959"/>
                    <a:pt x="21520" y="15868"/>
                  </a:cubicBezTo>
                  <a:cubicBezTo>
                    <a:pt x="21595" y="16980"/>
                    <a:pt x="21567" y="18092"/>
                    <a:pt x="21557" y="19212"/>
                  </a:cubicBezTo>
                  <a:cubicBezTo>
                    <a:pt x="21548" y="20498"/>
                    <a:pt x="20835" y="21586"/>
                    <a:pt x="20047" y="21586"/>
                  </a:cubicBezTo>
                  <a:lnTo>
                    <a:pt x="12789" y="21586"/>
                  </a:lnTo>
                  <a:lnTo>
                    <a:pt x="12736" y="20889"/>
                  </a:lnTo>
                  <a:cubicBezTo>
                    <a:pt x="12510" y="19215"/>
                    <a:pt x="11666" y="17998"/>
                    <a:pt x="10687" y="18061"/>
                  </a:cubicBezTo>
                  <a:cubicBezTo>
                    <a:pt x="9708" y="18124"/>
                    <a:pt x="8918" y="19446"/>
                    <a:pt x="8765" y="21145"/>
                  </a:cubicBezTo>
                  <a:lnTo>
                    <a:pt x="8750" y="21586"/>
                  </a:lnTo>
                  <a:lnTo>
                    <a:pt x="1599" y="21586"/>
                  </a:lnTo>
                  <a:cubicBezTo>
                    <a:pt x="670" y="21586"/>
                    <a:pt x="4" y="20482"/>
                    <a:pt x="4" y="18936"/>
                  </a:cubicBezTo>
                  <a:cubicBezTo>
                    <a:pt x="4" y="18187"/>
                    <a:pt x="-5" y="17438"/>
                    <a:pt x="4" y="16688"/>
                  </a:cubicBezTo>
                  <a:cubicBezTo>
                    <a:pt x="33" y="14827"/>
                    <a:pt x="311" y="13060"/>
                    <a:pt x="712" y="11341"/>
                  </a:cubicBezTo>
                  <a:cubicBezTo>
                    <a:pt x="1094" y="9724"/>
                    <a:pt x="1613" y="8234"/>
                    <a:pt x="2260" y="6861"/>
                  </a:cubicBezTo>
                  <a:cubicBezTo>
                    <a:pt x="3104" y="5063"/>
                    <a:pt x="4119" y="3604"/>
                    <a:pt x="5294" y="2460"/>
                  </a:cubicBezTo>
                  <a:cubicBezTo>
                    <a:pt x="6402" y="1380"/>
                    <a:pt x="7587" y="631"/>
                    <a:pt x="8856" y="276"/>
                  </a:cubicBezTo>
                  <a:cubicBezTo>
                    <a:pt x="9304" y="150"/>
                    <a:pt x="9753" y="65"/>
                    <a:pt x="10205" y="25"/>
                  </a:cubicBezTo>
                  <a:close/>
                </a:path>
              </a:pathLst>
            </a:custGeom>
            <a:solidFill>
              <a:srgbClr val="22BF00"/>
            </a:solidFill>
            <a:ln w="50800" cap="flat">
              <a:solidFill>
                <a:srgbClr val="FFFFFF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 sz="1600" b="1" cap="none">
                <a:effectLst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1" name="Freeform: Shape 39"/>
            <p:cNvSpPr/>
            <p:nvPr/>
          </p:nvSpPr>
          <p:spPr>
            <a:xfrm>
              <a:off x="-1" y="-1"/>
              <a:ext cx="4554496" cy="27266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90" extrusionOk="0">
                  <a:moveTo>
                    <a:pt x="10885" y="0"/>
                  </a:moveTo>
                  <a:cubicBezTo>
                    <a:pt x="11112" y="4"/>
                    <a:pt x="11340" y="19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5"/>
                  </a:cubicBezTo>
                  <a:cubicBezTo>
                    <a:pt x="18986" y="5979"/>
                    <a:pt x="19925" y="8022"/>
                    <a:pt x="20595" y="10412"/>
                  </a:cubicBezTo>
                  <a:cubicBezTo>
                    <a:pt x="21081" y="12148"/>
                    <a:pt x="21392" y="13962"/>
                    <a:pt x="21520" y="15871"/>
                  </a:cubicBezTo>
                  <a:cubicBezTo>
                    <a:pt x="21595" y="16983"/>
                    <a:pt x="21567" y="18095"/>
                    <a:pt x="21557" y="19216"/>
                  </a:cubicBezTo>
                  <a:cubicBezTo>
                    <a:pt x="21548" y="20501"/>
                    <a:pt x="20835" y="21590"/>
                    <a:pt x="20047" y="21590"/>
                  </a:cubicBezTo>
                  <a:cubicBezTo>
                    <a:pt x="16957" y="21590"/>
                    <a:pt x="13867" y="21590"/>
                    <a:pt x="10776" y="21590"/>
                  </a:cubicBezTo>
                  <a:cubicBezTo>
                    <a:pt x="7719" y="21590"/>
                    <a:pt x="4657" y="21590"/>
                    <a:pt x="1599" y="21590"/>
                  </a:cubicBezTo>
                  <a:cubicBezTo>
                    <a:pt x="670" y="21590"/>
                    <a:pt x="4" y="20486"/>
                    <a:pt x="4" y="18939"/>
                  </a:cubicBezTo>
                  <a:cubicBezTo>
                    <a:pt x="4" y="18190"/>
                    <a:pt x="-5" y="17441"/>
                    <a:pt x="4" y="16691"/>
                  </a:cubicBezTo>
                  <a:cubicBezTo>
                    <a:pt x="33" y="14830"/>
                    <a:pt x="311" y="13063"/>
                    <a:pt x="712" y="11343"/>
                  </a:cubicBezTo>
                  <a:cubicBezTo>
                    <a:pt x="1094" y="9726"/>
                    <a:pt x="1613" y="8235"/>
                    <a:pt x="2260" y="6862"/>
                  </a:cubicBezTo>
                  <a:cubicBezTo>
                    <a:pt x="3104" y="5064"/>
                    <a:pt x="4119" y="3604"/>
                    <a:pt x="5294" y="2461"/>
                  </a:cubicBezTo>
                  <a:cubicBezTo>
                    <a:pt x="6402" y="1380"/>
                    <a:pt x="7587" y="630"/>
                    <a:pt x="8856" y="275"/>
                  </a:cubicBezTo>
                  <a:cubicBezTo>
                    <a:pt x="9528" y="86"/>
                    <a:pt x="10203" y="-10"/>
                    <a:pt x="10885" y="0"/>
                  </a:cubicBezTo>
                  <a:close/>
                  <a:moveTo>
                    <a:pt x="10310" y="2598"/>
                  </a:moveTo>
                  <a:cubicBezTo>
                    <a:pt x="9942" y="2629"/>
                    <a:pt x="9576" y="2696"/>
                    <a:pt x="9211" y="2795"/>
                  </a:cubicBezTo>
                  <a:cubicBezTo>
                    <a:pt x="8177" y="3075"/>
                    <a:pt x="7213" y="3665"/>
                    <a:pt x="6310" y="4517"/>
                  </a:cubicBezTo>
                  <a:cubicBezTo>
                    <a:pt x="5353" y="5418"/>
                    <a:pt x="4527" y="6567"/>
                    <a:pt x="3839" y="7984"/>
                  </a:cubicBezTo>
                  <a:cubicBezTo>
                    <a:pt x="3313" y="9066"/>
                    <a:pt x="2890" y="10240"/>
                    <a:pt x="2579" y="11514"/>
                  </a:cubicBezTo>
                  <a:cubicBezTo>
                    <a:pt x="2252" y="12869"/>
                    <a:pt x="2026" y="14261"/>
                    <a:pt x="2003" y="15727"/>
                  </a:cubicBezTo>
                  <a:cubicBezTo>
                    <a:pt x="1995" y="16317"/>
                    <a:pt x="2003" y="16908"/>
                    <a:pt x="2003" y="17498"/>
                  </a:cubicBezTo>
                  <a:cubicBezTo>
                    <a:pt x="2003" y="18716"/>
                    <a:pt x="2544" y="19586"/>
                    <a:pt x="3301" y="19586"/>
                  </a:cubicBezTo>
                  <a:lnTo>
                    <a:pt x="9125" y="19586"/>
                  </a:lnTo>
                  <a:lnTo>
                    <a:pt x="9137" y="19238"/>
                  </a:lnTo>
                  <a:cubicBezTo>
                    <a:pt x="9262" y="17900"/>
                    <a:pt x="9905" y="16858"/>
                    <a:pt x="10702" y="16809"/>
                  </a:cubicBezTo>
                  <a:cubicBezTo>
                    <a:pt x="11500" y="16759"/>
                    <a:pt x="12187" y="17718"/>
                    <a:pt x="12371" y="19037"/>
                  </a:cubicBezTo>
                  <a:lnTo>
                    <a:pt x="12414" y="19586"/>
                  </a:lnTo>
                  <a:lnTo>
                    <a:pt x="18325" y="19586"/>
                  </a:lnTo>
                  <a:cubicBezTo>
                    <a:pt x="18967" y="19586"/>
                    <a:pt x="19547" y="18728"/>
                    <a:pt x="19555" y="17716"/>
                  </a:cubicBezTo>
                  <a:cubicBezTo>
                    <a:pt x="19563" y="16833"/>
                    <a:pt x="19586" y="15957"/>
                    <a:pt x="19524" y="15081"/>
                  </a:cubicBezTo>
                  <a:cubicBezTo>
                    <a:pt x="19420" y="13577"/>
                    <a:pt x="19167" y="12148"/>
                    <a:pt x="18771" y="10781"/>
                  </a:cubicBezTo>
                  <a:cubicBezTo>
                    <a:pt x="18225" y="8898"/>
                    <a:pt x="17461" y="7288"/>
                    <a:pt x="16481" y="5946"/>
                  </a:cubicBezTo>
                  <a:cubicBezTo>
                    <a:pt x="15766" y="4970"/>
                    <a:pt x="14982" y="4187"/>
                    <a:pt x="14114" y="3622"/>
                  </a:cubicBezTo>
                  <a:cubicBezTo>
                    <a:pt x="13249" y="3063"/>
                    <a:pt x="12354" y="2727"/>
                    <a:pt x="11420" y="2615"/>
                  </a:cubicBezTo>
                  <a:cubicBezTo>
                    <a:pt x="11048" y="2572"/>
                    <a:pt x="10678" y="2567"/>
                    <a:pt x="10310" y="2598"/>
                  </a:cubicBezTo>
                  <a:close/>
                </a:path>
              </a:pathLst>
            </a:custGeom>
            <a:solidFill>
              <a:srgbClr val="3B4550">
                <a:alpha val="5000"/>
              </a:srgbClr>
            </a:solidFill>
            <a:ln w="50800" cap="flat">
              <a:solidFill>
                <a:srgbClr val="22BF00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70067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 sz="1600" b="1" cap="none">
                <a:effectLst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2" name="TextBox 40"/>
            <p:cNvSpPr txBox="1"/>
            <p:nvPr/>
          </p:nvSpPr>
          <p:spPr>
            <a:xfrm>
              <a:off x="19826" y="2201202"/>
              <a:ext cx="390559" cy="320189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0%</a:t>
              </a:r>
            </a:p>
          </p:txBody>
        </p:sp>
        <p:sp>
          <p:nvSpPr>
            <p:cNvPr id="583" name="TextBox 41"/>
            <p:cNvSpPr txBox="1"/>
            <p:nvPr/>
          </p:nvSpPr>
          <p:spPr>
            <a:xfrm>
              <a:off x="4020295" y="2201202"/>
              <a:ext cx="612413" cy="320189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100%</a:t>
              </a:r>
            </a:p>
          </p:txBody>
        </p:sp>
        <p:sp>
          <p:nvSpPr>
            <p:cNvPr id="584" name="TextBox 42"/>
            <p:cNvSpPr txBox="1"/>
            <p:nvPr/>
          </p:nvSpPr>
          <p:spPr>
            <a:xfrm>
              <a:off x="2023786" y="1321"/>
              <a:ext cx="505691" cy="32019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50%</a:t>
              </a:r>
            </a:p>
          </p:txBody>
        </p:sp>
        <p:sp>
          <p:nvSpPr>
            <p:cNvPr id="585" name="TextBox 43"/>
            <p:cNvSpPr txBox="1"/>
            <p:nvPr/>
          </p:nvSpPr>
          <p:spPr>
            <a:xfrm>
              <a:off x="352349" y="826085"/>
              <a:ext cx="503532" cy="32019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25%</a:t>
              </a:r>
            </a:p>
          </p:txBody>
        </p:sp>
        <p:sp>
          <p:nvSpPr>
            <p:cNvPr id="586" name="TextBox 44"/>
            <p:cNvSpPr txBox="1"/>
            <p:nvPr/>
          </p:nvSpPr>
          <p:spPr>
            <a:xfrm>
              <a:off x="3697380" y="826085"/>
              <a:ext cx="522068" cy="32019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75%</a:t>
              </a:r>
            </a:p>
          </p:txBody>
        </p:sp>
        <p:sp>
          <p:nvSpPr>
            <p:cNvPr id="587" name="TextBox 45"/>
            <p:cNvSpPr txBox="1"/>
            <p:nvPr/>
          </p:nvSpPr>
          <p:spPr>
            <a:xfrm>
              <a:off x="1707639" y="501194"/>
              <a:ext cx="1137984" cy="545675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70385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noAutofit/>
            </a:bodyPr>
            <a:lstStyle>
              <a:lvl1pPr algn="ctr" defTabSz="914400">
                <a:defRPr sz="3000" b="1" cap="none">
                  <a:solidFill>
                    <a:srgbClr val="FFFFFF"/>
                  </a:solidFill>
                </a:defRPr>
              </a:lvl1pPr>
            </a:lstStyle>
            <a:p>
              <a:pPr>
                <a:defRPr>
                  <a:effectLst/>
                </a:defRPr>
              </a:pPr>
              <a:r>
                <a:rPr lang="en-GB" dirty="0" smtClean="0">
                  <a:solidFill>
                    <a:schemeClr val="tx1"/>
                  </a:solidFill>
                  <a:effectLst/>
                </a:rPr>
                <a:t>57</a:t>
              </a:r>
              <a:r>
                <a:rPr dirty="0" smtClean="0">
                  <a:solidFill>
                    <a:schemeClr val="tx1"/>
                  </a:solidFill>
                  <a:effectLst/>
                </a:rPr>
                <a:t>0</a:t>
              </a:r>
              <a:r>
                <a:rPr dirty="0">
                  <a:solidFill>
                    <a:schemeClr val="tx1"/>
                  </a:solidFill>
                  <a:effectLst/>
                </a:rPr>
                <a:t>%</a:t>
              </a:r>
            </a:p>
          </p:txBody>
        </p:sp>
        <p:pic>
          <p:nvPicPr>
            <p:cNvPr id="588" name="Graphic 48" descr="Graphic 4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7474128">
              <a:off x="1402700" y="-122950"/>
              <a:ext cx="213025" cy="133624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89" name="Deficit Funding % Deficit Funding %" descr="Deficit Funding % Deficit Funding %"/>
            <p:cNvPicPr>
              <a:picLocks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13650" y="2887562"/>
              <a:ext cx="4158299" cy="882514"/>
            </a:xfrm>
            <a:prstGeom prst="rect">
              <a:avLst/>
            </a:prstGeom>
            <a:effectLst>
              <a:outerShdw blurRad="63500" dist="38100" dir="5400000" rotWithShape="0">
                <a:srgbClr val="000000">
                  <a:alpha val="53843"/>
                </a:srgbClr>
              </a:outerShdw>
            </a:effectLst>
          </p:spPr>
        </p:pic>
        <p:pic>
          <p:nvPicPr>
            <p:cNvPr id="590" name="Graphic 47" descr="Graphic 47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 rot="8416829">
              <a:off x="2334148" y="1242596"/>
              <a:ext cx="240996" cy="854720"/>
            </a:xfrm>
            <a:prstGeom prst="rect">
              <a:avLst/>
            </a:prstGeom>
            <a:ln w="12700" cap="flat">
              <a:noFill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</p:spPr>
        </p:pic>
      </p:grpSp>
      <p:grpSp>
        <p:nvGrpSpPr>
          <p:cNvPr id="603" name="Group"/>
          <p:cNvGrpSpPr/>
          <p:nvPr/>
        </p:nvGrpSpPr>
        <p:grpSpPr>
          <a:xfrm>
            <a:off x="10669255" y="8930265"/>
            <a:ext cx="4656145" cy="3659139"/>
            <a:chOff x="0" y="0"/>
            <a:chExt cx="4656144" cy="3659137"/>
          </a:xfrm>
        </p:grpSpPr>
        <p:sp>
          <p:nvSpPr>
            <p:cNvPr id="592" name="Freeform: Shape 38"/>
            <p:cNvSpPr/>
            <p:nvPr/>
          </p:nvSpPr>
          <p:spPr>
            <a:xfrm>
              <a:off x="424201" y="327299"/>
              <a:ext cx="3727900" cy="21588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86" extrusionOk="0">
                  <a:moveTo>
                    <a:pt x="10205" y="25"/>
                  </a:moveTo>
                  <a:cubicBezTo>
                    <a:pt x="10657" y="-14"/>
                    <a:pt x="11111" y="-8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4"/>
                  </a:cubicBezTo>
                  <a:cubicBezTo>
                    <a:pt x="18986" y="5978"/>
                    <a:pt x="19925" y="8021"/>
                    <a:pt x="20595" y="10410"/>
                  </a:cubicBezTo>
                  <a:cubicBezTo>
                    <a:pt x="21081" y="12145"/>
                    <a:pt x="21392" y="13959"/>
                    <a:pt x="21520" y="15868"/>
                  </a:cubicBezTo>
                  <a:cubicBezTo>
                    <a:pt x="21595" y="16980"/>
                    <a:pt x="21567" y="18092"/>
                    <a:pt x="21557" y="19212"/>
                  </a:cubicBezTo>
                  <a:cubicBezTo>
                    <a:pt x="21548" y="20498"/>
                    <a:pt x="20835" y="21586"/>
                    <a:pt x="20047" y="21586"/>
                  </a:cubicBezTo>
                  <a:lnTo>
                    <a:pt x="12789" y="21586"/>
                  </a:lnTo>
                  <a:lnTo>
                    <a:pt x="12736" y="20889"/>
                  </a:lnTo>
                  <a:cubicBezTo>
                    <a:pt x="12510" y="19215"/>
                    <a:pt x="11666" y="17998"/>
                    <a:pt x="10687" y="18061"/>
                  </a:cubicBezTo>
                  <a:cubicBezTo>
                    <a:pt x="9708" y="18124"/>
                    <a:pt x="8918" y="19446"/>
                    <a:pt x="8765" y="21145"/>
                  </a:cubicBezTo>
                  <a:lnTo>
                    <a:pt x="8750" y="21586"/>
                  </a:lnTo>
                  <a:lnTo>
                    <a:pt x="1599" y="21586"/>
                  </a:lnTo>
                  <a:cubicBezTo>
                    <a:pt x="670" y="21586"/>
                    <a:pt x="4" y="20482"/>
                    <a:pt x="4" y="18936"/>
                  </a:cubicBezTo>
                  <a:cubicBezTo>
                    <a:pt x="4" y="18187"/>
                    <a:pt x="-5" y="17438"/>
                    <a:pt x="4" y="16688"/>
                  </a:cubicBezTo>
                  <a:cubicBezTo>
                    <a:pt x="33" y="14827"/>
                    <a:pt x="311" y="13060"/>
                    <a:pt x="712" y="11341"/>
                  </a:cubicBezTo>
                  <a:cubicBezTo>
                    <a:pt x="1094" y="9724"/>
                    <a:pt x="1613" y="8234"/>
                    <a:pt x="2260" y="6861"/>
                  </a:cubicBezTo>
                  <a:cubicBezTo>
                    <a:pt x="3104" y="5063"/>
                    <a:pt x="4119" y="3604"/>
                    <a:pt x="5294" y="2460"/>
                  </a:cubicBezTo>
                  <a:cubicBezTo>
                    <a:pt x="6402" y="1380"/>
                    <a:pt x="7587" y="631"/>
                    <a:pt x="8856" y="276"/>
                  </a:cubicBezTo>
                  <a:cubicBezTo>
                    <a:pt x="9304" y="150"/>
                    <a:pt x="9753" y="65"/>
                    <a:pt x="10205" y="25"/>
                  </a:cubicBezTo>
                  <a:close/>
                </a:path>
              </a:pathLst>
            </a:custGeom>
            <a:gradFill flip="none" rotWithShape="1">
              <a:gsLst>
                <a:gs pos="1399">
                  <a:srgbClr val="FF2600"/>
                </a:gs>
                <a:gs pos="74582">
                  <a:srgbClr val="917300"/>
                </a:gs>
                <a:gs pos="100000">
                  <a:srgbClr val="22BF00"/>
                </a:gs>
              </a:gsLst>
              <a:path path="shape">
                <a:fillToRect l="54543" t="8878" r="45456" b="91121"/>
              </a:path>
            </a:gradFill>
            <a:ln w="50800" cap="flat">
              <a:solidFill>
                <a:srgbClr val="FFFFFF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 sz="1600" b="1" cap="none">
                <a:effectLst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3" name="Freeform: Shape 39"/>
            <p:cNvSpPr/>
            <p:nvPr/>
          </p:nvSpPr>
          <p:spPr>
            <a:xfrm>
              <a:off x="-1" y="-1"/>
              <a:ext cx="4577538" cy="27404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90" extrusionOk="0">
                  <a:moveTo>
                    <a:pt x="10885" y="0"/>
                  </a:moveTo>
                  <a:cubicBezTo>
                    <a:pt x="11112" y="4"/>
                    <a:pt x="11340" y="19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5"/>
                  </a:cubicBezTo>
                  <a:cubicBezTo>
                    <a:pt x="18986" y="5979"/>
                    <a:pt x="19925" y="8022"/>
                    <a:pt x="20595" y="10412"/>
                  </a:cubicBezTo>
                  <a:cubicBezTo>
                    <a:pt x="21081" y="12148"/>
                    <a:pt x="21392" y="13962"/>
                    <a:pt x="21520" y="15871"/>
                  </a:cubicBezTo>
                  <a:cubicBezTo>
                    <a:pt x="21595" y="16983"/>
                    <a:pt x="21567" y="18095"/>
                    <a:pt x="21557" y="19216"/>
                  </a:cubicBezTo>
                  <a:cubicBezTo>
                    <a:pt x="21548" y="20501"/>
                    <a:pt x="20835" y="21590"/>
                    <a:pt x="20047" y="21590"/>
                  </a:cubicBezTo>
                  <a:cubicBezTo>
                    <a:pt x="16957" y="21590"/>
                    <a:pt x="13867" y="21590"/>
                    <a:pt x="10776" y="21590"/>
                  </a:cubicBezTo>
                  <a:cubicBezTo>
                    <a:pt x="7719" y="21590"/>
                    <a:pt x="4657" y="21590"/>
                    <a:pt x="1599" y="21590"/>
                  </a:cubicBezTo>
                  <a:cubicBezTo>
                    <a:pt x="670" y="21590"/>
                    <a:pt x="4" y="20486"/>
                    <a:pt x="4" y="18939"/>
                  </a:cubicBezTo>
                  <a:cubicBezTo>
                    <a:pt x="4" y="18190"/>
                    <a:pt x="-5" y="17441"/>
                    <a:pt x="4" y="16691"/>
                  </a:cubicBezTo>
                  <a:cubicBezTo>
                    <a:pt x="33" y="14830"/>
                    <a:pt x="311" y="13063"/>
                    <a:pt x="712" y="11343"/>
                  </a:cubicBezTo>
                  <a:cubicBezTo>
                    <a:pt x="1094" y="9726"/>
                    <a:pt x="1613" y="8235"/>
                    <a:pt x="2260" y="6862"/>
                  </a:cubicBezTo>
                  <a:cubicBezTo>
                    <a:pt x="3104" y="5064"/>
                    <a:pt x="4119" y="3604"/>
                    <a:pt x="5294" y="2461"/>
                  </a:cubicBezTo>
                  <a:cubicBezTo>
                    <a:pt x="6402" y="1380"/>
                    <a:pt x="7587" y="630"/>
                    <a:pt x="8856" y="275"/>
                  </a:cubicBezTo>
                  <a:cubicBezTo>
                    <a:pt x="9528" y="86"/>
                    <a:pt x="10203" y="-10"/>
                    <a:pt x="10885" y="0"/>
                  </a:cubicBezTo>
                  <a:close/>
                  <a:moveTo>
                    <a:pt x="10310" y="2598"/>
                  </a:moveTo>
                  <a:cubicBezTo>
                    <a:pt x="9942" y="2629"/>
                    <a:pt x="9576" y="2696"/>
                    <a:pt x="9211" y="2795"/>
                  </a:cubicBezTo>
                  <a:cubicBezTo>
                    <a:pt x="8177" y="3075"/>
                    <a:pt x="7213" y="3665"/>
                    <a:pt x="6310" y="4517"/>
                  </a:cubicBezTo>
                  <a:cubicBezTo>
                    <a:pt x="5353" y="5418"/>
                    <a:pt x="4527" y="6567"/>
                    <a:pt x="3839" y="7984"/>
                  </a:cubicBezTo>
                  <a:cubicBezTo>
                    <a:pt x="3313" y="9066"/>
                    <a:pt x="2890" y="10240"/>
                    <a:pt x="2579" y="11514"/>
                  </a:cubicBezTo>
                  <a:cubicBezTo>
                    <a:pt x="2252" y="12869"/>
                    <a:pt x="2026" y="14261"/>
                    <a:pt x="2003" y="15727"/>
                  </a:cubicBezTo>
                  <a:cubicBezTo>
                    <a:pt x="1995" y="16317"/>
                    <a:pt x="2003" y="16908"/>
                    <a:pt x="2003" y="17498"/>
                  </a:cubicBezTo>
                  <a:cubicBezTo>
                    <a:pt x="2003" y="18716"/>
                    <a:pt x="2544" y="19586"/>
                    <a:pt x="3301" y="19586"/>
                  </a:cubicBezTo>
                  <a:lnTo>
                    <a:pt x="9125" y="19586"/>
                  </a:lnTo>
                  <a:lnTo>
                    <a:pt x="9137" y="19238"/>
                  </a:lnTo>
                  <a:cubicBezTo>
                    <a:pt x="9262" y="17900"/>
                    <a:pt x="9905" y="16858"/>
                    <a:pt x="10702" y="16809"/>
                  </a:cubicBezTo>
                  <a:cubicBezTo>
                    <a:pt x="11500" y="16759"/>
                    <a:pt x="12187" y="17718"/>
                    <a:pt x="12371" y="19037"/>
                  </a:cubicBezTo>
                  <a:lnTo>
                    <a:pt x="12414" y="19586"/>
                  </a:lnTo>
                  <a:lnTo>
                    <a:pt x="18325" y="19586"/>
                  </a:lnTo>
                  <a:cubicBezTo>
                    <a:pt x="18967" y="19586"/>
                    <a:pt x="19547" y="18728"/>
                    <a:pt x="19555" y="17716"/>
                  </a:cubicBezTo>
                  <a:cubicBezTo>
                    <a:pt x="19563" y="16833"/>
                    <a:pt x="19586" y="15957"/>
                    <a:pt x="19524" y="15081"/>
                  </a:cubicBezTo>
                  <a:cubicBezTo>
                    <a:pt x="19420" y="13577"/>
                    <a:pt x="19167" y="12148"/>
                    <a:pt x="18771" y="10781"/>
                  </a:cubicBezTo>
                  <a:cubicBezTo>
                    <a:pt x="18225" y="8898"/>
                    <a:pt x="17461" y="7288"/>
                    <a:pt x="16481" y="5946"/>
                  </a:cubicBezTo>
                  <a:cubicBezTo>
                    <a:pt x="15766" y="4970"/>
                    <a:pt x="14982" y="4187"/>
                    <a:pt x="14114" y="3622"/>
                  </a:cubicBezTo>
                  <a:cubicBezTo>
                    <a:pt x="13249" y="3063"/>
                    <a:pt x="12354" y="2727"/>
                    <a:pt x="11420" y="2615"/>
                  </a:cubicBezTo>
                  <a:cubicBezTo>
                    <a:pt x="11048" y="2572"/>
                    <a:pt x="10678" y="2567"/>
                    <a:pt x="10310" y="2598"/>
                  </a:cubicBezTo>
                  <a:close/>
                </a:path>
              </a:pathLst>
            </a:custGeom>
            <a:solidFill>
              <a:srgbClr val="3B4550">
                <a:alpha val="5000"/>
              </a:srgbClr>
            </a:solidFill>
            <a:ln w="50800" cap="flat">
              <a:solidFill>
                <a:srgbClr val="FF2600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69709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 sz="1600" b="1" cap="none">
                <a:effectLst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4" name="TextBox 40"/>
            <p:cNvSpPr txBox="1"/>
            <p:nvPr/>
          </p:nvSpPr>
          <p:spPr>
            <a:xfrm>
              <a:off x="19925" y="2212337"/>
              <a:ext cx="392535" cy="32181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0%</a:t>
              </a:r>
            </a:p>
          </p:txBody>
        </p:sp>
        <p:sp>
          <p:nvSpPr>
            <p:cNvPr id="595" name="TextBox 41"/>
            <p:cNvSpPr txBox="1"/>
            <p:nvPr/>
          </p:nvSpPr>
          <p:spPr>
            <a:xfrm>
              <a:off x="4040633" y="2212337"/>
              <a:ext cx="615512" cy="32181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100%</a:t>
              </a:r>
            </a:p>
          </p:txBody>
        </p:sp>
        <p:sp>
          <p:nvSpPr>
            <p:cNvPr id="596" name="TextBox 42"/>
            <p:cNvSpPr txBox="1"/>
            <p:nvPr/>
          </p:nvSpPr>
          <p:spPr>
            <a:xfrm>
              <a:off x="2034023" y="1327"/>
              <a:ext cx="508250" cy="32181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50%</a:t>
              </a:r>
            </a:p>
          </p:txBody>
        </p:sp>
        <p:sp>
          <p:nvSpPr>
            <p:cNvPr id="597" name="TextBox 43"/>
            <p:cNvSpPr txBox="1"/>
            <p:nvPr/>
          </p:nvSpPr>
          <p:spPr>
            <a:xfrm>
              <a:off x="354131" y="830264"/>
              <a:ext cx="506079" cy="321809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25%</a:t>
              </a:r>
            </a:p>
          </p:txBody>
        </p:sp>
        <p:sp>
          <p:nvSpPr>
            <p:cNvPr id="598" name="TextBox 44"/>
            <p:cNvSpPr txBox="1"/>
            <p:nvPr/>
          </p:nvSpPr>
          <p:spPr>
            <a:xfrm>
              <a:off x="3716084" y="830264"/>
              <a:ext cx="524710" cy="321809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75%</a:t>
              </a:r>
            </a:p>
          </p:txBody>
        </p:sp>
        <p:sp>
          <p:nvSpPr>
            <p:cNvPr id="599" name="TextBox 45"/>
            <p:cNvSpPr txBox="1"/>
            <p:nvPr/>
          </p:nvSpPr>
          <p:spPr>
            <a:xfrm>
              <a:off x="1716278" y="503730"/>
              <a:ext cx="1143740" cy="559212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49574"/>
                </a:srgbClr>
              </a:outerShdw>
            </a:effectLst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noAutofit/>
            </a:bodyPr>
            <a:lstStyle>
              <a:lvl1pPr algn="ctr" defTabSz="914400">
                <a:defRPr sz="3000" b="1" cap="none">
                  <a:solidFill>
                    <a:srgbClr val="FFFFFF"/>
                  </a:solidFill>
                </a:defRPr>
              </a:lvl1pPr>
            </a:lstStyle>
            <a:p>
              <a:pPr>
                <a:defRPr>
                  <a:effectLst/>
                </a:defRPr>
              </a:pPr>
              <a:r>
                <a:rPr lang="en-GB" dirty="0" smtClean="0">
                  <a:solidFill>
                    <a:schemeClr val="tx1"/>
                  </a:solidFill>
                  <a:effectLst/>
                </a:rPr>
                <a:t>38</a:t>
              </a:r>
              <a:r>
                <a:rPr dirty="0" smtClean="0">
                  <a:solidFill>
                    <a:schemeClr val="tx1"/>
                  </a:solidFill>
                  <a:effectLst/>
                </a:rPr>
                <a:t>%</a:t>
              </a:r>
              <a:endParaRPr dirty="0">
                <a:solidFill>
                  <a:schemeClr val="tx1"/>
                </a:solidFill>
                <a:effectLst/>
              </a:endParaRPr>
            </a:p>
          </p:txBody>
        </p:sp>
        <p:pic>
          <p:nvPicPr>
            <p:cNvPr id="600" name="Graphic 48" descr="Graphic 4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5225515">
              <a:off x="3569661" y="1553895"/>
              <a:ext cx="272002" cy="170618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01" name="Total CapeX % Total CapeX %" descr="Total CapeX % Total CapeX %"/>
            <p:cNvPicPr>
              <a:picLocks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62132" y="2880173"/>
              <a:ext cx="4176590" cy="778965"/>
            </a:xfrm>
            <a:prstGeom prst="rect">
              <a:avLst/>
            </a:prstGeom>
            <a:effectLst>
              <a:outerShdw blurRad="63500" dist="38100" dir="5400000" rotWithShape="0">
                <a:srgbClr val="000000">
                  <a:alpha val="53843"/>
                </a:srgbClr>
              </a:outerShdw>
            </a:effectLst>
          </p:spPr>
        </p:pic>
        <p:pic>
          <p:nvPicPr>
            <p:cNvPr id="602" name="Graphic 47" descr="Graphic 47"/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8396072">
              <a:off x="1950328" y="942883"/>
              <a:ext cx="240995" cy="854719"/>
            </a:xfrm>
            <a:prstGeom prst="rect">
              <a:avLst/>
            </a:prstGeom>
            <a:ln w="12700" cap="flat">
              <a:noFill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84635503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14</a:t>
            </a:fld>
            <a:endParaRPr/>
          </a:p>
        </p:txBody>
      </p:sp>
      <p:sp>
        <p:nvSpPr>
          <p:cNvPr id="529" name="Line"/>
          <p:cNvSpPr/>
          <p:nvPr/>
        </p:nvSpPr>
        <p:spPr>
          <a:xfrm flipV="1">
            <a:off x="5935338" y="8935566"/>
            <a:ext cx="1" cy="4182067"/>
          </a:xfrm>
          <a:prstGeom prst="line">
            <a:avLst/>
          </a:prstGeom>
          <a:ln w="63500">
            <a:solidFill>
              <a:srgbClr val="00ACFF"/>
            </a:solidFill>
          </a:ln>
          <a:effectLst>
            <a:outerShdw blurRad="101600" dist="50800" dir="5400000" rotWithShape="0">
              <a:srgbClr val="000000">
                <a:alpha val="60000"/>
              </a:srgbClr>
            </a:outerShdw>
          </a:effectLst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grpSp>
        <p:nvGrpSpPr>
          <p:cNvPr id="532" name="Group"/>
          <p:cNvGrpSpPr/>
          <p:nvPr/>
        </p:nvGrpSpPr>
        <p:grpSpPr>
          <a:xfrm>
            <a:off x="4990768" y="6873064"/>
            <a:ext cx="1889140" cy="2044535"/>
            <a:chOff x="0" y="-48"/>
            <a:chExt cx="1889139" cy="2044534"/>
          </a:xfrm>
        </p:grpSpPr>
        <p:sp>
          <p:nvSpPr>
            <p:cNvPr id="530" name="Shape"/>
            <p:cNvSpPr/>
            <p:nvPr/>
          </p:nvSpPr>
          <p:spPr>
            <a:xfrm>
              <a:off x="0" y="-49"/>
              <a:ext cx="1889140" cy="2044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1" extrusionOk="0">
                  <a:moveTo>
                    <a:pt x="0" y="7473"/>
                  </a:moveTo>
                  <a:cubicBezTo>
                    <a:pt x="0" y="6080"/>
                    <a:pt x="1085" y="4369"/>
                    <a:pt x="2412" y="3671"/>
                  </a:cubicBezTo>
                  <a:lnTo>
                    <a:pt x="8389" y="524"/>
                  </a:lnTo>
                  <a:cubicBezTo>
                    <a:pt x="9715" y="-174"/>
                    <a:pt x="11885" y="-174"/>
                    <a:pt x="13211" y="524"/>
                  </a:cubicBezTo>
                  <a:lnTo>
                    <a:pt x="19188" y="3671"/>
                  </a:lnTo>
                  <a:cubicBezTo>
                    <a:pt x="20515" y="4369"/>
                    <a:pt x="21600" y="6080"/>
                    <a:pt x="21600" y="7473"/>
                  </a:cubicBezTo>
                  <a:lnTo>
                    <a:pt x="21600" y="13779"/>
                  </a:lnTo>
                  <a:cubicBezTo>
                    <a:pt x="21600" y="15172"/>
                    <a:pt x="20515" y="16883"/>
                    <a:pt x="19188" y="17581"/>
                  </a:cubicBezTo>
                  <a:lnTo>
                    <a:pt x="13211" y="20728"/>
                  </a:lnTo>
                  <a:cubicBezTo>
                    <a:pt x="11885" y="21426"/>
                    <a:pt x="9715" y="21426"/>
                    <a:pt x="8389" y="20728"/>
                  </a:cubicBezTo>
                  <a:lnTo>
                    <a:pt x="2412" y="17581"/>
                  </a:lnTo>
                  <a:cubicBezTo>
                    <a:pt x="1085" y="16883"/>
                    <a:pt x="0" y="15172"/>
                    <a:pt x="0" y="13779"/>
                  </a:cubicBezTo>
                  <a:lnTo>
                    <a:pt x="0" y="7473"/>
                  </a:lnTo>
                  <a:close/>
                </a:path>
              </a:pathLst>
            </a:custGeom>
            <a:noFill/>
            <a:ln w="38100" cap="flat">
              <a:solidFill>
                <a:srgbClr val="00ACFF"/>
              </a:solidFill>
              <a:prstDash val="solid"/>
              <a:miter lim="400000"/>
            </a:ln>
            <a:effectLst>
              <a:outerShdw blurRad="101600" dist="50800" dir="5400000" rotWithShape="0">
                <a:srgbClr val="000000">
                  <a:alpha val="59901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400">
                <a:defRPr sz="1400" b="1" cap="none">
                  <a:solidFill>
                    <a:srgbClr val="42A5F5"/>
                  </a:solidFill>
                  <a:effectLst>
                    <a:outerShdw blurRad="12700" dist="12700" dir="189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31" name="Q1"/>
            <p:cNvSpPr txBox="1"/>
            <p:nvPr/>
          </p:nvSpPr>
          <p:spPr>
            <a:xfrm>
              <a:off x="69182" y="575018"/>
              <a:ext cx="1750775" cy="894401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algn="ctr">
                <a:defRPr sz="6400">
                  <a:solidFill>
                    <a:srgbClr val="00ACFF"/>
                  </a:solidFill>
                  <a:effectLst>
                    <a:outerShdw blurRad="12700" dist="25400" dir="18900000" rotWithShape="0">
                      <a:srgbClr val="000000"/>
                    </a:outerShdw>
                  </a:effectLst>
                </a:defRPr>
              </a:lvl1pPr>
            </a:lstStyle>
            <a:p>
              <a:r>
                <a:rPr dirty="0" smtClean="0"/>
                <a:t>Q</a:t>
              </a:r>
              <a:r>
                <a:rPr lang="en-GB" dirty="0" smtClean="0"/>
                <a:t>2</a:t>
              </a:r>
              <a:endParaRPr dirty="0"/>
            </a:p>
          </p:txBody>
        </p:sp>
      </p:grpSp>
      <p:sp>
        <p:nvSpPr>
          <p:cNvPr id="533" name="2020 — Budget Performance Highlights"/>
          <p:cNvSpPr txBox="1"/>
          <p:nvPr/>
        </p:nvSpPr>
        <p:spPr>
          <a:xfrm>
            <a:off x="7449200" y="7303511"/>
            <a:ext cx="14070536" cy="1183641"/>
          </a:xfrm>
          <a:prstGeom prst="rect">
            <a:avLst/>
          </a:prstGeom>
          <a:solidFill>
            <a:srgbClr val="FFFFFF"/>
          </a:solidFill>
          <a:ln w="25400">
            <a:miter lim="400000"/>
          </a:ln>
          <a:effectLst>
            <a:outerShdw blurRad="1270000" rotWithShape="0">
              <a:srgbClr val="00ACFF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>
            <a:spAutoFit/>
          </a:bodyPr>
          <a:lstStyle>
            <a:lvl1pPr>
              <a:defRPr sz="6400">
                <a:solidFill>
                  <a:srgbClr val="00ACFF"/>
                </a:solidFill>
                <a:effectLst>
                  <a:outerShdw blurRad="12700" dist="25400" dir="18900000" rotWithShape="0">
                    <a:srgbClr val="000000"/>
                  </a:outerShdw>
                </a:effectLst>
              </a:defRPr>
            </a:lvl1pPr>
          </a:lstStyle>
          <a:p>
            <a:r>
              <a:t>2020 — Budget Performance Highlights</a:t>
            </a:r>
          </a:p>
        </p:txBody>
      </p:sp>
    </p:spTree>
    <p:extLst>
      <p:ext uri="{BB962C8B-B14F-4D97-AF65-F5344CB8AC3E}">
        <p14:creationId xmlns:p14="http://schemas.microsoft.com/office/powerpoint/2010/main" val="239855320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Budget Performance Highlights — Cumulative (Q1-Q4) 20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Budget Performance Highlights — </a:t>
            </a:r>
            <a:r>
              <a:rPr dirty="0" smtClean="0"/>
              <a:t>Q</a:t>
            </a:r>
            <a:r>
              <a:rPr lang="en-GB" dirty="0" smtClean="0"/>
              <a:t>2 (Apr – Jun)</a:t>
            </a:r>
            <a:r>
              <a:rPr dirty="0" smtClean="0"/>
              <a:t> 20</a:t>
            </a:r>
            <a:r>
              <a:rPr lang="en-GB" dirty="0" smtClean="0"/>
              <a:t>20</a:t>
            </a:r>
            <a:endParaRPr dirty="0"/>
          </a:p>
        </p:txBody>
      </p:sp>
      <p:sp>
        <p:nvSpPr>
          <p:cNvPr id="103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15</a:t>
            </a:fld>
            <a:endParaRPr/>
          </a:p>
        </p:txBody>
      </p:sp>
      <p:graphicFrame>
        <p:nvGraphicFramePr>
          <p:cNvPr id="1036" name="Table"/>
          <p:cNvGraphicFramePr/>
          <p:nvPr>
            <p:extLst>
              <p:ext uri="{D42A27DB-BD31-4B8C-83A1-F6EECF244321}">
                <p14:modId xmlns:p14="http://schemas.microsoft.com/office/powerpoint/2010/main" val="2265346677"/>
              </p:ext>
            </p:extLst>
          </p:nvPr>
        </p:nvGraphicFramePr>
        <p:xfrm>
          <a:off x="261258" y="3168458"/>
          <a:ext cx="9758300" cy="8326856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36799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44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14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524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489926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Details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4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
(₦’</a:t>
                      </a:r>
                      <a:r>
                        <a:rPr sz="2700" b="1" cap="small" dirty="0" err="1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(₦’bn)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Performance</a:t>
                      </a:r>
                    </a:p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(%)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89926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Revenue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700" b="1" dirty="0" smtClean="0">
                          <a:latin typeface="+mn-lt"/>
                        </a:rPr>
                        <a:t>267.757</a:t>
                      </a:r>
                      <a:endParaRPr lang="en-US" sz="2700" b="1" dirty="0">
                        <a:latin typeface="+mn-lt"/>
                      </a:endParaRPr>
                    </a:p>
                  </a:txBody>
                  <a:tcPr marL="9840" marR="9840" marT="9840" marB="984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137.156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51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67781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Recurrent Expenditure (Debt &amp; Non-Debt)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700" b="1" dirty="0" smtClean="0">
                          <a:latin typeface="+mn-lt"/>
                        </a:rPr>
                        <a:t>114.382</a:t>
                      </a:r>
                      <a:endParaRPr lang="en-US" sz="2700" b="1" dirty="0">
                        <a:latin typeface="+mn-lt"/>
                      </a:endParaRPr>
                    </a:p>
                  </a:txBody>
                  <a:tcPr marL="9840" marR="9840" marT="9840" marB="984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76.443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67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78415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Capital Expenditure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700" b="1" dirty="0" smtClean="0">
                          <a:latin typeface="+mn-lt"/>
                        </a:rPr>
                        <a:t>177.758</a:t>
                      </a:r>
                      <a:endParaRPr lang="en-US" sz="2700" b="1" dirty="0">
                        <a:latin typeface="+mn-lt"/>
                      </a:endParaRPr>
                    </a:p>
                  </a:txBody>
                  <a:tcPr marL="9840" marR="9840" marT="9840" marB="984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102.141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57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29654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Deficit Funding Sources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D2D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700" b="1" i="0" u="none" strike="noStrike" cap="small" spc="0" baseline="0" dirty="0" smtClean="0">
                          <a:solidFill>
                            <a:srgbClr val="000000"/>
                          </a:solidFill>
                          <a:effectLst>
                            <a:outerShdw blurRad="12700" dist="12700" dir="18900000" rotWithShape="0">
                              <a:srgbClr val="000000">
                                <a:alpha val="50000"/>
                              </a:srgbClr>
                            </a:outerShdw>
                          </a:effectLst>
                          <a:uFillTx/>
                          <a:latin typeface="Arial"/>
                          <a:ea typeface="Arial"/>
                          <a:cs typeface="Arial"/>
                          <a:sym typeface="Trebuchet MS"/>
                        </a:rPr>
                        <a:t>(</a:t>
                      </a:r>
                      <a:r>
                        <a:rPr lang="en-US" sz="2700" b="1" i="0" u="none" strike="noStrike" cap="small" spc="0" baseline="0" dirty="0" smtClean="0">
                          <a:solidFill>
                            <a:srgbClr val="000000"/>
                          </a:solidFill>
                          <a:effectLst/>
                          <a:uFillTx/>
                          <a:latin typeface="+mn-lt"/>
                          <a:ea typeface="Arial"/>
                          <a:cs typeface="Arial"/>
                          <a:sym typeface="Trebuchet MS"/>
                        </a:rPr>
                        <a:t>24.383</a:t>
                      </a:r>
                      <a:r>
                        <a:rPr lang="en-US" sz="2700" b="1" i="0" u="none" strike="noStrike" cap="small" spc="0" baseline="0" dirty="0" smtClean="0">
                          <a:solidFill>
                            <a:srgbClr val="000000"/>
                          </a:solidFill>
                          <a:effectLst>
                            <a:outerShdw blurRad="12700" dist="12700" dir="18900000" rotWithShape="0">
                              <a:srgbClr val="000000">
                                <a:alpha val="50000"/>
                              </a:srgbClr>
                            </a:outerShdw>
                          </a:effectLst>
                          <a:uFillTx/>
                          <a:latin typeface="Arial"/>
                          <a:ea typeface="Arial"/>
                          <a:cs typeface="Arial"/>
                          <a:sym typeface="Trebuchet MS"/>
                        </a:rPr>
                        <a:t>)</a:t>
                      </a:r>
                    </a:p>
                  </a:txBody>
                  <a:tcPr marL="9840" marR="9840" marT="9840" marB="984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(41.428)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D2D3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170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D2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71154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 Size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292.141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178.584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61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A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1050" name="Group"/>
          <p:cNvGrpSpPr/>
          <p:nvPr/>
        </p:nvGrpSpPr>
        <p:grpSpPr>
          <a:xfrm>
            <a:off x="10660692" y="4421259"/>
            <a:ext cx="4493256" cy="3869548"/>
            <a:chOff x="-1" y="-1"/>
            <a:chExt cx="4973672" cy="3869547"/>
          </a:xfrm>
        </p:grpSpPr>
        <p:grpSp>
          <p:nvGrpSpPr>
            <p:cNvPr id="1048" name="Group"/>
            <p:cNvGrpSpPr/>
            <p:nvPr/>
          </p:nvGrpSpPr>
          <p:grpSpPr>
            <a:xfrm>
              <a:off x="-1" y="-1"/>
              <a:ext cx="4973672" cy="3128720"/>
              <a:chOff x="-1" y="-1"/>
              <a:chExt cx="4973671" cy="3128719"/>
            </a:xfrm>
          </p:grpSpPr>
          <p:sp>
            <p:nvSpPr>
              <p:cNvPr id="1037" name="Freeform: Shape 38"/>
              <p:cNvSpPr/>
              <p:nvPr/>
            </p:nvSpPr>
            <p:spPr>
              <a:xfrm>
                <a:off x="453130" y="349619"/>
                <a:ext cx="3982123" cy="23060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70" h="21586" extrusionOk="0">
                    <a:moveTo>
                      <a:pt x="10205" y="25"/>
                    </a:moveTo>
                    <a:cubicBezTo>
                      <a:pt x="10657" y="-14"/>
                      <a:pt x="11111" y="-8"/>
                      <a:pt x="11569" y="47"/>
                    </a:cubicBezTo>
                    <a:cubicBezTo>
                      <a:pt x="12715" y="189"/>
                      <a:pt x="13815" y="615"/>
                      <a:pt x="14876" y="1325"/>
                    </a:cubicBezTo>
                    <a:cubicBezTo>
                      <a:pt x="15943" y="2042"/>
                      <a:pt x="16905" y="3036"/>
                      <a:pt x="17783" y="4274"/>
                    </a:cubicBezTo>
                    <a:cubicBezTo>
                      <a:pt x="18986" y="5978"/>
                      <a:pt x="19925" y="8021"/>
                      <a:pt x="20595" y="10410"/>
                    </a:cubicBezTo>
                    <a:cubicBezTo>
                      <a:pt x="21081" y="12145"/>
                      <a:pt x="21392" y="13959"/>
                      <a:pt x="21520" y="15868"/>
                    </a:cubicBezTo>
                    <a:cubicBezTo>
                      <a:pt x="21595" y="16980"/>
                      <a:pt x="21567" y="18092"/>
                      <a:pt x="21557" y="19212"/>
                    </a:cubicBezTo>
                    <a:cubicBezTo>
                      <a:pt x="21548" y="20498"/>
                      <a:pt x="20835" y="21586"/>
                      <a:pt x="20047" y="21586"/>
                    </a:cubicBezTo>
                    <a:lnTo>
                      <a:pt x="12789" y="21586"/>
                    </a:lnTo>
                    <a:lnTo>
                      <a:pt x="12736" y="20889"/>
                    </a:lnTo>
                    <a:cubicBezTo>
                      <a:pt x="12510" y="19215"/>
                      <a:pt x="11666" y="17998"/>
                      <a:pt x="10687" y="18061"/>
                    </a:cubicBezTo>
                    <a:cubicBezTo>
                      <a:pt x="9708" y="18124"/>
                      <a:pt x="8918" y="19446"/>
                      <a:pt x="8765" y="21145"/>
                    </a:cubicBezTo>
                    <a:lnTo>
                      <a:pt x="8750" y="21586"/>
                    </a:lnTo>
                    <a:lnTo>
                      <a:pt x="1599" y="21586"/>
                    </a:lnTo>
                    <a:cubicBezTo>
                      <a:pt x="670" y="21586"/>
                      <a:pt x="4" y="20482"/>
                      <a:pt x="4" y="18936"/>
                    </a:cubicBezTo>
                    <a:cubicBezTo>
                      <a:pt x="4" y="18187"/>
                      <a:pt x="-5" y="17438"/>
                      <a:pt x="4" y="16688"/>
                    </a:cubicBezTo>
                    <a:cubicBezTo>
                      <a:pt x="33" y="14827"/>
                      <a:pt x="311" y="13060"/>
                      <a:pt x="712" y="11341"/>
                    </a:cubicBezTo>
                    <a:cubicBezTo>
                      <a:pt x="1094" y="9724"/>
                      <a:pt x="1613" y="8234"/>
                      <a:pt x="2260" y="6861"/>
                    </a:cubicBezTo>
                    <a:cubicBezTo>
                      <a:pt x="3104" y="5063"/>
                      <a:pt x="4119" y="3604"/>
                      <a:pt x="5294" y="2460"/>
                    </a:cubicBezTo>
                    <a:cubicBezTo>
                      <a:pt x="6402" y="1380"/>
                      <a:pt x="7587" y="631"/>
                      <a:pt x="8856" y="276"/>
                    </a:cubicBezTo>
                    <a:cubicBezTo>
                      <a:pt x="9304" y="150"/>
                      <a:pt x="9753" y="65"/>
                      <a:pt x="10205" y="25"/>
                    </a:cubicBezTo>
                    <a:close/>
                  </a:path>
                </a:pathLst>
              </a:custGeom>
              <a:solidFill>
                <a:srgbClr val="22BF00"/>
              </a:solidFill>
              <a:ln w="50800" cap="flat">
                <a:solidFill>
                  <a:srgbClr val="FFFFFF"/>
                </a:solidFill>
                <a:prstDash val="solid"/>
                <a:miter lim="8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1600" b="1" cap="none">
                    <a:effectLst/>
                    <a:latin typeface="+mj-lt"/>
                    <a:ea typeface="+mj-ea"/>
                    <a:cs typeface="+mj-cs"/>
                    <a:sym typeface="Helvetica"/>
                  </a:defRPr>
                </a:pPr>
                <a:endParaRPr sz="1600" b="1" cap="none">
                  <a:effectLst/>
                  <a:latin typeface="Helvetica"/>
                  <a:ea typeface="+mj-ea"/>
                  <a:cs typeface="Helvetica"/>
                  <a:sym typeface="Helvetica"/>
                </a:endParaRPr>
              </a:p>
            </p:txBody>
          </p:sp>
          <p:sp>
            <p:nvSpPr>
              <p:cNvPr id="1038" name="Freeform: Shape 39"/>
              <p:cNvSpPr/>
              <p:nvPr/>
            </p:nvSpPr>
            <p:spPr>
              <a:xfrm>
                <a:off x="-1" y="-1"/>
                <a:ext cx="4889702" cy="29273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70" h="21590" extrusionOk="0">
                    <a:moveTo>
                      <a:pt x="10885" y="0"/>
                    </a:moveTo>
                    <a:cubicBezTo>
                      <a:pt x="11112" y="4"/>
                      <a:pt x="11340" y="19"/>
                      <a:pt x="11569" y="47"/>
                    </a:cubicBezTo>
                    <a:cubicBezTo>
                      <a:pt x="12715" y="189"/>
                      <a:pt x="13815" y="615"/>
                      <a:pt x="14876" y="1325"/>
                    </a:cubicBezTo>
                    <a:cubicBezTo>
                      <a:pt x="15943" y="2042"/>
                      <a:pt x="16905" y="3036"/>
                      <a:pt x="17783" y="4275"/>
                    </a:cubicBezTo>
                    <a:cubicBezTo>
                      <a:pt x="18986" y="5979"/>
                      <a:pt x="19925" y="8022"/>
                      <a:pt x="20595" y="10412"/>
                    </a:cubicBezTo>
                    <a:cubicBezTo>
                      <a:pt x="21081" y="12148"/>
                      <a:pt x="21392" y="13962"/>
                      <a:pt x="21520" y="15871"/>
                    </a:cubicBezTo>
                    <a:cubicBezTo>
                      <a:pt x="21595" y="16983"/>
                      <a:pt x="21567" y="18095"/>
                      <a:pt x="21557" y="19216"/>
                    </a:cubicBezTo>
                    <a:cubicBezTo>
                      <a:pt x="21548" y="20501"/>
                      <a:pt x="20835" y="21590"/>
                      <a:pt x="20047" y="21590"/>
                    </a:cubicBezTo>
                    <a:cubicBezTo>
                      <a:pt x="16957" y="21590"/>
                      <a:pt x="13867" y="21590"/>
                      <a:pt x="10776" y="21590"/>
                    </a:cubicBezTo>
                    <a:cubicBezTo>
                      <a:pt x="7719" y="21590"/>
                      <a:pt x="4657" y="21590"/>
                      <a:pt x="1599" y="21590"/>
                    </a:cubicBezTo>
                    <a:cubicBezTo>
                      <a:pt x="670" y="21590"/>
                      <a:pt x="4" y="20486"/>
                      <a:pt x="4" y="18939"/>
                    </a:cubicBezTo>
                    <a:cubicBezTo>
                      <a:pt x="4" y="18190"/>
                      <a:pt x="-5" y="17441"/>
                      <a:pt x="4" y="16691"/>
                    </a:cubicBezTo>
                    <a:cubicBezTo>
                      <a:pt x="33" y="14830"/>
                      <a:pt x="311" y="13063"/>
                      <a:pt x="712" y="11343"/>
                    </a:cubicBezTo>
                    <a:cubicBezTo>
                      <a:pt x="1094" y="9726"/>
                      <a:pt x="1613" y="8235"/>
                      <a:pt x="2260" y="6862"/>
                    </a:cubicBezTo>
                    <a:cubicBezTo>
                      <a:pt x="3104" y="5064"/>
                      <a:pt x="4119" y="3604"/>
                      <a:pt x="5294" y="2461"/>
                    </a:cubicBezTo>
                    <a:cubicBezTo>
                      <a:pt x="6402" y="1380"/>
                      <a:pt x="7587" y="630"/>
                      <a:pt x="8856" y="275"/>
                    </a:cubicBezTo>
                    <a:cubicBezTo>
                      <a:pt x="9528" y="86"/>
                      <a:pt x="10203" y="-10"/>
                      <a:pt x="10885" y="0"/>
                    </a:cubicBezTo>
                    <a:close/>
                    <a:moveTo>
                      <a:pt x="10310" y="2598"/>
                    </a:moveTo>
                    <a:cubicBezTo>
                      <a:pt x="9942" y="2629"/>
                      <a:pt x="9576" y="2696"/>
                      <a:pt x="9211" y="2795"/>
                    </a:cubicBezTo>
                    <a:cubicBezTo>
                      <a:pt x="8177" y="3075"/>
                      <a:pt x="7213" y="3665"/>
                      <a:pt x="6310" y="4517"/>
                    </a:cubicBezTo>
                    <a:cubicBezTo>
                      <a:pt x="5353" y="5418"/>
                      <a:pt x="4527" y="6567"/>
                      <a:pt x="3839" y="7984"/>
                    </a:cubicBezTo>
                    <a:cubicBezTo>
                      <a:pt x="3313" y="9066"/>
                      <a:pt x="2890" y="10240"/>
                      <a:pt x="2579" y="11514"/>
                    </a:cubicBezTo>
                    <a:cubicBezTo>
                      <a:pt x="2252" y="12869"/>
                      <a:pt x="2026" y="14261"/>
                      <a:pt x="2003" y="15727"/>
                    </a:cubicBezTo>
                    <a:cubicBezTo>
                      <a:pt x="1995" y="16317"/>
                      <a:pt x="2003" y="16908"/>
                      <a:pt x="2003" y="17498"/>
                    </a:cubicBezTo>
                    <a:cubicBezTo>
                      <a:pt x="2003" y="18716"/>
                      <a:pt x="2544" y="19586"/>
                      <a:pt x="3301" y="19586"/>
                    </a:cubicBezTo>
                    <a:lnTo>
                      <a:pt x="9125" y="19586"/>
                    </a:lnTo>
                    <a:lnTo>
                      <a:pt x="9137" y="19238"/>
                    </a:lnTo>
                    <a:cubicBezTo>
                      <a:pt x="9262" y="17900"/>
                      <a:pt x="9905" y="16858"/>
                      <a:pt x="10702" y="16809"/>
                    </a:cubicBezTo>
                    <a:cubicBezTo>
                      <a:pt x="11500" y="16759"/>
                      <a:pt x="12187" y="17718"/>
                      <a:pt x="12371" y="19037"/>
                    </a:cubicBezTo>
                    <a:lnTo>
                      <a:pt x="12414" y="19586"/>
                    </a:lnTo>
                    <a:lnTo>
                      <a:pt x="18325" y="19586"/>
                    </a:lnTo>
                    <a:cubicBezTo>
                      <a:pt x="18967" y="19586"/>
                      <a:pt x="19547" y="18728"/>
                      <a:pt x="19555" y="17716"/>
                    </a:cubicBezTo>
                    <a:cubicBezTo>
                      <a:pt x="19563" y="16833"/>
                      <a:pt x="19586" y="15957"/>
                      <a:pt x="19524" y="15081"/>
                    </a:cubicBezTo>
                    <a:cubicBezTo>
                      <a:pt x="19420" y="13577"/>
                      <a:pt x="19167" y="12148"/>
                      <a:pt x="18771" y="10781"/>
                    </a:cubicBezTo>
                    <a:cubicBezTo>
                      <a:pt x="18225" y="8898"/>
                      <a:pt x="17461" y="7288"/>
                      <a:pt x="16481" y="5946"/>
                    </a:cubicBezTo>
                    <a:cubicBezTo>
                      <a:pt x="15766" y="4970"/>
                      <a:pt x="14982" y="4187"/>
                      <a:pt x="14114" y="3622"/>
                    </a:cubicBezTo>
                    <a:cubicBezTo>
                      <a:pt x="13249" y="3063"/>
                      <a:pt x="12354" y="2727"/>
                      <a:pt x="11420" y="2615"/>
                    </a:cubicBezTo>
                    <a:cubicBezTo>
                      <a:pt x="11048" y="2572"/>
                      <a:pt x="10678" y="2567"/>
                      <a:pt x="10310" y="2598"/>
                    </a:cubicBezTo>
                    <a:close/>
                  </a:path>
                </a:pathLst>
              </a:custGeom>
              <a:solidFill>
                <a:srgbClr val="3B4550">
                  <a:alpha val="5000"/>
                </a:srgbClr>
              </a:solidFill>
              <a:ln w="50800" cap="flat">
                <a:solidFill>
                  <a:srgbClr val="22BF00"/>
                </a:solidFill>
                <a:prstDash val="solid"/>
                <a:miter lim="800000"/>
              </a:ln>
              <a:effectLst>
                <a:outerShdw blurRad="76200" dist="25400" dir="5400000" rotWithShape="0">
                  <a:srgbClr val="000000">
                    <a:alpha val="70074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1600" b="1" cap="none">
                    <a:effectLst/>
                    <a:latin typeface="+mj-lt"/>
                    <a:ea typeface="+mj-ea"/>
                    <a:cs typeface="+mj-cs"/>
                    <a:sym typeface="Helvetica"/>
                  </a:defRPr>
                </a:pPr>
                <a:endParaRPr sz="1600" b="1" cap="none">
                  <a:effectLst/>
                  <a:latin typeface="Helvetica"/>
                  <a:ea typeface="+mj-ea"/>
                  <a:cs typeface="Helvetica"/>
                  <a:sym typeface="Helvetica"/>
                </a:endParaRPr>
              </a:p>
            </p:txBody>
          </p:sp>
          <p:sp>
            <p:nvSpPr>
              <p:cNvPr id="1039" name="TextBox 40"/>
              <p:cNvSpPr txBox="1"/>
              <p:nvPr/>
            </p:nvSpPr>
            <p:spPr>
              <a:xfrm>
                <a:off x="21284" y="2363207"/>
                <a:ext cx="419304" cy="343756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0%</a:t>
                </a:r>
              </a:p>
            </p:txBody>
          </p:sp>
          <p:sp>
            <p:nvSpPr>
              <p:cNvPr id="1040" name="TextBox 41"/>
              <p:cNvSpPr txBox="1"/>
              <p:nvPr/>
            </p:nvSpPr>
            <p:spPr>
              <a:xfrm>
                <a:off x="4316184" y="2363207"/>
                <a:ext cx="657486" cy="343756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100%</a:t>
                </a:r>
              </a:p>
            </p:txBody>
          </p:sp>
          <p:sp>
            <p:nvSpPr>
              <p:cNvPr id="1041" name="TextBox 42"/>
              <p:cNvSpPr txBox="1"/>
              <p:nvPr/>
            </p:nvSpPr>
            <p:spPr>
              <a:xfrm>
                <a:off x="2172734" y="1418"/>
                <a:ext cx="542909" cy="343756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50%</a:t>
                </a:r>
              </a:p>
            </p:txBody>
          </p:sp>
          <p:sp>
            <p:nvSpPr>
              <p:cNvPr id="1042" name="TextBox 43"/>
              <p:cNvSpPr txBox="1"/>
              <p:nvPr/>
            </p:nvSpPr>
            <p:spPr>
              <a:xfrm>
                <a:off x="378281" y="886884"/>
                <a:ext cx="540592" cy="343755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 dirty="0">
                    <a:effectLst/>
                  </a:rPr>
                  <a:t>25%</a:t>
                </a:r>
              </a:p>
            </p:txBody>
          </p:sp>
          <p:sp>
            <p:nvSpPr>
              <p:cNvPr id="1043" name="TextBox 44"/>
              <p:cNvSpPr txBox="1"/>
              <p:nvPr/>
            </p:nvSpPr>
            <p:spPr>
              <a:xfrm>
                <a:off x="3969503" y="886884"/>
                <a:ext cx="560491" cy="343755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 dirty="0">
                    <a:effectLst/>
                  </a:rPr>
                  <a:t>75%</a:t>
                </a:r>
              </a:p>
            </p:txBody>
          </p:sp>
          <p:sp>
            <p:nvSpPr>
              <p:cNvPr id="1044" name="TextBox 45"/>
              <p:cNvSpPr txBox="1"/>
              <p:nvPr/>
            </p:nvSpPr>
            <p:spPr>
              <a:xfrm>
                <a:off x="1833319" y="538082"/>
                <a:ext cx="1221738" cy="585836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3000" b="1" cap="none"/>
                </a:lvl1pPr>
              </a:lstStyle>
              <a:p>
                <a:pPr>
                  <a:defRPr>
                    <a:effectLst/>
                  </a:defRPr>
                </a:pPr>
                <a:r>
                  <a:rPr lang="en-GB" dirty="0" smtClean="0">
                    <a:effectLst/>
                  </a:rPr>
                  <a:t>51</a:t>
                </a:r>
                <a:r>
                  <a:rPr dirty="0" smtClean="0">
                    <a:effectLst/>
                  </a:rPr>
                  <a:t>%</a:t>
                </a:r>
                <a:endParaRPr dirty="0">
                  <a:effectLst/>
                </a:endParaRPr>
              </a:p>
            </p:txBody>
          </p:sp>
          <p:grpSp>
            <p:nvGrpSpPr>
              <p:cNvPr id="1047" name="Group 46"/>
              <p:cNvGrpSpPr/>
              <p:nvPr/>
            </p:nvGrpSpPr>
            <p:grpSpPr>
              <a:xfrm>
                <a:off x="2135670" y="977207"/>
                <a:ext cx="1822544" cy="2151511"/>
                <a:chOff x="-104457" y="-72693"/>
                <a:chExt cx="1822542" cy="2151507"/>
              </a:xfrm>
            </p:grpSpPr>
            <p:pic>
              <p:nvPicPr>
                <p:cNvPr id="1045" name="Graphic 47" descr="Graphic 47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 rot="620577">
                  <a:off x="163187" y="-72693"/>
                  <a:ext cx="290395" cy="1142013"/>
                </a:xfrm>
                <a:prstGeom prst="rect">
                  <a:avLst/>
                </a:prstGeom>
                <a:ln w="12700" cap="flat">
                  <a:noFill/>
                  <a:miter lim="400000"/>
                </a:ln>
                <a:effectLst>
                  <a:outerShdw blurRad="50800" dist="25400" rotWithShape="0">
                    <a:srgbClr val="000000">
                      <a:alpha val="53593"/>
                    </a:srgbClr>
                  </a:outerShdw>
                </a:effectLst>
              </p:spPr>
            </p:pic>
            <p:pic>
              <p:nvPicPr>
                <p:cNvPr id="1046" name="Graphic 48" descr="Graphic 48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 rot="7685515">
                  <a:off x="661538" y="1022268"/>
                  <a:ext cx="290551" cy="1822542"/>
                </a:xfrm>
                <a:prstGeom prst="rect">
                  <a:avLst/>
                </a:prstGeom>
                <a:ln w="12700" cap="flat">
                  <a:noFill/>
                  <a:miter lim="400000"/>
                </a:ln>
                <a:effectLst/>
              </p:spPr>
            </p:pic>
          </p:grpSp>
        </p:grpSp>
        <p:pic>
          <p:nvPicPr>
            <p:cNvPr id="1049" name="Total Revenue % Total Revenue %" descr="Total Revenue % Total Revenue %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9925" y="3050532"/>
              <a:ext cx="4413821" cy="819014"/>
            </a:xfrm>
            <a:prstGeom prst="rect">
              <a:avLst/>
            </a:prstGeom>
            <a:effectLst>
              <a:outerShdw blurRad="63500" dist="38100" dir="5400000" rotWithShape="0">
                <a:srgbClr val="000000">
                  <a:alpha val="53843"/>
                </a:srgbClr>
              </a:outerShdw>
            </a:effectLst>
          </p:spPr>
        </p:pic>
      </p:grpSp>
      <p:grpSp>
        <p:nvGrpSpPr>
          <p:cNvPr id="1064" name="Group"/>
          <p:cNvGrpSpPr/>
          <p:nvPr/>
        </p:nvGrpSpPr>
        <p:grpSpPr>
          <a:xfrm>
            <a:off x="10660692" y="8608099"/>
            <a:ext cx="4493256" cy="3868923"/>
            <a:chOff x="-1" y="-2"/>
            <a:chExt cx="4926369" cy="3868921"/>
          </a:xfrm>
        </p:grpSpPr>
        <p:grpSp>
          <p:nvGrpSpPr>
            <p:cNvPr id="1062" name="Group"/>
            <p:cNvGrpSpPr/>
            <p:nvPr/>
          </p:nvGrpSpPr>
          <p:grpSpPr>
            <a:xfrm>
              <a:off x="-1" y="-2"/>
              <a:ext cx="4926369" cy="3017976"/>
              <a:chOff x="-1" y="-1"/>
              <a:chExt cx="4926368" cy="3017974"/>
            </a:xfrm>
          </p:grpSpPr>
          <p:sp>
            <p:nvSpPr>
              <p:cNvPr id="1051" name="Freeform: Shape 38"/>
              <p:cNvSpPr/>
              <p:nvPr/>
            </p:nvSpPr>
            <p:spPr>
              <a:xfrm>
                <a:off x="321635" y="321635"/>
                <a:ext cx="3944251" cy="22841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70" h="21586" extrusionOk="0">
                    <a:moveTo>
                      <a:pt x="10205" y="25"/>
                    </a:moveTo>
                    <a:cubicBezTo>
                      <a:pt x="10657" y="-14"/>
                      <a:pt x="11111" y="-8"/>
                      <a:pt x="11569" y="47"/>
                    </a:cubicBezTo>
                    <a:cubicBezTo>
                      <a:pt x="12715" y="189"/>
                      <a:pt x="13815" y="615"/>
                      <a:pt x="14876" y="1325"/>
                    </a:cubicBezTo>
                    <a:cubicBezTo>
                      <a:pt x="15943" y="2042"/>
                      <a:pt x="16905" y="3036"/>
                      <a:pt x="17783" y="4274"/>
                    </a:cubicBezTo>
                    <a:cubicBezTo>
                      <a:pt x="18986" y="5978"/>
                      <a:pt x="19925" y="8021"/>
                      <a:pt x="20595" y="10410"/>
                    </a:cubicBezTo>
                    <a:cubicBezTo>
                      <a:pt x="21081" y="12145"/>
                      <a:pt x="21392" y="13959"/>
                      <a:pt x="21520" y="15868"/>
                    </a:cubicBezTo>
                    <a:cubicBezTo>
                      <a:pt x="21595" y="16980"/>
                      <a:pt x="21567" y="18092"/>
                      <a:pt x="21557" y="19212"/>
                    </a:cubicBezTo>
                    <a:cubicBezTo>
                      <a:pt x="21548" y="20498"/>
                      <a:pt x="20835" y="21586"/>
                      <a:pt x="20047" y="21586"/>
                    </a:cubicBezTo>
                    <a:lnTo>
                      <a:pt x="12789" y="21586"/>
                    </a:lnTo>
                    <a:lnTo>
                      <a:pt x="12736" y="20889"/>
                    </a:lnTo>
                    <a:cubicBezTo>
                      <a:pt x="12510" y="19215"/>
                      <a:pt x="11666" y="17998"/>
                      <a:pt x="10687" y="18061"/>
                    </a:cubicBezTo>
                    <a:cubicBezTo>
                      <a:pt x="9708" y="18124"/>
                      <a:pt x="8918" y="19446"/>
                      <a:pt x="8765" y="21145"/>
                    </a:cubicBezTo>
                    <a:lnTo>
                      <a:pt x="8750" y="21586"/>
                    </a:lnTo>
                    <a:lnTo>
                      <a:pt x="1599" y="21586"/>
                    </a:lnTo>
                    <a:cubicBezTo>
                      <a:pt x="670" y="21586"/>
                      <a:pt x="4" y="20482"/>
                      <a:pt x="4" y="18936"/>
                    </a:cubicBezTo>
                    <a:cubicBezTo>
                      <a:pt x="4" y="18187"/>
                      <a:pt x="-5" y="17438"/>
                      <a:pt x="4" y="16688"/>
                    </a:cubicBezTo>
                    <a:cubicBezTo>
                      <a:pt x="33" y="14827"/>
                      <a:pt x="311" y="13060"/>
                      <a:pt x="712" y="11341"/>
                    </a:cubicBezTo>
                    <a:cubicBezTo>
                      <a:pt x="1094" y="9724"/>
                      <a:pt x="1613" y="8234"/>
                      <a:pt x="2260" y="6861"/>
                    </a:cubicBezTo>
                    <a:cubicBezTo>
                      <a:pt x="3104" y="5063"/>
                      <a:pt x="4119" y="3604"/>
                      <a:pt x="5294" y="2460"/>
                    </a:cubicBezTo>
                    <a:cubicBezTo>
                      <a:pt x="6402" y="1380"/>
                      <a:pt x="7587" y="631"/>
                      <a:pt x="8856" y="276"/>
                    </a:cubicBezTo>
                    <a:cubicBezTo>
                      <a:pt x="9304" y="150"/>
                      <a:pt x="9753" y="65"/>
                      <a:pt x="10205" y="25"/>
                    </a:cubicBezTo>
                    <a:close/>
                  </a:path>
                </a:pathLst>
              </a:custGeom>
              <a:gradFill flip="none" rotWithShape="1">
                <a:gsLst>
                  <a:gs pos="542">
                    <a:srgbClr val="FFB740"/>
                  </a:gs>
                  <a:gs pos="100000">
                    <a:srgbClr val="22BF00"/>
                  </a:gs>
                </a:gsLst>
                <a:path path="shape">
                  <a:fillToRect l="54543" t="8878" r="45456" b="91121"/>
                </a:path>
              </a:gradFill>
              <a:ln w="50800" cap="flat">
                <a:solidFill>
                  <a:srgbClr val="FFFFFF"/>
                </a:solidFill>
                <a:prstDash val="solid"/>
                <a:miter lim="8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1600" b="1" cap="none">
                    <a:effectLst/>
                    <a:latin typeface="+mj-lt"/>
                    <a:ea typeface="+mj-ea"/>
                    <a:cs typeface="+mj-cs"/>
                    <a:sym typeface="Helvetica"/>
                  </a:defRPr>
                </a:pPr>
                <a:endParaRPr sz="1600" b="1" cap="none">
                  <a:effectLst/>
                  <a:latin typeface="Helvetica"/>
                  <a:ea typeface="+mj-ea"/>
                  <a:cs typeface="Helvetica"/>
                  <a:sym typeface="Helvetica"/>
                </a:endParaRPr>
              </a:p>
            </p:txBody>
          </p:sp>
          <p:sp>
            <p:nvSpPr>
              <p:cNvPr id="1052" name="Freeform: Shape 39"/>
              <p:cNvSpPr/>
              <p:nvPr/>
            </p:nvSpPr>
            <p:spPr>
              <a:xfrm>
                <a:off x="-1" y="-1"/>
                <a:ext cx="4843198" cy="289953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70" h="21590" extrusionOk="0">
                    <a:moveTo>
                      <a:pt x="10885" y="0"/>
                    </a:moveTo>
                    <a:cubicBezTo>
                      <a:pt x="11112" y="4"/>
                      <a:pt x="11340" y="19"/>
                      <a:pt x="11569" y="47"/>
                    </a:cubicBezTo>
                    <a:cubicBezTo>
                      <a:pt x="12715" y="189"/>
                      <a:pt x="13815" y="615"/>
                      <a:pt x="14876" y="1325"/>
                    </a:cubicBezTo>
                    <a:cubicBezTo>
                      <a:pt x="15943" y="2042"/>
                      <a:pt x="16905" y="3036"/>
                      <a:pt x="17783" y="4275"/>
                    </a:cubicBezTo>
                    <a:cubicBezTo>
                      <a:pt x="18986" y="5979"/>
                      <a:pt x="19925" y="8022"/>
                      <a:pt x="20595" y="10412"/>
                    </a:cubicBezTo>
                    <a:cubicBezTo>
                      <a:pt x="21081" y="12148"/>
                      <a:pt x="21392" y="13962"/>
                      <a:pt x="21520" y="15871"/>
                    </a:cubicBezTo>
                    <a:cubicBezTo>
                      <a:pt x="21595" y="16983"/>
                      <a:pt x="21567" y="18095"/>
                      <a:pt x="21557" y="19216"/>
                    </a:cubicBezTo>
                    <a:cubicBezTo>
                      <a:pt x="21548" y="20501"/>
                      <a:pt x="20835" y="21590"/>
                      <a:pt x="20047" y="21590"/>
                    </a:cubicBezTo>
                    <a:cubicBezTo>
                      <a:pt x="16957" y="21590"/>
                      <a:pt x="13867" y="21590"/>
                      <a:pt x="10776" y="21590"/>
                    </a:cubicBezTo>
                    <a:cubicBezTo>
                      <a:pt x="7719" y="21590"/>
                      <a:pt x="4657" y="21590"/>
                      <a:pt x="1599" y="21590"/>
                    </a:cubicBezTo>
                    <a:cubicBezTo>
                      <a:pt x="670" y="21590"/>
                      <a:pt x="4" y="20486"/>
                      <a:pt x="4" y="18939"/>
                    </a:cubicBezTo>
                    <a:cubicBezTo>
                      <a:pt x="4" y="18190"/>
                      <a:pt x="-5" y="17441"/>
                      <a:pt x="4" y="16691"/>
                    </a:cubicBezTo>
                    <a:cubicBezTo>
                      <a:pt x="33" y="14830"/>
                      <a:pt x="311" y="13063"/>
                      <a:pt x="712" y="11343"/>
                    </a:cubicBezTo>
                    <a:cubicBezTo>
                      <a:pt x="1094" y="9726"/>
                      <a:pt x="1613" y="8235"/>
                      <a:pt x="2260" y="6862"/>
                    </a:cubicBezTo>
                    <a:cubicBezTo>
                      <a:pt x="3104" y="5064"/>
                      <a:pt x="4119" y="3604"/>
                      <a:pt x="5294" y="2461"/>
                    </a:cubicBezTo>
                    <a:cubicBezTo>
                      <a:pt x="6402" y="1380"/>
                      <a:pt x="7587" y="630"/>
                      <a:pt x="8856" y="275"/>
                    </a:cubicBezTo>
                    <a:cubicBezTo>
                      <a:pt x="9528" y="86"/>
                      <a:pt x="10203" y="-10"/>
                      <a:pt x="10885" y="0"/>
                    </a:cubicBezTo>
                    <a:close/>
                    <a:moveTo>
                      <a:pt x="10310" y="2598"/>
                    </a:moveTo>
                    <a:cubicBezTo>
                      <a:pt x="9942" y="2629"/>
                      <a:pt x="9576" y="2696"/>
                      <a:pt x="9211" y="2795"/>
                    </a:cubicBezTo>
                    <a:cubicBezTo>
                      <a:pt x="8177" y="3075"/>
                      <a:pt x="7213" y="3665"/>
                      <a:pt x="6310" y="4517"/>
                    </a:cubicBezTo>
                    <a:cubicBezTo>
                      <a:pt x="5353" y="5418"/>
                      <a:pt x="4527" y="6567"/>
                      <a:pt x="3839" y="7984"/>
                    </a:cubicBezTo>
                    <a:cubicBezTo>
                      <a:pt x="3313" y="9066"/>
                      <a:pt x="2890" y="10240"/>
                      <a:pt x="2579" y="11514"/>
                    </a:cubicBezTo>
                    <a:cubicBezTo>
                      <a:pt x="2252" y="12869"/>
                      <a:pt x="2026" y="14261"/>
                      <a:pt x="2003" y="15727"/>
                    </a:cubicBezTo>
                    <a:cubicBezTo>
                      <a:pt x="1995" y="16317"/>
                      <a:pt x="2003" y="16908"/>
                      <a:pt x="2003" y="17498"/>
                    </a:cubicBezTo>
                    <a:cubicBezTo>
                      <a:pt x="2003" y="18716"/>
                      <a:pt x="2544" y="19586"/>
                      <a:pt x="3301" y="19586"/>
                    </a:cubicBezTo>
                    <a:lnTo>
                      <a:pt x="9125" y="19586"/>
                    </a:lnTo>
                    <a:lnTo>
                      <a:pt x="9137" y="19238"/>
                    </a:lnTo>
                    <a:cubicBezTo>
                      <a:pt x="9262" y="17900"/>
                      <a:pt x="9905" y="16858"/>
                      <a:pt x="10702" y="16809"/>
                    </a:cubicBezTo>
                    <a:cubicBezTo>
                      <a:pt x="11500" y="16759"/>
                      <a:pt x="12187" y="17718"/>
                      <a:pt x="12371" y="19037"/>
                    </a:cubicBezTo>
                    <a:lnTo>
                      <a:pt x="12414" y="19586"/>
                    </a:lnTo>
                    <a:lnTo>
                      <a:pt x="18325" y="19586"/>
                    </a:lnTo>
                    <a:cubicBezTo>
                      <a:pt x="18967" y="19586"/>
                      <a:pt x="19547" y="18728"/>
                      <a:pt x="19555" y="17716"/>
                    </a:cubicBezTo>
                    <a:cubicBezTo>
                      <a:pt x="19563" y="16833"/>
                      <a:pt x="19586" y="15957"/>
                      <a:pt x="19524" y="15081"/>
                    </a:cubicBezTo>
                    <a:cubicBezTo>
                      <a:pt x="19420" y="13577"/>
                      <a:pt x="19167" y="12148"/>
                      <a:pt x="18771" y="10781"/>
                    </a:cubicBezTo>
                    <a:cubicBezTo>
                      <a:pt x="18225" y="8898"/>
                      <a:pt x="17461" y="7288"/>
                      <a:pt x="16481" y="5946"/>
                    </a:cubicBezTo>
                    <a:cubicBezTo>
                      <a:pt x="15766" y="4970"/>
                      <a:pt x="14982" y="4187"/>
                      <a:pt x="14114" y="3622"/>
                    </a:cubicBezTo>
                    <a:cubicBezTo>
                      <a:pt x="13249" y="3063"/>
                      <a:pt x="12354" y="2727"/>
                      <a:pt x="11420" y="2615"/>
                    </a:cubicBezTo>
                    <a:cubicBezTo>
                      <a:pt x="11048" y="2572"/>
                      <a:pt x="10678" y="2567"/>
                      <a:pt x="10310" y="2598"/>
                    </a:cubicBezTo>
                    <a:close/>
                  </a:path>
                </a:pathLst>
              </a:custGeom>
              <a:solidFill>
                <a:srgbClr val="3B4550">
                  <a:alpha val="5000"/>
                </a:srgbClr>
              </a:solidFill>
              <a:ln w="50800" cap="flat">
                <a:solidFill>
                  <a:srgbClr val="FFB740"/>
                </a:solidFill>
                <a:prstDash val="solid"/>
                <a:miter lim="800000"/>
              </a:ln>
              <a:effectLst>
                <a:outerShdw blurRad="76200" dist="25400" dir="5400000" rotWithShape="0">
                  <a:srgbClr val="000000">
                    <a:alpha val="69709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1600" b="1" cap="none">
                    <a:effectLst/>
                    <a:latin typeface="+mj-lt"/>
                    <a:ea typeface="+mj-ea"/>
                    <a:cs typeface="+mj-cs"/>
                    <a:sym typeface="Helvetica"/>
                  </a:defRPr>
                </a:pPr>
                <a:endParaRPr sz="1600" b="1" cap="none">
                  <a:effectLst/>
                  <a:latin typeface="Helvetica"/>
                  <a:ea typeface="+mj-ea"/>
                  <a:cs typeface="Helvetica"/>
                  <a:sym typeface="Helvetica"/>
                </a:endParaRPr>
              </a:p>
            </p:txBody>
          </p:sp>
          <p:sp>
            <p:nvSpPr>
              <p:cNvPr id="1053" name="TextBox 40"/>
              <p:cNvSpPr txBox="1"/>
              <p:nvPr/>
            </p:nvSpPr>
            <p:spPr>
              <a:xfrm>
                <a:off x="21082" y="2340732"/>
                <a:ext cx="415316" cy="340486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0%</a:t>
                </a:r>
              </a:p>
            </p:txBody>
          </p:sp>
          <p:sp>
            <p:nvSpPr>
              <p:cNvPr id="1054" name="TextBox 41"/>
              <p:cNvSpPr txBox="1"/>
              <p:nvPr/>
            </p:nvSpPr>
            <p:spPr>
              <a:xfrm>
                <a:off x="4275135" y="2340732"/>
                <a:ext cx="651232" cy="340486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100%</a:t>
                </a:r>
              </a:p>
            </p:txBody>
          </p:sp>
          <p:sp>
            <p:nvSpPr>
              <p:cNvPr id="1055" name="TextBox 42"/>
              <p:cNvSpPr txBox="1"/>
              <p:nvPr/>
            </p:nvSpPr>
            <p:spPr>
              <a:xfrm>
                <a:off x="2152070" y="1405"/>
                <a:ext cx="537746" cy="340486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50%</a:t>
                </a:r>
              </a:p>
            </p:txBody>
          </p:sp>
          <p:sp>
            <p:nvSpPr>
              <p:cNvPr id="1056" name="TextBox 43"/>
              <p:cNvSpPr txBox="1"/>
              <p:nvPr/>
            </p:nvSpPr>
            <p:spPr>
              <a:xfrm>
                <a:off x="374683" y="878449"/>
                <a:ext cx="535451" cy="340486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25%</a:t>
                </a:r>
              </a:p>
            </p:txBody>
          </p:sp>
          <p:sp>
            <p:nvSpPr>
              <p:cNvPr id="1057" name="TextBox 44"/>
              <p:cNvSpPr txBox="1"/>
              <p:nvPr/>
            </p:nvSpPr>
            <p:spPr>
              <a:xfrm>
                <a:off x="3931750" y="878449"/>
                <a:ext cx="555161" cy="340486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75%</a:t>
                </a:r>
              </a:p>
            </p:txBody>
          </p:sp>
          <p:sp>
            <p:nvSpPr>
              <p:cNvPr id="1058" name="TextBox 45"/>
              <p:cNvSpPr txBox="1"/>
              <p:nvPr/>
            </p:nvSpPr>
            <p:spPr>
              <a:xfrm>
                <a:off x="1815883" y="532964"/>
                <a:ext cx="1210118" cy="591667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49574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ctr">
                <a:noAutofit/>
              </a:bodyPr>
              <a:lstStyle>
                <a:lvl1pPr algn="ctr" defTabSz="914400">
                  <a:defRPr sz="3000" b="1" cap="none"/>
                </a:lvl1pPr>
              </a:lstStyle>
              <a:p>
                <a:pPr>
                  <a:defRPr>
                    <a:effectLst/>
                  </a:defRPr>
                </a:pPr>
                <a:r>
                  <a:rPr lang="en-GB" dirty="0" smtClean="0">
                    <a:effectLst/>
                  </a:rPr>
                  <a:t>57</a:t>
                </a:r>
                <a:r>
                  <a:rPr dirty="0" smtClean="0">
                    <a:effectLst/>
                  </a:rPr>
                  <a:t>%</a:t>
                </a:r>
                <a:endParaRPr dirty="0">
                  <a:effectLst/>
                </a:endParaRPr>
              </a:p>
            </p:txBody>
          </p:sp>
          <p:grpSp>
            <p:nvGrpSpPr>
              <p:cNvPr id="1061" name="Group 46"/>
              <p:cNvGrpSpPr/>
              <p:nvPr/>
            </p:nvGrpSpPr>
            <p:grpSpPr>
              <a:xfrm rot="19140000">
                <a:off x="2142449" y="60704"/>
                <a:ext cx="1805210" cy="2957269"/>
                <a:chOff x="-89930" y="-951799"/>
                <a:chExt cx="1805208" cy="2957266"/>
              </a:xfrm>
            </p:grpSpPr>
            <p:pic>
              <p:nvPicPr>
                <p:cNvPr id="1059" name="Graphic 47" descr="Graphic 47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 rot="446294" flipH="1">
                  <a:off x="6979" y="-951799"/>
                  <a:ext cx="233514" cy="1324624"/>
                </a:xfrm>
                <a:prstGeom prst="rect">
                  <a:avLst/>
                </a:prstGeom>
                <a:ln w="12700" cap="flat">
                  <a:noFill/>
                  <a:miter lim="400000"/>
                </a:ln>
                <a:effectLst>
                  <a:outerShdw blurRad="50800" dist="25400" rotWithShape="0">
                    <a:srgbClr val="000000">
                      <a:alpha val="53593"/>
                    </a:srgbClr>
                  </a:outerShdw>
                </a:effectLst>
              </p:spPr>
            </p:pic>
            <p:pic>
              <p:nvPicPr>
                <p:cNvPr id="1060" name="Graphic 48" descr="Graphic 48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 rot="7685515">
                  <a:off x="668780" y="958970"/>
                  <a:ext cx="287787" cy="1805208"/>
                </a:xfrm>
                <a:prstGeom prst="rect">
                  <a:avLst/>
                </a:prstGeom>
                <a:ln w="12700" cap="flat">
                  <a:noFill/>
                  <a:miter lim="400000"/>
                </a:ln>
                <a:effectLst/>
              </p:spPr>
            </p:pic>
          </p:grpSp>
        </p:grpSp>
        <p:pic>
          <p:nvPicPr>
            <p:cNvPr id="1063" name="Total CapeX % Total CapeX %" descr="Total CapeX % Total CapeX %"/>
            <p:cNvPicPr>
              <a:picLocks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9925" y="3049905"/>
              <a:ext cx="4413821" cy="819014"/>
            </a:xfrm>
            <a:prstGeom prst="rect">
              <a:avLst/>
            </a:prstGeom>
            <a:effectLst>
              <a:outerShdw blurRad="63500" dist="38100" dir="5400000" rotWithShape="0">
                <a:srgbClr val="000000">
                  <a:alpha val="53843"/>
                </a:srgbClr>
              </a:outerShdw>
            </a:effectLst>
          </p:spPr>
        </p:pic>
      </p:grpSp>
      <p:grpSp>
        <p:nvGrpSpPr>
          <p:cNvPr id="1078" name="Group"/>
          <p:cNvGrpSpPr/>
          <p:nvPr/>
        </p:nvGrpSpPr>
        <p:grpSpPr>
          <a:xfrm>
            <a:off x="19271001" y="8905667"/>
            <a:ext cx="4660107" cy="3890682"/>
            <a:chOff x="-2" y="110488"/>
            <a:chExt cx="4923604" cy="3890680"/>
          </a:xfrm>
        </p:grpSpPr>
        <p:grpSp>
          <p:nvGrpSpPr>
            <p:cNvPr id="1076" name="Group"/>
            <p:cNvGrpSpPr/>
            <p:nvPr/>
          </p:nvGrpSpPr>
          <p:grpSpPr>
            <a:xfrm>
              <a:off x="-2" y="110488"/>
              <a:ext cx="4923604" cy="2897905"/>
              <a:chOff x="-1" y="110488"/>
              <a:chExt cx="4923602" cy="2897904"/>
            </a:xfrm>
          </p:grpSpPr>
          <p:sp>
            <p:nvSpPr>
              <p:cNvPr id="1065" name="Freeform: Shape 38"/>
              <p:cNvSpPr/>
              <p:nvPr/>
            </p:nvSpPr>
            <p:spPr>
              <a:xfrm>
                <a:off x="448568" y="456588"/>
                <a:ext cx="3942036" cy="2282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70" h="21586" extrusionOk="0">
                    <a:moveTo>
                      <a:pt x="10205" y="25"/>
                    </a:moveTo>
                    <a:cubicBezTo>
                      <a:pt x="10657" y="-14"/>
                      <a:pt x="11111" y="-8"/>
                      <a:pt x="11569" y="47"/>
                    </a:cubicBezTo>
                    <a:cubicBezTo>
                      <a:pt x="12715" y="189"/>
                      <a:pt x="13815" y="615"/>
                      <a:pt x="14876" y="1325"/>
                    </a:cubicBezTo>
                    <a:cubicBezTo>
                      <a:pt x="15943" y="2042"/>
                      <a:pt x="16905" y="3036"/>
                      <a:pt x="17783" y="4274"/>
                    </a:cubicBezTo>
                    <a:cubicBezTo>
                      <a:pt x="18986" y="5978"/>
                      <a:pt x="19925" y="8021"/>
                      <a:pt x="20595" y="10410"/>
                    </a:cubicBezTo>
                    <a:cubicBezTo>
                      <a:pt x="21081" y="12145"/>
                      <a:pt x="21392" y="13959"/>
                      <a:pt x="21520" y="15868"/>
                    </a:cubicBezTo>
                    <a:cubicBezTo>
                      <a:pt x="21595" y="16980"/>
                      <a:pt x="21567" y="18092"/>
                      <a:pt x="21557" y="19212"/>
                    </a:cubicBezTo>
                    <a:cubicBezTo>
                      <a:pt x="21548" y="20498"/>
                      <a:pt x="20835" y="21586"/>
                      <a:pt x="20047" y="21586"/>
                    </a:cubicBezTo>
                    <a:lnTo>
                      <a:pt x="12789" y="21586"/>
                    </a:lnTo>
                    <a:lnTo>
                      <a:pt x="12736" y="20889"/>
                    </a:lnTo>
                    <a:cubicBezTo>
                      <a:pt x="12510" y="19215"/>
                      <a:pt x="11666" y="17998"/>
                      <a:pt x="10687" y="18061"/>
                    </a:cubicBezTo>
                    <a:cubicBezTo>
                      <a:pt x="9708" y="18124"/>
                      <a:pt x="8918" y="19446"/>
                      <a:pt x="8765" y="21145"/>
                    </a:cubicBezTo>
                    <a:lnTo>
                      <a:pt x="8750" y="21586"/>
                    </a:lnTo>
                    <a:lnTo>
                      <a:pt x="1599" y="21586"/>
                    </a:lnTo>
                    <a:cubicBezTo>
                      <a:pt x="670" y="21586"/>
                      <a:pt x="4" y="20482"/>
                      <a:pt x="4" y="18936"/>
                    </a:cubicBezTo>
                    <a:cubicBezTo>
                      <a:pt x="4" y="18187"/>
                      <a:pt x="-5" y="17438"/>
                      <a:pt x="4" y="16688"/>
                    </a:cubicBezTo>
                    <a:cubicBezTo>
                      <a:pt x="33" y="14827"/>
                      <a:pt x="311" y="13060"/>
                      <a:pt x="712" y="11341"/>
                    </a:cubicBezTo>
                    <a:cubicBezTo>
                      <a:pt x="1094" y="9724"/>
                      <a:pt x="1613" y="8234"/>
                      <a:pt x="2260" y="6861"/>
                    </a:cubicBezTo>
                    <a:cubicBezTo>
                      <a:pt x="3104" y="5063"/>
                      <a:pt x="4119" y="3604"/>
                      <a:pt x="5294" y="2460"/>
                    </a:cubicBezTo>
                    <a:cubicBezTo>
                      <a:pt x="6402" y="1380"/>
                      <a:pt x="7587" y="631"/>
                      <a:pt x="8856" y="276"/>
                    </a:cubicBezTo>
                    <a:cubicBezTo>
                      <a:pt x="9304" y="150"/>
                      <a:pt x="9753" y="65"/>
                      <a:pt x="10205" y="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00D5FF"/>
                  </a:gs>
                  <a:gs pos="100000">
                    <a:srgbClr val="22BF00"/>
                  </a:gs>
                </a:gsLst>
                <a:lin ang="5400000" scaled="0"/>
              </a:gradFill>
              <a:ln w="50800" cap="flat">
                <a:solidFill>
                  <a:srgbClr val="FFFFFF"/>
                </a:solidFill>
                <a:prstDash val="solid"/>
                <a:miter lim="8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1600" b="1" cap="none">
                    <a:effectLst/>
                    <a:latin typeface="+mj-lt"/>
                    <a:ea typeface="+mj-ea"/>
                    <a:cs typeface="+mj-cs"/>
                    <a:sym typeface="Helvetica"/>
                  </a:defRPr>
                </a:pPr>
                <a:endParaRPr sz="1600" b="1" cap="none">
                  <a:effectLst/>
                  <a:latin typeface="Helvetica"/>
                  <a:ea typeface="+mj-ea"/>
                  <a:cs typeface="Helvetica"/>
                  <a:sym typeface="Helvetica"/>
                </a:endParaRPr>
              </a:p>
            </p:txBody>
          </p:sp>
          <p:sp>
            <p:nvSpPr>
              <p:cNvPr id="1066" name="Freeform: Shape 39"/>
              <p:cNvSpPr/>
              <p:nvPr/>
            </p:nvSpPr>
            <p:spPr>
              <a:xfrm>
                <a:off x="-1" y="110488"/>
                <a:ext cx="4840478" cy="28979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70" h="21590" extrusionOk="0">
                    <a:moveTo>
                      <a:pt x="10885" y="0"/>
                    </a:moveTo>
                    <a:cubicBezTo>
                      <a:pt x="11112" y="4"/>
                      <a:pt x="11340" y="19"/>
                      <a:pt x="11569" y="47"/>
                    </a:cubicBezTo>
                    <a:cubicBezTo>
                      <a:pt x="12715" y="189"/>
                      <a:pt x="13815" y="615"/>
                      <a:pt x="14876" y="1325"/>
                    </a:cubicBezTo>
                    <a:cubicBezTo>
                      <a:pt x="15943" y="2042"/>
                      <a:pt x="16905" y="3036"/>
                      <a:pt x="17783" y="4275"/>
                    </a:cubicBezTo>
                    <a:cubicBezTo>
                      <a:pt x="18986" y="5979"/>
                      <a:pt x="19925" y="8022"/>
                      <a:pt x="20595" y="10412"/>
                    </a:cubicBezTo>
                    <a:cubicBezTo>
                      <a:pt x="21081" y="12148"/>
                      <a:pt x="21392" y="13962"/>
                      <a:pt x="21520" y="15871"/>
                    </a:cubicBezTo>
                    <a:cubicBezTo>
                      <a:pt x="21595" y="16983"/>
                      <a:pt x="21567" y="18095"/>
                      <a:pt x="21557" y="19216"/>
                    </a:cubicBezTo>
                    <a:cubicBezTo>
                      <a:pt x="21548" y="20501"/>
                      <a:pt x="20835" y="21590"/>
                      <a:pt x="20047" y="21590"/>
                    </a:cubicBezTo>
                    <a:cubicBezTo>
                      <a:pt x="16957" y="21590"/>
                      <a:pt x="13867" y="21590"/>
                      <a:pt x="10776" y="21590"/>
                    </a:cubicBezTo>
                    <a:cubicBezTo>
                      <a:pt x="7719" y="21590"/>
                      <a:pt x="4657" y="21590"/>
                      <a:pt x="1599" y="21590"/>
                    </a:cubicBezTo>
                    <a:cubicBezTo>
                      <a:pt x="670" y="21590"/>
                      <a:pt x="4" y="20486"/>
                      <a:pt x="4" y="18939"/>
                    </a:cubicBezTo>
                    <a:cubicBezTo>
                      <a:pt x="4" y="18190"/>
                      <a:pt x="-5" y="17441"/>
                      <a:pt x="4" y="16691"/>
                    </a:cubicBezTo>
                    <a:cubicBezTo>
                      <a:pt x="33" y="14830"/>
                      <a:pt x="311" y="13063"/>
                      <a:pt x="712" y="11343"/>
                    </a:cubicBezTo>
                    <a:cubicBezTo>
                      <a:pt x="1094" y="9726"/>
                      <a:pt x="1613" y="8235"/>
                      <a:pt x="2260" y="6862"/>
                    </a:cubicBezTo>
                    <a:cubicBezTo>
                      <a:pt x="3104" y="5064"/>
                      <a:pt x="4119" y="3604"/>
                      <a:pt x="5294" y="2461"/>
                    </a:cubicBezTo>
                    <a:cubicBezTo>
                      <a:pt x="6402" y="1380"/>
                      <a:pt x="7587" y="630"/>
                      <a:pt x="8856" y="275"/>
                    </a:cubicBezTo>
                    <a:cubicBezTo>
                      <a:pt x="9528" y="86"/>
                      <a:pt x="10203" y="-10"/>
                      <a:pt x="10885" y="0"/>
                    </a:cubicBezTo>
                    <a:close/>
                    <a:moveTo>
                      <a:pt x="10310" y="2598"/>
                    </a:moveTo>
                    <a:cubicBezTo>
                      <a:pt x="9942" y="2629"/>
                      <a:pt x="9576" y="2696"/>
                      <a:pt x="9211" y="2795"/>
                    </a:cubicBezTo>
                    <a:cubicBezTo>
                      <a:pt x="8177" y="3075"/>
                      <a:pt x="7213" y="3665"/>
                      <a:pt x="6310" y="4517"/>
                    </a:cubicBezTo>
                    <a:cubicBezTo>
                      <a:pt x="5353" y="5418"/>
                      <a:pt x="4527" y="6567"/>
                      <a:pt x="3839" y="7984"/>
                    </a:cubicBezTo>
                    <a:cubicBezTo>
                      <a:pt x="3313" y="9066"/>
                      <a:pt x="2890" y="10240"/>
                      <a:pt x="2579" y="11514"/>
                    </a:cubicBezTo>
                    <a:cubicBezTo>
                      <a:pt x="2252" y="12869"/>
                      <a:pt x="2026" y="14261"/>
                      <a:pt x="2003" y="15727"/>
                    </a:cubicBezTo>
                    <a:cubicBezTo>
                      <a:pt x="1995" y="16317"/>
                      <a:pt x="2003" y="16908"/>
                      <a:pt x="2003" y="17498"/>
                    </a:cubicBezTo>
                    <a:cubicBezTo>
                      <a:pt x="2003" y="18716"/>
                      <a:pt x="2544" y="19586"/>
                      <a:pt x="3301" y="19586"/>
                    </a:cubicBezTo>
                    <a:lnTo>
                      <a:pt x="9125" y="19586"/>
                    </a:lnTo>
                    <a:lnTo>
                      <a:pt x="9137" y="19238"/>
                    </a:lnTo>
                    <a:cubicBezTo>
                      <a:pt x="9262" y="17900"/>
                      <a:pt x="9905" y="16858"/>
                      <a:pt x="10702" y="16809"/>
                    </a:cubicBezTo>
                    <a:cubicBezTo>
                      <a:pt x="11500" y="16759"/>
                      <a:pt x="12187" y="17718"/>
                      <a:pt x="12371" y="19037"/>
                    </a:cubicBezTo>
                    <a:lnTo>
                      <a:pt x="12414" y="19586"/>
                    </a:lnTo>
                    <a:lnTo>
                      <a:pt x="18325" y="19586"/>
                    </a:lnTo>
                    <a:cubicBezTo>
                      <a:pt x="18967" y="19586"/>
                      <a:pt x="19547" y="18728"/>
                      <a:pt x="19555" y="17716"/>
                    </a:cubicBezTo>
                    <a:cubicBezTo>
                      <a:pt x="19563" y="16833"/>
                      <a:pt x="19586" y="15957"/>
                      <a:pt x="19524" y="15081"/>
                    </a:cubicBezTo>
                    <a:cubicBezTo>
                      <a:pt x="19420" y="13577"/>
                      <a:pt x="19167" y="12148"/>
                      <a:pt x="18771" y="10781"/>
                    </a:cubicBezTo>
                    <a:cubicBezTo>
                      <a:pt x="18225" y="8898"/>
                      <a:pt x="17461" y="7288"/>
                      <a:pt x="16481" y="5946"/>
                    </a:cubicBezTo>
                    <a:cubicBezTo>
                      <a:pt x="15766" y="4970"/>
                      <a:pt x="14982" y="4187"/>
                      <a:pt x="14114" y="3622"/>
                    </a:cubicBezTo>
                    <a:cubicBezTo>
                      <a:pt x="13249" y="3063"/>
                      <a:pt x="12354" y="2727"/>
                      <a:pt x="11420" y="2615"/>
                    </a:cubicBezTo>
                    <a:cubicBezTo>
                      <a:pt x="11048" y="2572"/>
                      <a:pt x="10678" y="2567"/>
                      <a:pt x="10310" y="2598"/>
                    </a:cubicBezTo>
                    <a:close/>
                  </a:path>
                </a:pathLst>
              </a:custGeom>
              <a:solidFill>
                <a:srgbClr val="3B4550">
                  <a:alpha val="5000"/>
                </a:srgbClr>
              </a:solidFill>
              <a:ln w="50800" cap="flat">
                <a:solidFill>
                  <a:srgbClr val="00D2D3"/>
                </a:solidFill>
                <a:prstDash val="solid"/>
                <a:miter lim="800000"/>
              </a:ln>
              <a:effectLst>
                <a:outerShdw blurRad="76200" dist="25400" dir="5400000" rotWithShape="0">
                  <a:srgbClr val="000000">
                    <a:alpha val="70067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1600" b="1" cap="none">
                    <a:effectLst/>
                    <a:latin typeface="+mj-lt"/>
                    <a:ea typeface="+mj-ea"/>
                    <a:cs typeface="+mj-cs"/>
                    <a:sym typeface="Helvetica"/>
                  </a:defRPr>
                </a:pPr>
                <a:endParaRPr sz="1600" b="1" cap="none">
                  <a:effectLst/>
                  <a:latin typeface="Helvetica"/>
                  <a:ea typeface="+mj-ea"/>
                  <a:cs typeface="Helvetica"/>
                  <a:sym typeface="Helvetica"/>
                </a:endParaRPr>
              </a:p>
            </p:txBody>
          </p:sp>
          <p:sp>
            <p:nvSpPr>
              <p:cNvPr id="1067" name="TextBox 40"/>
              <p:cNvSpPr txBox="1"/>
              <p:nvPr/>
            </p:nvSpPr>
            <p:spPr>
              <a:xfrm>
                <a:off x="21070" y="2449905"/>
                <a:ext cx="415083" cy="340295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0%</a:t>
                </a:r>
              </a:p>
            </p:txBody>
          </p:sp>
          <p:sp>
            <p:nvSpPr>
              <p:cNvPr id="1068" name="TextBox 41"/>
              <p:cNvSpPr txBox="1"/>
              <p:nvPr/>
            </p:nvSpPr>
            <p:spPr>
              <a:xfrm>
                <a:off x="4272734" y="2449905"/>
                <a:ext cx="650867" cy="340295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100%</a:t>
                </a:r>
              </a:p>
            </p:txBody>
          </p:sp>
          <p:sp>
            <p:nvSpPr>
              <p:cNvPr id="1069" name="TextBox 42"/>
              <p:cNvSpPr txBox="1"/>
              <p:nvPr/>
            </p:nvSpPr>
            <p:spPr>
              <a:xfrm>
                <a:off x="2150861" y="111892"/>
                <a:ext cx="537445" cy="340295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50%</a:t>
                </a:r>
              </a:p>
            </p:txBody>
          </p:sp>
          <p:sp>
            <p:nvSpPr>
              <p:cNvPr id="1070" name="TextBox 43"/>
              <p:cNvSpPr txBox="1"/>
              <p:nvPr/>
            </p:nvSpPr>
            <p:spPr>
              <a:xfrm>
                <a:off x="374473" y="988444"/>
                <a:ext cx="535150" cy="340295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25%</a:t>
                </a:r>
              </a:p>
            </p:txBody>
          </p:sp>
          <p:sp>
            <p:nvSpPr>
              <p:cNvPr id="1071" name="TextBox 44"/>
              <p:cNvSpPr txBox="1"/>
              <p:nvPr/>
            </p:nvSpPr>
            <p:spPr>
              <a:xfrm>
                <a:off x="3929542" y="988444"/>
                <a:ext cx="554850" cy="340295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75%</a:t>
                </a:r>
              </a:p>
            </p:txBody>
          </p:sp>
          <p:sp>
            <p:nvSpPr>
              <p:cNvPr id="1072" name="TextBox 45"/>
              <p:cNvSpPr txBox="1"/>
              <p:nvPr/>
            </p:nvSpPr>
            <p:spPr>
              <a:xfrm>
                <a:off x="1814863" y="643153"/>
                <a:ext cx="1209439" cy="579939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70385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ctr">
                <a:noAutofit/>
              </a:bodyPr>
              <a:lstStyle>
                <a:lvl1pPr algn="ctr" defTabSz="914400">
                  <a:defRPr sz="3000" b="1" cap="none"/>
                </a:lvl1pPr>
              </a:lstStyle>
              <a:p>
                <a:pPr>
                  <a:defRPr>
                    <a:effectLst/>
                  </a:defRPr>
                </a:pPr>
                <a:r>
                  <a:rPr lang="en-GB" dirty="0" smtClean="0">
                    <a:effectLst/>
                  </a:rPr>
                  <a:t>170</a:t>
                </a:r>
                <a:r>
                  <a:rPr dirty="0" smtClean="0">
                    <a:effectLst/>
                  </a:rPr>
                  <a:t>%</a:t>
                </a:r>
                <a:endParaRPr dirty="0">
                  <a:effectLst/>
                </a:endParaRPr>
              </a:p>
            </p:txBody>
          </p:sp>
          <p:grpSp>
            <p:nvGrpSpPr>
              <p:cNvPr id="1075" name="Group 46"/>
              <p:cNvGrpSpPr/>
              <p:nvPr/>
            </p:nvGrpSpPr>
            <p:grpSpPr>
              <a:xfrm rot="9788612">
                <a:off x="1155191" y="383576"/>
                <a:ext cx="2462194" cy="2182959"/>
                <a:chOff x="-1112792" y="-563121"/>
                <a:chExt cx="2462191" cy="2182958"/>
              </a:xfrm>
            </p:grpSpPr>
            <p:pic>
              <p:nvPicPr>
                <p:cNvPr id="1073" name="Graphic 47" descr="Graphic 47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 rot="18311823">
                  <a:off x="-533092" y="-1142821"/>
                  <a:ext cx="395064" cy="1554464"/>
                </a:xfrm>
                <a:prstGeom prst="rect">
                  <a:avLst/>
                </a:prstGeom>
                <a:ln w="12700" cap="flat">
                  <a:noFill/>
                  <a:miter lim="400000"/>
                </a:ln>
                <a:effectLst>
                  <a:outerShdw blurRad="50800" dist="25400" rotWithShape="0">
                    <a:srgbClr val="000000">
                      <a:alpha val="53593"/>
                    </a:srgbClr>
                  </a:outerShdw>
                </a:effectLst>
              </p:spPr>
            </p:pic>
            <p:pic>
              <p:nvPicPr>
                <p:cNvPr id="1074" name="Graphic 48" descr="Graphic 48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 rot="7685515">
                  <a:off x="526125" y="796564"/>
                  <a:ext cx="226401" cy="1420146"/>
                </a:xfrm>
                <a:prstGeom prst="rect">
                  <a:avLst/>
                </a:prstGeom>
                <a:ln w="12700" cap="flat">
                  <a:noFill/>
                  <a:miter lim="400000"/>
                </a:ln>
                <a:effectLst/>
              </p:spPr>
            </p:pic>
          </p:grpSp>
        </p:grpSp>
        <p:pic>
          <p:nvPicPr>
            <p:cNvPr id="1077" name="Deficit Funding Sources % Deficit Funding Sources %" descr="Deficit Funding Sources % Deficit Funding Sources %"/>
            <p:cNvPicPr>
              <a:picLocks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29855" y="3182154"/>
              <a:ext cx="4413821" cy="819014"/>
            </a:xfrm>
            <a:prstGeom prst="rect">
              <a:avLst/>
            </a:prstGeom>
            <a:effectLst>
              <a:outerShdw blurRad="63500" dist="38100" dir="5400000" rotWithShape="0">
                <a:srgbClr val="000000">
                  <a:alpha val="53843"/>
                </a:srgbClr>
              </a:outerShdw>
            </a:effectLst>
          </p:spPr>
        </p:pic>
      </p:grpSp>
      <p:sp>
        <p:nvSpPr>
          <p:cNvPr id="1079" name="TextBox 40"/>
          <p:cNvSpPr txBox="1"/>
          <p:nvPr/>
        </p:nvSpPr>
        <p:spPr>
          <a:xfrm>
            <a:off x="19276095" y="6870493"/>
            <a:ext cx="372946" cy="343756"/>
          </a:xfrm>
          <a:prstGeom prst="rect">
            <a:avLst/>
          </a:prstGeom>
          <a:noFill/>
          <a:ln w="25400" cap="flat">
            <a:noFill/>
            <a:miter lim="400000"/>
          </a:ln>
          <a:effectLst>
            <a:outerShdw blurRad="76200" dist="25400" dir="5400000" rotWithShape="0">
              <a:srgbClr val="000000">
                <a:alpha val="17949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tIns="45719" rIns="45719" bIns="45719" numCol="1" anchor="t">
            <a:noAutofit/>
          </a:bodyPr>
          <a:lstStyle>
            <a:lvl1pPr algn="ctr" defTabSz="914400">
              <a:defRPr sz="1600" b="1" cap="none">
                <a:solidFill>
                  <a:srgbClr val="3B4550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</a:lstStyle>
          <a:p>
            <a:pPr>
              <a:defRPr>
                <a:effectLst/>
              </a:defRPr>
            </a:pPr>
            <a:r>
              <a:rPr>
                <a:effectLst/>
              </a:rPr>
              <a:t>0%</a:t>
            </a:r>
          </a:p>
        </p:txBody>
      </p:sp>
      <p:grpSp>
        <p:nvGrpSpPr>
          <p:cNvPr id="1090" name="Group"/>
          <p:cNvGrpSpPr/>
          <p:nvPr/>
        </p:nvGrpSpPr>
        <p:grpSpPr>
          <a:xfrm>
            <a:off x="19276095" y="4445525"/>
            <a:ext cx="4733435" cy="2927379"/>
            <a:chOff x="-1" y="-1"/>
            <a:chExt cx="4973671" cy="2927375"/>
          </a:xfrm>
        </p:grpSpPr>
        <p:sp>
          <p:nvSpPr>
            <p:cNvPr id="1080" name="Freeform: Shape 38"/>
            <p:cNvSpPr/>
            <p:nvPr/>
          </p:nvSpPr>
          <p:spPr>
            <a:xfrm>
              <a:off x="453128" y="349619"/>
              <a:ext cx="3982124" cy="23060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86" extrusionOk="0">
                  <a:moveTo>
                    <a:pt x="10205" y="25"/>
                  </a:moveTo>
                  <a:cubicBezTo>
                    <a:pt x="10657" y="-14"/>
                    <a:pt x="11111" y="-8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4"/>
                  </a:cubicBezTo>
                  <a:cubicBezTo>
                    <a:pt x="18986" y="5978"/>
                    <a:pt x="19925" y="8021"/>
                    <a:pt x="20595" y="10410"/>
                  </a:cubicBezTo>
                  <a:cubicBezTo>
                    <a:pt x="21081" y="12145"/>
                    <a:pt x="21392" y="13959"/>
                    <a:pt x="21520" y="15868"/>
                  </a:cubicBezTo>
                  <a:cubicBezTo>
                    <a:pt x="21595" y="16980"/>
                    <a:pt x="21567" y="18092"/>
                    <a:pt x="21557" y="19212"/>
                  </a:cubicBezTo>
                  <a:cubicBezTo>
                    <a:pt x="21548" y="20498"/>
                    <a:pt x="20835" y="21586"/>
                    <a:pt x="20047" y="21586"/>
                  </a:cubicBezTo>
                  <a:lnTo>
                    <a:pt x="12789" y="21586"/>
                  </a:lnTo>
                  <a:lnTo>
                    <a:pt x="12736" y="20889"/>
                  </a:lnTo>
                  <a:cubicBezTo>
                    <a:pt x="12510" y="19215"/>
                    <a:pt x="11666" y="17998"/>
                    <a:pt x="10687" y="18061"/>
                  </a:cubicBezTo>
                  <a:cubicBezTo>
                    <a:pt x="9708" y="18124"/>
                    <a:pt x="8918" y="19446"/>
                    <a:pt x="8765" y="21145"/>
                  </a:cubicBezTo>
                  <a:lnTo>
                    <a:pt x="8750" y="21586"/>
                  </a:lnTo>
                  <a:lnTo>
                    <a:pt x="1599" y="21586"/>
                  </a:lnTo>
                  <a:cubicBezTo>
                    <a:pt x="670" y="21586"/>
                    <a:pt x="4" y="20482"/>
                    <a:pt x="4" y="18936"/>
                  </a:cubicBezTo>
                  <a:cubicBezTo>
                    <a:pt x="4" y="18187"/>
                    <a:pt x="-5" y="17438"/>
                    <a:pt x="4" y="16688"/>
                  </a:cubicBezTo>
                  <a:cubicBezTo>
                    <a:pt x="33" y="14827"/>
                    <a:pt x="311" y="13060"/>
                    <a:pt x="712" y="11341"/>
                  </a:cubicBezTo>
                  <a:cubicBezTo>
                    <a:pt x="1094" y="9724"/>
                    <a:pt x="1613" y="8234"/>
                    <a:pt x="2260" y="6861"/>
                  </a:cubicBezTo>
                  <a:cubicBezTo>
                    <a:pt x="3104" y="5063"/>
                    <a:pt x="4119" y="3604"/>
                    <a:pt x="5294" y="2460"/>
                  </a:cubicBezTo>
                  <a:cubicBezTo>
                    <a:pt x="6402" y="1380"/>
                    <a:pt x="7587" y="631"/>
                    <a:pt x="8856" y="276"/>
                  </a:cubicBezTo>
                  <a:cubicBezTo>
                    <a:pt x="9304" y="150"/>
                    <a:pt x="9753" y="65"/>
                    <a:pt x="10205" y="25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ACFF"/>
                </a:gs>
                <a:gs pos="100000">
                  <a:srgbClr val="22BF00"/>
                </a:gs>
              </a:gsLst>
              <a:path path="shape">
                <a:fillToRect l="67477" t="-352" r="32522" b="100352"/>
              </a:path>
            </a:gradFill>
            <a:ln w="50800" cap="flat">
              <a:solidFill>
                <a:srgbClr val="FFFFFF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+mj-lt"/>
                  <a:ea typeface="+mj-ea"/>
                  <a:cs typeface="+mj-cs"/>
                  <a:sym typeface="Helvetica"/>
                </a:defRPr>
              </a:pPr>
              <a:endParaRPr sz="1600" b="1" cap="none">
                <a:effectLst/>
                <a:latin typeface="Helvetica"/>
                <a:ea typeface="+mj-ea"/>
                <a:cs typeface="Helvetica"/>
                <a:sym typeface="Helvetica"/>
              </a:endParaRPr>
            </a:p>
          </p:txBody>
        </p:sp>
        <p:sp>
          <p:nvSpPr>
            <p:cNvPr id="1081" name="Freeform: Shape 39"/>
            <p:cNvSpPr/>
            <p:nvPr/>
          </p:nvSpPr>
          <p:spPr>
            <a:xfrm>
              <a:off x="-1" y="-1"/>
              <a:ext cx="4889702" cy="29273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90" extrusionOk="0">
                  <a:moveTo>
                    <a:pt x="10885" y="0"/>
                  </a:moveTo>
                  <a:cubicBezTo>
                    <a:pt x="11112" y="4"/>
                    <a:pt x="11340" y="19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5"/>
                  </a:cubicBezTo>
                  <a:cubicBezTo>
                    <a:pt x="18986" y="5979"/>
                    <a:pt x="19925" y="8022"/>
                    <a:pt x="20595" y="10412"/>
                  </a:cubicBezTo>
                  <a:cubicBezTo>
                    <a:pt x="21081" y="12148"/>
                    <a:pt x="21392" y="13962"/>
                    <a:pt x="21520" y="15871"/>
                  </a:cubicBezTo>
                  <a:cubicBezTo>
                    <a:pt x="21595" y="16983"/>
                    <a:pt x="21567" y="18095"/>
                    <a:pt x="21557" y="19216"/>
                  </a:cubicBezTo>
                  <a:cubicBezTo>
                    <a:pt x="21548" y="20501"/>
                    <a:pt x="20835" y="21590"/>
                    <a:pt x="20047" y="21590"/>
                  </a:cubicBezTo>
                  <a:cubicBezTo>
                    <a:pt x="16957" y="21590"/>
                    <a:pt x="13867" y="21590"/>
                    <a:pt x="10776" y="21590"/>
                  </a:cubicBezTo>
                  <a:cubicBezTo>
                    <a:pt x="7719" y="21590"/>
                    <a:pt x="4657" y="21590"/>
                    <a:pt x="1599" y="21590"/>
                  </a:cubicBezTo>
                  <a:cubicBezTo>
                    <a:pt x="670" y="21590"/>
                    <a:pt x="4" y="20486"/>
                    <a:pt x="4" y="18939"/>
                  </a:cubicBezTo>
                  <a:cubicBezTo>
                    <a:pt x="4" y="18190"/>
                    <a:pt x="-5" y="17441"/>
                    <a:pt x="4" y="16691"/>
                  </a:cubicBezTo>
                  <a:cubicBezTo>
                    <a:pt x="33" y="14830"/>
                    <a:pt x="311" y="13063"/>
                    <a:pt x="712" y="11343"/>
                  </a:cubicBezTo>
                  <a:cubicBezTo>
                    <a:pt x="1094" y="9726"/>
                    <a:pt x="1613" y="8235"/>
                    <a:pt x="2260" y="6862"/>
                  </a:cubicBezTo>
                  <a:cubicBezTo>
                    <a:pt x="3104" y="5064"/>
                    <a:pt x="4119" y="3604"/>
                    <a:pt x="5294" y="2461"/>
                  </a:cubicBezTo>
                  <a:cubicBezTo>
                    <a:pt x="6402" y="1380"/>
                    <a:pt x="7587" y="630"/>
                    <a:pt x="8856" y="275"/>
                  </a:cubicBezTo>
                  <a:cubicBezTo>
                    <a:pt x="9528" y="86"/>
                    <a:pt x="10203" y="-10"/>
                    <a:pt x="10885" y="0"/>
                  </a:cubicBezTo>
                  <a:close/>
                  <a:moveTo>
                    <a:pt x="10310" y="2598"/>
                  </a:moveTo>
                  <a:cubicBezTo>
                    <a:pt x="9942" y="2629"/>
                    <a:pt x="9576" y="2696"/>
                    <a:pt x="9211" y="2795"/>
                  </a:cubicBezTo>
                  <a:cubicBezTo>
                    <a:pt x="8177" y="3075"/>
                    <a:pt x="7213" y="3665"/>
                    <a:pt x="6310" y="4517"/>
                  </a:cubicBezTo>
                  <a:cubicBezTo>
                    <a:pt x="5353" y="5418"/>
                    <a:pt x="4527" y="6567"/>
                    <a:pt x="3839" y="7984"/>
                  </a:cubicBezTo>
                  <a:cubicBezTo>
                    <a:pt x="3313" y="9066"/>
                    <a:pt x="2890" y="10240"/>
                    <a:pt x="2579" y="11514"/>
                  </a:cubicBezTo>
                  <a:cubicBezTo>
                    <a:pt x="2252" y="12869"/>
                    <a:pt x="2026" y="14261"/>
                    <a:pt x="2003" y="15727"/>
                  </a:cubicBezTo>
                  <a:cubicBezTo>
                    <a:pt x="1995" y="16317"/>
                    <a:pt x="2003" y="16908"/>
                    <a:pt x="2003" y="17498"/>
                  </a:cubicBezTo>
                  <a:cubicBezTo>
                    <a:pt x="2003" y="18716"/>
                    <a:pt x="2544" y="19586"/>
                    <a:pt x="3301" y="19586"/>
                  </a:cubicBezTo>
                  <a:lnTo>
                    <a:pt x="9125" y="19586"/>
                  </a:lnTo>
                  <a:lnTo>
                    <a:pt x="9137" y="19238"/>
                  </a:lnTo>
                  <a:cubicBezTo>
                    <a:pt x="9262" y="17900"/>
                    <a:pt x="9905" y="16858"/>
                    <a:pt x="10702" y="16809"/>
                  </a:cubicBezTo>
                  <a:cubicBezTo>
                    <a:pt x="11500" y="16759"/>
                    <a:pt x="12187" y="17718"/>
                    <a:pt x="12371" y="19037"/>
                  </a:cubicBezTo>
                  <a:lnTo>
                    <a:pt x="12414" y="19586"/>
                  </a:lnTo>
                  <a:lnTo>
                    <a:pt x="18325" y="19586"/>
                  </a:lnTo>
                  <a:cubicBezTo>
                    <a:pt x="18967" y="19586"/>
                    <a:pt x="19547" y="18728"/>
                    <a:pt x="19555" y="17716"/>
                  </a:cubicBezTo>
                  <a:cubicBezTo>
                    <a:pt x="19563" y="16833"/>
                    <a:pt x="19586" y="15957"/>
                    <a:pt x="19524" y="15081"/>
                  </a:cubicBezTo>
                  <a:cubicBezTo>
                    <a:pt x="19420" y="13577"/>
                    <a:pt x="19167" y="12148"/>
                    <a:pt x="18771" y="10781"/>
                  </a:cubicBezTo>
                  <a:cubicBezTo>
                    <a:pt x="18225" y="8898"/>
                    <a:pt x="17461" y="7288"/>
                    <a:pt x="16481" y="5946"/>
                  </a:cubicBezTo>
                  <a:cubicBezTo>
                    <a:pt x="15766" y="4970"/>
                    <a:pt x="14982" y="4187"/>
                    <a:pt x="14114" y="3622"/>
                  </a:cubicBezTo>
                  <a:cubicBezTo>
                    <a:pt x="13249" y="3063"/>
                    <a:pt x="12354" y="2727"/>
                    <a:pt x="11420" y="2615"/>
                  </a:cubicBezTo>
                  <a:cubicBezTo>
                    <a:pt x="11048" y="2572"/>
                    <a:pt x="10678" y="2567"/>
                    <a:pt x="10310" y="2598"/>
                  </a:cubicBezTo>
                  <a:close/>
                </a:path>
              </a:pathLst>
            </a:custGeom>
            <a:solidFill>
              <a:srgbClr val="3B4550">
                <a:alpha val="5000"/>
              </a:srgbClr>
            </a:solidFill>
            <a:ln w="50800" cap="flat">
              <a:solidFill>
                <a:srgbClr val="FF2600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69506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+mj-lt"/>
                  <a:ea typeface="+mj-ea"/>
                  <a:cs typeface="+mj-cs"/>
                  <a:sym typeface="Helvetica"/>
                </a:defRPr>
              </a:pPr>
              <a:endParaRPr sz="1600" b="1" cap="none">
                <a:effectLst/>
                <a:latin typeface="Helvetica"/>
                <a:ea typeface="+mj-ea"/>
                <a:cs typeface="Helvetica"/>
                <a:sym typeface="Helvetica"/>
              </a:endParaRPr>
            </a:p>
          </p:txBody>
        </p:sp>
        <p:sp>
          <p:nvSpPr>
            <p:cNvPr id="1082" name="TextBox 41"/>
            <p:cNvSpPr txBox="1"/>
            <p:nvPr/>
          </p:nvSpPr>
          <p:spPr>
            <a:xfrm>
              <a:off x="4316184" y="2363207"/>
              <a:ext cx="657486" cy="343756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100%</a:t>
              </a:r>
            </a:p>
          </p:txBody>
        </p:sp>
        <p:sp>
          <p:nvSpPr>
            <p:cNvPr id="1083" name="TextBox 42"/>
            <p:cNvSpPr txBox="1"/>
            <p:nvPr/>
          </p:nvSpPr>
          <p:spPr>
            <a:xfrm>
              <a:off x="2172734" y="1418"/>
              <a:ext cx="542909" cy="343756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50%</a:t>
              </a:r>
            </a:p>
          </p:txBody>
        </p:sp>
        <p:sp>
          <p:nvSpPr>
            <p:cNvPr id="1084" name="TextBox 43"/>
            <p:cNvSpPr txBox="1"/>
            <p:nvPr/>
          </p:nvSpPr>
          <p:spPr>
            <a:xfrm>
              <a:off x="378280" y="886884"/>
              <a:ext cx="540592" cy="343755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25%</a:t>
              </a:r>
            </a:p>
          </p:txBody>
        </p:sp>
        <p:sp>
          <p:nvSpPr>
            <p:cNvPr id="1085" name="TextBox 44"/>
            <p:cNvSpPr txBox="1"/>
            <p:nvPr/>
          </p:nvSpPr>
          <p:spPr>
            <a:xfrm>
              <a:off x="3969501" y="886884"/>
              <a:ext cx="560492" cy="343755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rPr>
                  <a:effectLst/>
                </a:rPr>
                <a:t>75%</a:t>
              </a:r>
            </a:p>
          </p:txBody>
        </p:sp>
        <p:sp>
          <p:nvSpPr>
            <p:cNvPr id="1086" name="TextBox 45"/>
            <p:cNvSpPr txBox="1"/>
            <p:nvPr/>
          </p:nvSpPr>
          <p:spPr>
            <a:xfrm>
              <a:off x="1833319" y="538082"/>
              <a:ext cx="1221737" cy="585836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3000" b="1" cap="none"/>
              </a:lvl1pPr>
            </a:lstStyle>
            <a:p>
              <a:pPr>
                <a:defRPr>
                  <a:effectLst/>
                </a:defRPr>
              </a:pPr>
              <a:r>
                <a:rPr lang="en-GB" dirty="0" smtClean="0">
                  <a:effectLst/>
                </a:rPr>
                <a:t>67</a:t>
              </a:r>
              <a:r>
                <a:rPr dirty="0" smtClean="0">
                  <a:effectLst/>
                </a:rPr>
                <a:t>%</a:t>
              </a:r>
              <a:endParaRPr dirty="0">
                <a:effectLst/>
              </a:endParaRPr>
            </a:p>
          </p:txBody>
        </p:sp>
        <p:grpSp>
          <p:nvGrpSpPr>
            <p:cNvPr id="1089" name="Group 46"/>
            <p:cNvGrpSpPr/>
            <p:nvPr/>
          </p:nvGrpSpPr>
          <p:grpSpPr>
            <a:xfrm rot="19680000">
              <a:off x="2585084" y="1252759"/>
              <a:ext cx="1526383" cy="1615713"/>
              <a:chOff x="-87483" y="125300"/>
              <a:chExt cx="1526382" cy="1615712"/>
            </a:xfrm>
          </p:grpSpPr>
          <p:pic>
            <p:nvPicPr>
              <p:cNvPr id="1087" name="Graphic 47" descr="Graphic 4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rot="4744944">
                <a:off x="497585" y="-446442"/>
                <a:ext cx="216869" cy="1360353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>
                <a:outerShdw blurRad="50800" dist="25400" rotWithShape="0">
                  <a:srgbClr val="000000">
                    <a:alpha val="53593"/>
                  </a:srgbClr>
                </a:outerShdw>
              </a:effectLst>
            </p:spPr>
          </p:pic>
          <p:pic>
            <p:nvPicPr>
              <p:cNvPr id="1088" name="Graphic 48" descr="Graphic 4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rot="7685515">
                <a:off x="554039" y="856152"/>
                <a:ext cx="243338" cy="152638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pic>
        <p:nvPicPr>
          <p:cNvPr id="1094" name="Cumulative Performance (%) Cumulative Performance (%)" descr="Cumulative Performance (%) Cumulative Performance (%)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10680111" y="3257639"/>
            <a:ext cx="12894433" cy="894014"/>
          </a:xfrm>
          <a:prstGeom prst="rect">
            <a:avLst/>
          </a:prstGeom>
          <a:effectLst>
            <a:outerShdw blurRad="63500" dist="38100" dir="5400000" rotWithShape="0">
              <a:srgbClr val="000000">
                <a:alpha val="35000"/>
              </a:srgbClr>
            </a:outerShdw>
          </a:effectLst>
        </p:spPr>
      </p:pic>
      <p:grpSp>
        <p:nvGrpSpPr>
          <p:cNvPr id="1108" name="Group"/>
          <p:cNvGrpSpPr/>
          <p:nvPr/>
        </p:nvGrpSpPr>
        <p:grpSpPr>
          <a:xfrm>
            <a:off x="15155062" y="6984768"/>
            <a:ext cx="4203473" cy="3896841"/>
            <a:chOff x="-1" y="-27293"/>
            <a:chExt cx="4973672" cy="3896839"/>
          </a:xfrm>
        </p:grpSpPr>
        <p:grpSp>
          <p:nvGrpSpPr>
            <p:cNvPr id="1106" name="Group"/>
            <p:cNvGrpSpPr/>
            <p:nvPr/>
          </p:nvGrpSpPr>
          <p:grpSpPr>
            <a:xfrm>
              <a:off x="-1" y="-27293"/>
              <a:ext cx="4973672" cy="3156011"/>
              <a:chOff x="-1" y="-27293"/>
              <a:chExt cx="4973671" cy="3156010"/>
            </a:xfrm>
          </p:grpSpPr>
          <p:sp>
            <p:nvSpPr>
              <p:cNvPr id="1095" name="Freeform: Shape 38"/>
              <p:cNvSpPr/>
              <p:nvPr/>
            </p:nvSpPr>
            <p:spPr>
              <a:xfrm>
                <a:off x="453130" y="349619"/>
                <a:ext cx="3982123" cy="23060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70" h="21586" extrusionOk="0">
                    <a:moveTo>
                      <a:pt x="10205" y="25"/>
                    </a:moveTo>
                    <a:cubicBezTo>
                      <a:pt x="10657" y="-14"/>
                      <a:pt x="11111" y="-8"/>
                      <a:pt x="11569" y="47"/>
                    </a:cubicBezTo>
                    <a:cubicBezTo>
                      <a:pt x="12715" y="189"/>
                      <a:pt x="13815" y="615"/>
                      <a:pt x="14876" y="1325"/>
                    </a:cubicBezTo>
                    <a:cubicBezTo>
                      <a:pt x="15943" y="2042"/>
                      <a:pt x="16905" y="3036"/>
                      <a:pt x="17783" y="4274"/>
                    </a:cubicBezTo>
                    <a:cubicBezTo>
                      <a:pt x="18986" y="5978"/>
                      <a:pt x="19925" y="8021"/>
                      <a:pt x="20595" y="10410"/>
                    </a:cubicBezTo>
                    <a:cubicBezTo>
                      <a:pt x="21081" y="12145"/>
                      <a:pt x="21392" y="13959"/>
                      <a:pt x="21520" y="15868"/>
                    </a:cubicBezTo>
                    <a:cubicBezTo>
                      <a:pt x="21595" y="16980"/>
                      <a:pt x="21567" y="18092"/>
                      <a:pt x="21557" y="19212"/>
                    </a:cubicBezTo>
                    <a:cubicBezTo>
                      <a:pt x="21548" y="20498"/>
                      <a:pt x="20835" y="21586"/>
                      <a:pt x="20047" y="21586"/>
                    </a:cubicBezTo>
                    <a:lnTo>
                      <a:pt x="12789" y="21586"/>
                    </a:lnTo>
                    <a:lnTo>
                      <a:pt x="12736" y="20889"/>
                    </a:lnTo>
                    <a:cubicBezTo>
                      <a:pt x="12510" y="19215"/>
                      <a:pt x="11666" y="17998"/>
                      <a:pt x="10687" y="18061"/>
                    </a:cubicBezTo>
                    <a:cubicBezTo>
                      <a:pt x="9708" y="18124"/>
                      <a:pt x="8918" y="19446"/>
                      <a:pt x="8765" y="21145"/>
                    </a:cubicBezTo>
                    <a:lnTo>
                      <a:pt x="8750" y="21586"/>
                    </a:lnTo>
                    <a:lnTo>
                      <a:pt x="1599" y="21586"/>
                    </a:lnTo>
                    <a:cubicBezTo>
                      <a:pt x="670" y="21586"/>
                      <a:pt x="4" y="20482"/>
                      <a:pt x="4" y="18936"/>
                    </a:cubicBezTo>
                    <a:cubicBezTo>
                      <a:pt x="4" y="18187"/>
                      <a:pt x="-5" y="17438"/>
                      <a:pt x="4" y="16688"/>
                    </a:cubicBezTo>
                    <a:cubicBezTo>
                      <a:pt x="33" y="14827"/>
                      <a:pt x="311" y="13060"/>
                      <a:pt x="712" y="11341"/>
                    </a:cubicBezTo>
                    <a:cubicBezTo>
                      <a:pt x="1094" y="9724"/>
                      <a:pt x="1613" y="8234"/>
                      <a:pt x="2260" y="6861"/>
                    </a:cubicBezTo>
                    <a:cubicBezTo>
                      <a:pt x="3104" y="5063"/>
                      <a:pt x="4119" y="3604"/>
                      <a:pt x="5294" y="2460"/>
                    </a:cubicBezTo>
                    <a:cubicBezTo>
                      <a:pt x="6402" y="1380"/>
                      <a:pt x="7587" y="631"/>
                      <a:pt x="8856" y="276"/>
                    </a:cubicBezTo>
                    <a:cubicBezTo>
                      <a:pt x="9304" y="150"/>
                      <a:pt x="9753" y="65"/>
                      <a:pt x="10205" y="25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00ACFF"/>
                  </a:gs>
                  <a:gs pos="100000">
                    <a:srgbClr val="22BF00"/>
                  </a:gs>
                </a:gsLst>
                <a:lin ang="5400000" scaled="0"/>
              </a:gradFill>
              <a:ln w="50800" cap="flat">
                <a:solidFill>
                  <a:srgbClr val="FFFFFF"/>
                </a:solidFill>
                <a:prstDash val="solid"/>
                <a:miter lim="8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1600" b="1" cap="none">
                    <a:effectLst/>
                    <a:latin typeface="+mj-lt"/>
                    <a:ea typeface="+mj-ea"/>
                    <a:cs typeface="+mj-cs"/>
                    <a:sym typeface="Helvetica"/>
                  </a:defRPr>
                </a:pPr>
                <a:endParaRPr sz="1600" b="1" cap="none">
                  <a:effectLst/>
                  <a:latin typeface="Helvetica"/>
                  <a:ea typeface="+mj-ea"/>
                  <a:cs typeface="Helvetica"/>
                  <a:sym typeface="Helvetica"/>
                </a:endParaRPr>
              </a:p>
            </p:txBody>
          </p:sp>
          <p:sp>
            <p:nvSpPr>
              <p:cNvPr id="1096" name="Freeform: Shape 39"/>
              <p:cNvSpPr/>
              <p:nvPr/>
            </p:nvSpPr>
            <p:spPr>
              <a:xfrm>
                <a:off x="-1" y="-27293"/>
                <a:ext cx="4889702" cy="29273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70" h="21590" extrusionOk="0">
                    <a:moveTo>
                      <a:pt x="10885" y="0"/>
                    </a:moveTo>
                    <a:cubicBezTo>
                      <a:pt x="11112" y="4"/>
                      <a:pt x="11340" y="19"/>
                      <a:pt x="11569" y="47"/>
                    </a:cubicBezTo>
                    <a:cubicBezTo>
                      <a:pt x="12715" y="189"/>
                      <a:pt x="13815" y="615"/>
                      <a:pt x="14876" y="1325"/>
                    </a:cubicBezTo>
                    <a:cubicBezTo>
                      <a:pt x="15943" y="2042"/>
                      <a:pt x="16905" y="3036"/>
                      <a:pt x="17783" y="4275"/>
                    </a:cubicBezTo>
                    <a:cubicBezTo>
                      <a:pt x="18986" y="5979"/>
                      <a:pt x="19925" y="8022"/>
                      <a:pt x="20595" y="10412"/>
                    </a:cubicBezTo>
                    <a:cubicBezTo>
                      <a:pt x="21081" y="12148"/>
                      <a:pt x="21392" y="13962"/>
                      <a:pt x="21520" y="15871"/>
                    </a:cubicBezTo>
                    <a:cubicBezTo>
                      <a:pt x="21595" y="16983"/>
                      <a:pt x="21567" y="18095"/>
                      <a:pt x="21557" y="19216"/>
                    </a:cubicBezTo>
                    <a:cubicBezTo>
                      <a:pt x="21548" y="20501"/>
                      <a:pt x="20835" y="21590"/>
                      <a:pt x="20047" y="21590"/>
                    </a:cubicBezTo>
                    <a:cubicBezTo>
                      <a:pt x="16957" y="21590"/>
                      <a:pt x="13867" y="21590"/>
                      <a:pt x="10776" y="21590"/>
                    </a:cubicBezTo>
                    <a:cubicBezTo>
                      <a:pt x="7719" y="21590"/>
                      <a:pt x="4657" y="21590"/>
                      <a:pt x="1599" y="21590"/>
                    </a:cubicBezTo>
                    <a:cubicBezTo>
                      <a:pt x="670" y="21590"/>
                      <a:pt x="4" y="20486"/>
                      <a:pt x="4" y="18939"/>
                    </a:cubicBezTo>
                    <a:cubicBezTo>
                      <a:pt x="4" y="18190"/>
                      <a:pt x="-5" y="17441"/>
                      <a:pt x="4" y="16691"/>
                    </a:cubicBezTo>
                    <a:cubicBezTo>
                      <a:pt x="33" y="14830"/>
                      <a:pt x="311" y="13063"/>
                      <a:pt x="712" y="11343"/>
                    </a:cubicBezTo>
                    <a:cubicBezTo>
                      <a:pt x="1094" y="9726"/>
                      <a:pt x="1613" y="8235"/>
                      <a:pt x="2260" y="6862"/>
                    </a:cubicBezTo>
                    <a:cubicBezTo>
                      <a:pt x="3104" y="5064"/>
                      <a:pt x="4119" y="3604"/>
                      <a:pt x="5294" y="2461"/>
                    </a:cubicBezTo>
                    <a:cubicBezTo>
                      <a:pt x="6402" y="1380"/>
                      <a:pt x="7587" y="630"/>
                      <a:pt x="8856" y="275"/>
                    </a:cubicBezTo>
                    <a:cubicBezTo>
                      <a:pt x="9528" y="86"/>
                      <a:pt x="10203" y="-10"/>
                      <a:pt x="10885" y="0"/>
                    </a:cubicBezTo>
                    <a:close/>
                    <a:moveTo>
                      <a:pt x="10310" y="2598"/>
                    </a:moveTo>
                    <a:cubicBezTo>
                      <a:pt x="9942" y="2629"/>
                      <a:pt x="9576" y="2696"/>
                      <a:pt x="9211" y="2795"/>
                    </a:cubicBezTo>
                    <a:cubicBezTo>
                      <a:pt x="8177" y="3075"/>
                      <a:pt x="7213" y="3665"/>
                      <a:pt x="6310" y="4517"/>
                    </a:cubicBezTo>
                    <a:cubicBezTo>
                      <a:pt x="5353" y="5418"/>
                      <a:pt x="4527" y="6567"/>
                      <a:pt x="3839" y="7984"/>
                    </a:cubicBezTo>
                    <a:cubicBezTo>
                      <a:pt x="3313" y="9066"/>
                      <a:pt x="2890" y="10240"/>
                      <a:pt x="2579" y="11514"/>
                    </a:cubicBezTo>
                    <a:cubicBezTo>
                      <a:pt x="2252" y="12869"/>
                      <a:pt x="2026" y="14261"/>
                      <a:pt x="2003" y="15727"/>
                    </a:cubicBezTo>
                    <a:cubicBezTo>
                      <a:pt x="1995" y="16317"/>
                      <a:pt x="2003" y="16908"/>
                      <a:pt x="2003" y="17498"/>
                    </a:cubicBezTo>
                    <a:cubicBezTo>
                      <a:pt x="2003" y="18716"/>
                      <a:pt x="2544" y="19586"/>
                      <a:pt x="3301" y="19586"/>
                    </a:cubicBezTo>
                    <a:lnTo>
                      <a:pt x="9125" y="19586"/>
                    </a:lnTo>
                    <a:lnTo>
                      <a:pt x="9137" y="19238"/>
                    </a:lnTo>
                    <a:cubicBezTo>
                      <a:pt x="9262" y="17900"/>
                      <a:pt x="9905" y="16858"/>
                      <a:pt x="10702" y="16809"/>
                    </a:cubicBezTo>
                    <a:cubicBezTo>
                      <a:pt x="11500" y="16759"/>
                      <a:pt x="12187" y="17718"/>
                      <a:pt x="12371" y="19037"/>
                    </a:cubicBezTo>
                    <a:lnTo>
                      <a:pt x="12414" y="19586"/>
                    </a:lnTo>
                    <a:lnTo>
                      <a:pt x="18325" y="19586"/>
                    </a:lnTo>
                    <a:cubicBezTo>
                      <a:pt x="18967" y="19586"/>
                      <a:pt x="19547" y="18728"/>
                      <a:pt x="19555" y="17716"/>
                    </a:cubicBezTo>
                    <a:cubicBezTo>
                      <a:pt x="19563" y="16833"/>
                      <a:pt x="19586" y="15957"/>
                      <a:pt x="19524" y="15081"/>
                    </a:cubicBezTo>
                    <a:cubicBezTo>
                      <a:pt x="19420" y="13577"/>
                      <a:pt x="19167" y="12148"/>
                      <a:pt x="18771" y="10781"/>
                    </a:cubicBezTo>
                    <a:cubicBezTo>
                      <a:pt x="18225" y="8898"/>
                      <a:pt x="17461" y="7288"/>
                      <a:pt x="16481" y="5946"/>
                    </a:cubicBezTo>
                    <a:cubicBezTo>
                      <a:pt x="15766" y="4970"/>
                      <a:pt x="14982" y="4187"/>
                      <a:pt x="14114" y="3622"/>
                    </a:cubicBezTo>
                    <a:cubicBezTo>
                      <a:pt x="13249" y="3063"/>
                      <a:pt x="12354" y="2727"/>
                      <a:pt x="11420" y="2615"/>
                    </a:cubicBezTo>
                    <a:cubicBezTo>
                      <a:pt x="11048" y="2572"/>
                      <a:pt x="10678" y="2567"/>
                      <a:pt x="10310" y="2598"/>
                    </a:cubicBezTo>
                    <a:close/>
                  </a:path>
                </a:pathLst>
              </a:custGeom>
              <a:solidFill>
                <a:srgbClr val="3B4550">
                  <a:alpha val="5000"/>
                </a:srgbClr>
              </a:solidFill>
              <a:ln w="50800" cap="flat">
                <a:solidFill>
                  <a:srgbClr val="00ACFF"/>
                </a:solidFill>
                <a:prstDash val="solid"/>
                <a:miter lim="800000"/>
              </a:ln>
              <a:effectLst>
                <a:outerShdw blurRad="76200" dist="25400" dir="5400000" rotWithShape="0">
                  <a:srgbClr val="000000">
                    <a:alpha val="70074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1600" b="1" cap="none">
                    <a:effectLst/>
                    <a:latin typeface="+mj-lt"/>
                    <a:ea typeface="+mj-ea"/>
                    <a:cs typeface="+mj-cs"/>
                    <a:sym typeface="Helvetica"/>
                  </a:defRPr>
                </a:pPr>
                <a:endParaRPr sz="1600" b="1" cap="none">
                  <a:effectLst/>
                  <a:latin typeface="Helvetica"/>
                  <a:ea typeface="+mj-ea"/>
                  <a:cs typeface="Helvetica"/>
                  <a:sym typeface="Helvetica"/>
                </a:endParaRPr>
              </a:p>
            </p:txBody>
          </p:sp>
          <p:sp>
            <p:nvSpPr>
              <p:cNvPr id="1097" name="TextBox 40"/>
              <p:cNvSpPr txBox="1"/>
              <p:nvPr/>
            </p:nvSpPr>
            <p:spPr>
              <a:xfrm>
                <a:off x="21284" y="2363207"/>
                <a:ext cx="419304" cy="343756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0%</a:t>
                </a:r>
              </a:p>
            </p:txBody>
          </p:sp>
          <p:sp>
            <p:nvSpPr>
              <p:cNvPr id="1098" name="TextBox 41"/>
              <p:cNvSpPr txBox="1"/>
              <p:nvPr/>
            </p:nvSpPr>
            <p:spPr>
              <a:xfrm>
                <a:off x="4316184" y="2363207"/>
                <a:ext cx="657486" cy="343756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100%</a:t>
                </a:r>
              </a:p>
            </p:txBody>
          </p:sp>
          <p:sp>
            <p:nvSpPr>
              <p:cNvPr id="1099" name="TextBox 42"/>
              <p:cNvSpPr txBox="1"/>
              <p:nvPr/>
            </p:nvSpPr>
            <p:spPr>
              <a:xfrm>
                <a:off x="2172734" y="1418"/>
                <a:ext cx="542909" cy="343756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50%</a:t>
                </a:r>
              </a:p>
            </p:txBody>
          </p:sp>
          <p:sp>
            <p:nvSpPr>
              <p:cNvPr id="1100" name="TextBox 43"/>
              <p:cNvSpPr txBox="1"/>
              <p:nvPr/>
            </p:nvSpPr>
            <p:spPr>
              <a:xfrm>
                <a:off x="378281" y="886884"/>
                <a:ext cx="540592" cy="343755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25%</a:t>
                </a:r>
              </a:p>
            </p:txBody>
          </p:sp>
          <p:sp>
            <p:nvSpPr>
              <p:cNvPr id="1101" name="TextBox 44"/>
              <p:cNvSpPr txBox="1"/>
              <p:nvPr/>
            </p:nvSpPr>
            <p:spPr>
              <a:xfrm>
                <a:off x="3969503" y="886884"/>
                <a:ext cx="560491" cy="343755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1600" b="1" cap="none">
                    <a:solidFill>
                      <a:srgbClr val="3B4550"/>
                    </a:solidFill>
                    <a:latin typeface="Montserrat Light"/>
                    <a:ea typeface="Montserrat Light"/>
                    <a:cs typeface="Montserrat Light"/>
                    <a:sym typeface="Montserrat Light"/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>
                    <a:effectLst/>
                  </a:rPr>
                  <a:t>75%</a:t>
                </a:r>
              </a:p>
            </p:txBody>
          </p:sp>
          <p:sp>
            <p:nvSpPr>
              <p:cNvPr id="1102" name="TextBox 45"/>
              <p:cNvSpPr txBox="1"/>
              <p:nvPr/>
            </p:nvSpPr>
            <p:spPr>
              <a:xfrm>
                <a:off x="1833319" y="538082"/>
                <a:ext cx="1221738" cy="585836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76200" dist="25400" dir="5400000" rotWithShape="0">
                  <a:srgbClr val="000000">
                    <a:alpha val="17949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 defTabSz="914400">
                  <a:defRPr sz="3000" b="1" cap="none">
                    <a:solidFill>
                      <a:srgbClr val="FFFFFF"/>
                    </a:solidFill>
                  </a:defRPr>
                </a:lvl1pPr>
              </a:lstStyle>
              <a:p>
                <a:pPr>
                  <a:defRPr>
                    <a:effectLst/>
                  </a:defRPr>
                </a:pPr>
                <a:r>
                  <a:rPr lang="en-GB" dirty="0" smtClean="0">
                    <a:solidFill>
                      <a:schemeClr val="tx1"/>
                    </a:solidFill>
                    <a:effectLst/>
                  </a:rPr>
                  <a:t>61</a:t>
                </a:r>
                <a:r>
                  <a:rPr dirty="0" smtClean="0">
                    <a:solidFill>
                      <a:schemeClr val="tx1"/>
                    </a:solidFill>
                    <a:effectLst/>
                  </a:rPr>
                  <a:t>%</a:t>
                </a:r>
                <a:endParaRPr dirty="0">
                  <a:solidFill>
                    <a:schemeClr val="tx1"/>
                  </a:solidFill>
                  <a:effectLst/>
                </a:endParaRPr>
              </a:p>
            </p:txBody>
          </p:sp>
          <p:grpSp>
            <p:nvGrpSpPr>
              <p:cNvPr id="1105" name="Group 46"/>
              <p:cNvGrpSpPr/>
              <p:nvPr/>
            </p:nvGrpSpPr>
            <p:grpSpPr>
              <a:xfrm>
                <a:off x="2135671" y="695330"/>
                <a:ext cx="1822543" cy="2433387"/>
                <a:chOff x="-104457" y="-186888"/>
                <a:chExt cx="1822541" cy="2433385"/>
              </a:xfrm>
            </p:grpSpPr>
            <p:pic>
              <p:nvPicPr>
                <p:cNvPr id="1103" name="Graphic 47" descr="Graphic 47"/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 rot="1476642">
                  <a:off x="293962" y="-186888"/>
                  <a:ext cx="335915" cy="1405240"/>
                </a:xfrm>
                <a:prstGeom prst="rect">
                  <a:avLst/>
                </a:prstGeom>
                <a:ln w="12700" cap="flat">
                  <a:noFill/>
                  <a:miter lim="400000"/>
                </a:ln>
                <a:effectLst>
                  <a:outerShdw blurRad="50800" dist="25400" rotWithShape="0">
                    <a:srgbClr val="000000">
                      <a:alpha val="53593"/>
                    </a:srgbClr>
                  </a:outerShdw>
                </a:effectLst>
              </p:spPr>
            </p:pic>
            <p:pic>
              <p:nvPicPr>
                <p:cNvPr id="1104" name="Graphic 48" descr="Graphic 48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 rot="7685515">
                  <a:off x="661538" y="1189951"/>
                  <a:ext cx="290551" cy="1822541"/>
                </a:xfrm>
                <a:prstGeom prst="rect">
                  <a:avLst/>
                </a:prstGeom>
                <a:ln w="12700" cap="flat">
                  <a:noFill/>
                  <a:miter lim="400000"/>
                </a:ln>
                <a:effectLst/>
              </p:spPr>
            </p:pic>
          </p:grpSp>
        </p:grpSp>
        <p:pic>
          <p:nvPicPr>
            <p:cNvPr id="1107" name="Budget Size % Budget Size %" descr="Budget Size % Budget Size %"/>
            <p:cNvPicPr>
              <a:picLocks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79925" y="3050532"/>
              <a:ext cx="4413821" cy="819014"/>
            </a:xfrm>
            <a:prstGeom prst="rect">
              <a:avLst/>
            </a:prstGeom>
            <a:effectLst>
              <a:outerShdw blurRad="63500" dist="38100" dir="5400000" rotWithShape="0">
                <a:srgbClr val="000000">
                  <a:alpha val="53843"/>
                </a:srgbClr>
              </a:outerShdw>
            </a:effectLst>
          </p:spPr>
        </p:pic>
      </p:grpSp>
      <p:sp>
        <p:nvSpPr>
          <p:cNvPr id="3" name="TextBox 2"/>
          <p:cNvSpPr txBox="1"/>
          <p:nvPr/>
        </p:nvSpPr>
        <p:spPr>
          <a:xfrm>
            <a:off x="19492945" y="7570817"/>
            <a:ext cx="3862977" cy="692495"/>
          </a:xfrm>
          <a:prstGeom prst="rect">
            <a:avLst/>
          </a:prstGeom>
          <a:noFill/>
          <a:ln w="57150" cap="flat">
            <a:solidFill>
              <a:srgbClr val="FF0000"/>
            </a:solidFill>
            <a:prstDash val="solid"/>
            <a:miter lim="4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121919" tIns="121919" rIns="121919" bIns="121919" numCol="1" spcCol="38100" rtlCol="0" anchor="t">
            <a:spAutoFit/>
          </a:bodyPr>
          <a:lstStyle/>
          <a:p>
            <a:pPr marL="0" marR="0" indent="0" algn="ctr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800" b="1" i="0" u="none" strike="noStrike" cap="small" spc="0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Total Recurrent %</a:t>
            </a:r>
            <a:endParaRPr kumimoji="0" lang="en-US" sz="2800" b="1" i="0" u="none" strike="noStrike" cap="small" spc="0" normalizeH="0" baseline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+mn-lt"/>
              <a:ea typeface="+mn-ea"/>
              <a:cs typeface="+mn-cs"/>
              <a:sym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418220090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Budget Overview Highlights — Comparative (Q1) Year on Year"/>
          <p:cNvSpPr txBox="1">
            <a:spLocks noGrp="1"/>
          </p:cNvSpPr>
          <p:nvPr>
            <p:ph type="title"/>
          </p:nvPr>
        </p:nvSpPr>
        <p:spPr>
          <a:xfrm>
            <a:off x="2158999" y="1188822"/>
            <a:ext cx="17932001" cy="1997601"/>
          </a:xfrm>
          <a:prstGeom prst="rect">
            <a:avLst/>
          </a:prstGeom>
        </p:spPr>
        <p:txBody>
          <a:bodyPr/>
          <a:lstStyle/>
          <a:p>
            <a:r>
              <a:rPr dirty="0"/>
              <a:t>Budget Overview Highlights — </a:t>
            </a:r>
            <a:r>
              <a:rPr dirty="0" smtClean="0"/>
              <a:t>Q1</a:t>
            </a:r>
            <a:r>
              <a:rPr lang="en-GB" dirty="0" smtClean="0"/>
              <a:t> VS Q2</a:t>
            </a:r>
            <a:endParaRPr dirty="0"/>
          </a:p>
        </p:txBody>
      </p:sp>
      <p:sp>
        <p:nvSpPr>
          <p:cNvPr id="53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16</a:t>
            </a:fld>
            <a:endParaRPr/>
          </a:p>
        </p:txBody>
      </p:sp>
      <p:graphicFrame>
        <p:nvGraphicFramePr>
          <p:cNvPr id="537" name="Table"/>
          <p:cNvGraphicFramePr/>
          <p:nvPr>
            <p:extLst>
              <p:ext uri="{D42A27DB-BD31-4B8C-83A1-F6EECF244321}">
                <p14:modId xmlns:p14="http://schemas.microsoft.com/office/powerpoint/2010/main" val="2686651395"/>
              </p:ext>
            </p:extLst>
          </p:nvPr>
        </p:nvGraphicFramePr>
        <p:xfrm>
          <a:off x="634999" y="3348223"/>
          <a:ext cx="22310726" cy="7648204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77374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5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004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8860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9145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080902">
                <a:tc rowSpan="2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Details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Q1 2020
(₦’bn)</a:t>
                      </a: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Q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20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
(₦’</a:t>
                      </a:r>
                      <a:r>
                        <a:rPr sz="2700" b="1" cap="small" dirty="0" err="1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12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Budget 
Jan - Mar</a:t>
                      </a: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Jan – Mar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Prov.  
</a:t>
                      </a:r>
                      <a:r>
                        <a:rPr lang="en-GB" sz="2700" b="1" cap="small" dirty="0" err="1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Aprl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Jun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</a:t>
                      </a:r>
                      <a:r>
                        <a:rPr lang="en-GB" sz="2700" b="1" cap="small" dirty="0" err="1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Aprl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Jun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144" marR="9144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1516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Revenue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267.757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282.593</a:t>
                      </a: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106</a:t>
                      </a: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700" b="1" dirty="0" smtClean="0">
                          <a:latin typeface="+mn-lt"/>
                        </a:rPr>
                        <a:t>267.757</a:t>
                      </a:r>
                      <a:endParaRPr lang="en-US" sz="2700" b="1" dirty="0">
                        <a:latin typeface="+mn-lt"/>
                      </a:endParaRPr>
                    </a:p>
                  </a:txBody>
                  <a:tcPr marL="9840" marR="9840" marT="9840" marB="9840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137.156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51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Recurrent Expenditure (D&amp;ND)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DA66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114.382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90.980</a:t>
                      </a: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80</a:t>
                      </a: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DA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700" b="1" dirty="0" smtClean="0">
                          <a:latin typeface="+mn-lt"/>
                        </a:rPr>
                        <a:t>114.382</a:t>
                      </a:r>
                      <a:endParaRPr lang="en-US" sz="2700" b="1" dirty="0">
                        <a:latin typeface="+mn-lt"/>
                      </a:endParaRPr>
                    </a:p>
                  </a:txBody>
                  <a:tcPr marL="9840" marR="9840" marT="9840" marB="9840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76.443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67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DA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Capital Expenditure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>
                          <a:latin typeface="+mn-lt"/>
                          <a:ea typeface="+mn-ea"/>
                          <a:cs typeface="+mn-cs"/>
                        </a:rPr>
                        <a:t>177.758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68.270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38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700" b="1" dirty="0" smtClean="0">
                          <a:latin typeface="+mn-lt"/>
                        </a:rPr>
                        <a:t>177.758</a:t>
                      </a:r>
                      <a:endParaRPr lang="en-US" sz="2700" b="1" dirty="0">
                        <a:latin typeface="+mn-lt"/>
                      </a:endParaRPr>
                    </a:p>
                  </a:txBody>
                  <a:tcPr marL="9840" marR="9840" marT="9840" marB="9840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102.141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57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57275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Financing (Deficit) / Surplus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98D12C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(24.383)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 smtClean="0"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sz="2700" b="1" cap="small" dirty="0" smtClean="0">
                          <a:latin typeface="+mn-lt"/>
                          <a:ea typeface="+mn-ea"/>
                          <a:cs typeface="+mn-cs"/>
                        </a:rPr>
                        <a:t>9.</a:t>
                      </a: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220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57</a:t>
                      </a:r>
                      <a:r>
                        <a:rPr sz="2700" b="1" cap="small" dirty="0" smtClean="0"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98D12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700" b="1" i="0" u="none" strike="noStrike" cap="small" spc="0" baseline="0" dirty="0" smtClean="0">
                          <a:solidFill>
                            <a:srgbClr val="000000"/>
                          </a:solidFill>
                          <a:effectLst>
                            <a:outerShdw blurRad="12700" dist="12700" dir="18900000" rotWithShape="0">
                              <a:srgbClr val="000000">
                                <a:alpha val="50000"/>
                              </a:srgbClr>
                            </a:outerShdw>
                          </a:effectLst>
                          <a:uFillTx/>
                          <a:latin typeface="Arial"/>
                          <a:ea typeface="Arial"/>
                          <a:cs typeface="Arial"/>
                          <a:sym typeface="Trebuchet MS"/>
                        </a:rPr>
                        <a:t>(</a:t>
                      </a:r>
                      <a:r>
                        <a:rPr lang="en-US" sz="2700" b="1" i="0" u="none" strike="noStrike" cap="small" spc="0" baseline="0" dirty="0" smtClean="0">
                          <a:solidFill>
                            <a:srgbClr val="000000"/>
                          </a:solidFill>
                          <a:effectLst/>
                          <a:uFillTx/>
                          <a:latin typeface="+mn-lt"/>
                          <a:ea typeface="Arial"/>
                          <a:cs typeface="Arial"/>
                          <a:sym typeface="Trebuchet MS"/>
                        </a:rPr>
                        <a:t>24.383</a:t>
                      </a:r>
                      <a:r>
                        <a:rPr lang="en-US" sz="2700" b="1" i="0" u="none" strike="noStrike" cap="small" spc="0" baseline="0" dirty="0" smtClean="0">
                          <a:solidFill>
                            <a:srgbClr val="000000"/>
                          </a:solidFill>
                          <a:effectLst>
                            <a:outerShdw blurRad="12700" dist="12700" dir="18900000" rotWithShape="0">
                              <a:srgbClr val="000000">
                                <a:alpha val="50000"/>
                              </a:srgbClr>
                            </a:outerShdw>
                          </a:effectLst>
                          <a:uFillTx/>
                          <a:latin typeface="Arial"/>
                          <a:ea typeface="Arial"/>
                          <a:cs typeface="Arial"/>
                          <a:sym typeface="Trebuchet MS"/>
                        </a:rPr>
                        <a:t>)</a:t>
                      </a:r>
                    </a:p>
                  </a:txBody>
                  <a:tcPr marL="9840" marR="9840" marT="9840" marB="9840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(41.428)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170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11268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 Size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292.141</a:t>
                      </a: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56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700" b="1" dirty="0" smtClean="0">
                          <a:latin typeface="+mn-lt"/>
                        </a:rPr>
                        <a:t>292.141</a:t>
                      </a:r>
                      <a:endParaRPr lang="en-US" sz="2700" b="1" dirty="0">
                        <a:latin typeface="+mn-lt"/>
                      </a:endParaRPr>
                    </a:p>
                  </a:txBody>
                  <a:tcPr marL="9144" marR="9144" marT="9144" marB="9144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178.584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61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Budget Overview Highlights — Comparative (Q1) Year on Yea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Budget Overview Highlights — Comparative (</a:t>
            </a:r>
            <a:r>
              <a:rPr dirty="0" smtClean="0"/>
              <a:t>Q</a:t>
            </a:r>
            <a:r>
              <a:rPr lang="en-GB" dirty="0" smtClean="0"/>
              <a:t>2</a:t>
            </a:r>
            <a:r>
              <a:rPr dirty="0" smtClean="0"/>
              <a:t>) </a:t>
            </a:r>
            <a:r>
              <a:rPr dirty="0"/>
              <a:t>Year on Year</a:t>
            </a:r>
          </a:p>
        </p:txBody>
      </p:sp>
      <p:sp>
        <p:nvSpPr>
          <p:cNvPr id="53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17</a:t>
            </a:fld>
            <a:endParaRPr/>
          </a:p>
        </p:txBody>
      </p:sp>
      <p:graphicFrame>
        <p:nvGraphicFramePr>
          <p:cNvPr id="537" name="Table"/>
          <p:cNvGraphicFramePr/>
          <p:nvPr>
            <p:extLst>
              <p:ext uri="{D42A27DB-BD31-4B8C-83A1-F6EECF244321}">
                <p14:modId xmlns:p14="http://schemas.microsoft.com/office/powerpoint/2010/main" val="1930402531"/>
              </p:ext>
            </p:extLst>
          </p:nvPr>
        </p:nvGraphicFramePr>
        <p:xfrm>
          <a:off x="635000" y="3291073"/>
          <a:ext cx="23113995" cy="9282927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2925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1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92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80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237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581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80812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44793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50054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84151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311268">
                <a:tc rowSpan="2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Details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Q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2020
(₦’</a:t>
                      </a:r>
                      <a:r>
                        <a:rPr sz="2700" b="1" cap="small" dirty="0" err="1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Q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2019
(₦’</a:t>
                      </a:r>
                      <a:r>
                        <a:rPr sz="2700" b="1" cap="small" dirty="0" err="1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Q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2018
(₦’</a:t>
                      </a:r>
                      <a:r>
                        <a:rPr sz="2700" b="1" cap="small" dirty="0" err="1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12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Budget 
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April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June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April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June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Prov.  
</a:t>
                      </a:r>
                      <a:r>
                        <a:rPr lang="en-US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April- June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</a:t>
                      </a:r>
                      <a:r>
                        <a:rPr lang="en-US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April- June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144" marR="9144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Prov.  
</a:t>
                      </a:r>
                      <a:r>
                        <a:rPr lang="en-US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April- June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</a:t>
                      </a:r>
                      <a:r>
                        <a:rPr lang="en-US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April- June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144" marR="9144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Revenue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700" b="1" dirty="0" smtClean="0">
                          <a:latin typeface="+mn-lt"/>
                        </a:rPr>
                        <a:t>267.757</a:t>
                      </a:r>
                      <a:endParaRPr lang="en-US" sz="2700" b="1" dirty="0">
                        <a:latin typeface="+mn-lt"/>
                      </a:endParaRP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137.156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51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199.999</a:t>
                      </a:r>
                    </a:p>
                  </a:txBody>
                  <a:tcPr marL="18288" marR="18288" marT="9144" marB="9144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191.730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96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224.356</a:t>
                      </a:r>
                    </a:p>
                  </a:txBody>
                  <a:tcPr marL="18288" marR="18288" marT="9144" marB="9144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138.802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62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15319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Recurrent Expenditure (D&amp;ND)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DA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700" b="1" dirty="0" smtClean="0">
                          <a:latin typeface="+mn-lt"/>
                        </a:rPr>
                        <a:t>114.382</a:t>
                      </a:r>
                      <a:endParaRPr lang="en-US" sz="2700" b="1" dirty="0">
                        <a:latin typeface="+mn-lt"/>
                      </a:endParaRP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76.443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67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DA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98.460</a:t>
                      </a:r>
                    </a:p>
                  </a:txBody>
                  <a:tcPr marL="18288" marR="18288" marT="9144" marB="9144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75.778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77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DA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86.760</a:t>
                      </a:r>
                    </a:p>
                  </a:txBody>
                  <a:tcPr marL="18288" marR="18288" marT="9144" marB="9144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68.289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79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DA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1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Capital Expenditure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700" b="1" dirty="0" smtClean="0">
                          <a:latin typeface="+mn-lt"/>
                        </a:rPr>
                        <a:t>177.758</a:t>
                      </a:r>
                      <a:endParaRPr lang="en-US" sz="2700" b="1" dirty="0">
                        <a:latin typeface="+mn-lt"/>
                      </a:endParaRP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102.141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57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119.923</a:t>
                      </a:r>
                    </a:p>
                  </a:txBody>
                  <a:tcPr marL="18288" marR="18288" marT="9144" marB="9144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92.792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77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174.771</a:t>
                      </a:r>
                    </a:p>
                  </a:txBody>
                  <a:tcPr marL="18288" marR="18288" marT="9144" marB="9144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74.510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43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1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Financing (Deficit) / Surplus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98D12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700" b="1" i="0" u="none" strike="noStrike" cap="small" spc="0" baseline="0" dirty="0" smtClean="0">
                          <a:solidFill>
                            <a:srgbClr val="000000"/>
                          </a:solidFill>
                          <a:effectLst>
                            <a:outerShdw blurRad="12700" dist="12700" dir="18900000" rotWithShape="0">
                              <a:srgbClr val="000000">
                                <a:alpha val="50000"/>
                              </a:srgbClr>
                            </a:outerShdw>
                          </a:effectLst>
                          <a:uFillTx/>
                          <a:latin typeface="Arial"/>
                          <a:ea typeface="Arial"/>
                          <a:cs typeface="Arial"/>
                          <a:sym typeface="Trebuchet MS"/>
                        </a:rPr>
                        <a:t>(</a:t>
                      </a:r>
                      <a:r>
                        <a:rPr lang="en-US" sz="2700" b="1" i="0" u="none" strike="noStrike" cap="small" spc="0" baseline="0" dirty="0" smtClean="0">
                          <a:solidFill>
                            <a:srgbClr val="000000"/>
                          </a:solidFill>
                          <a:effectLst/>
                          <a:uFillTx/>
                          <a:latin typeface="+mn-lt"/>
                          <a:ea typeface="Arial"/>
                          <a:cs typeface="Arial"/>
                          <a:sym typeface="Trebuchet MS"/>
                        </a:rPr>
                        <a:t>24.383</a:t>
                      </a:r>
                      <a:r>
                        <a:rPr lang="en-US" sz="2700" b="1" i="0" u="none" strike="noStrike" cap="small" spc="0" baseline="0" dirty="0" smtClean="0">
                          <a:solidFill>
                            <a:srgbClr val="000000"/>
                          </a:solidFill>
                          <a:effectLst>
                            <a:outerShdw blurRad="12700" dist="12700" dir="18900000" rotWithShape="0">
                              <a:srgbClr val="000000">
                                <a:alpha val="50000"/>
                              </a:srgbClr>
                            </a:outerShdw>
                          </a:effectLst>
                          <a:uFillTx/>
                          <a:latin typeface="Arial"/>
                          <a:ea typeface="Arial"/>
                          <a:cs typeface="Arial"/>
                          <a:sym typeface="Trebuchet MS"/>
                        </a:rPr>
                        <a:t>)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(41.428)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170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98D12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(18.384)</a:t>
                      </a:r>
                    </a:p>
                  </a:txBody>
                  <a:tcPr marL="18288" marR="18288" marT="9144" marB="9144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23.161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125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(37.175)</a:t>
                      </a:r>
                    </a:p>
                  </a:txBody>
                  <a:tcPr marL="18288" marR="18288" marT="9144" marB="9144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(3.996)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11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11268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 Size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700" b="1" dirty="0" smtClean="0">
                          <a:latin typeface="+mn-lt"/>
                        </a:rPr>
                        <a:t>292.141</a:t>
                      </a:r>
                      <a:endParaRPr lang="en-US" sz="2700" b="1" dirty="0">
                        <a:latin typeface="+mn-lt"/>
                      </a:endParaRP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178.584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61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218.383</a:t>
                      </a:r>
                    </a:p>
                  </a:txBody>
                  <a:tcPr marL="18288" marR="18288" marT="9144" marB="9144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168.570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77</a:t>
                      </a:r>
                    </a:p>
                  </a:txBody>
                  <a:tcPr marL="18288" marR="18288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261.530</a:t>
                      </a:r>
                    </a:p>
                  </a:txBody>
                  <a:tcPr marL="18288" marR="18288" marT="9144" marB="9144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142.798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ＭＳ Ｐゴシック" pitchFamily="34" charset="-128"/>
                        </a:rPr>
                        <a:t>55</a:t>
                      </a:r>
                    </a:p>
                  </a:txBody>
                  <a:tcPr marL="18288" marR="18288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800184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18</a:t>
            </a:fld>
            <a:endParaRPr/>
          </a:p>
        </p:txBody>
      </p:sp>
      <p:sp>
        <p:nvSpPr>
          <p:cNvPr id="529" name="Line"/>
          <p:cNvSpPr/>
          <p:nvPr/>
        </p:nvSpPr>
        <p:spPr>
          <a:xfrm flipV="1">
            <a:off x="5935338" y="8935566"/>
            <a:ext cx="1" cy="4182067"/>
          </a:xfrm>
          <a:prstGeom prst="line">
            <a:avLst/>
          </a:prstGeom>
          <a:ln w="63500">
            <a:solidFill>
              <a:srgbClr val="00ACFF"/>
            </a:solidFill>
          </a:ln>
          <a:effectLst>
            <a:outerShdw blurRad="101600" dist="50800" dir="5400000" rotWithShape="0">
              <a:srgbClr val="000000">
                <a:alpha val="60000"/>
              </a:srgbClr>
            </a:outerShdw>
          </a:effectLst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grpSp>
        <p:nvGrpSpPr>
          <p:cNvPr id="532" name="Group"/>
          <p:cNvGrpSpPr/>
          <p:nvPr/>
        </p:nvGrpSpPr>
        <p:grpSpPr>
          <a:xfrm>
            <a:off x="4990768" y="6873064"/>
            <a:ext cx="2141552" cy="2044536"/>
            <a:chOff x="0" y="-48"/>
            <a:chExt cx="1889139" cy="2044534"/>
          </a:xfrm>
        </p:grpSpPr>
        <p:sp>
          <p:nvSpPr>
            <p:cNvPr id="530" name="Shape"/>
            <p:cNvSpPr/>
            <p:nvPr/>
          </p:nvSpPr>
          <p:spPr>
            <a:xfrm>
              <a:off x="0" y="-49"/>
              <a:ext cx="1889140" cy="2044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1" extrusionOk="0">
                  <a:moveTo>
                    <a:pt x="0" y="7473"/>
                  </a:moveTo>
                  <a:cubicBezTo>
                    <a:pt x="0" y="6080"/>
                    <a:pt x="1085" y="4369"/>
                    <a:pt x="2412" y="3671"/>
                  </a:cubicBezTo>
                  <a:lnTo>
                    <a:pt x="8389" y="524"/>
                  </a:lnTo>
                  <a:cubicBezTo>
                    <a:pt x="9715" y="-174"/>
                    <a:pt x="11885" y="-174"/>
                    <a:pt x="13211" y="524"/>
                  </a:cubicBezTo>
                  <a:lnTo>
                    <a:pt x="19188" y="3671"/>
                  </a:lnTo>
                  <a:cubicBezTo>
                    <a:pt x="20515" y="4369"/>
                    <a:pt x="21600" y="6080"/>
                    <a:pt x="21600" y="7473"/>
                  </a:cubicBezTo>
                  <a:lnTo>
                    <a:pt x="21600" y="13779"/>
                  </a:lnTo>
                  <a:cubicBezTo>
                    <a:pt x="21600" y="15172"/>
                    <a:pt x="20515" y="16883"/>
                    <a:pt x="19188" y="17581"/>
                  </a:cubicBezTo>
                  <a:lnTo>
                    <a:pt x="13211" y="20728"/>
                  </a:lnTo>
                  <a:cubicBezTo>
                    <a:pt x="11885" y="21426"/>
                    <a:pt x="9715" y="21426"/>
                    <a:pt x="8389" y="20728"/>
                  </a:cubicBezTo>
                  <a:lnTo>
                    <a:pt x="2412" y="17581"/>
                  </a:lnTo>
                  <a:cubicBezTo>
                    <a:pt x="1085" y="16883"/>
                    <a:pt x="0" y="15172"/>
                    <a:pt x="0" y="13779"/>
                  </a:cubicBezTo>
                  <a:lnTo>
                    <a:pt x="0" y="7473"/>
                  </a:lnTo>
                  <a:close/>
                </a:path>
              </a:pathLst>
            </a:custGeom>
            <a:noFill/>
            <a:ln w="38100" cap="flat">
              <a:solidFill>
                <a:srgbClr val="00ACFF"/>
              </a:solidFill>
              <a:prstDash val="solid"/>
              <a:miter lim="400000"/>
            </a:ln>
            <a:effectLst>
              <a:outerShdw blurRad="101600" dist="50800" dir="5400000" rotWithShape="0">
                <a:srgbClr val="000000">
                  <a:alpha val="59901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400">
                <a:defRPr sz="1400" b="1" cap="none">
                  <a:solidFill>
                    <a:srgbClr val="42A5F5"/>
                  </a:solidFill>
                  <a:effectLst>
                    <a:outerShdw blurRad="12700" dist="12700" dir="189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531" name="Q1"/>
            <p:cNvSpPr txBox="1"/>
            <p:nvPr/>
          </p:nvSpPr>
          <p:spPr>
            <a:xfrm>
              <a:off x="69182" y="575018"/>
              <a:ext cx="1750775" cy="894401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algn="ctr">
                <a:defRPr sz="6400">
                  <a:solidFill>
                    <a:srgbClr val="00ACFF"/>
                  </a:solidFill>
                  <a:effectLst>
                    <a:outerShdw blurRad="12700" dist="25400" dir="18900000" rotWithShape="0">
                      <a:srgbClr val="000000"/>
                    </a:outerShdw>
                  </a:effectLst>
                </a:defRPr>
              </a:lvl1pPr>
            </a:lstStyle>
            <a:p>
              <a:r>
                <a:rPr lang="en-GB" sz="4800" dirty="0" smtClean="0"/>
                <a:t>HALF YEAR</a:t>
              </a:r>
              <a:endParaRPr sz="4800" dirty="0"/>
            </a:p>
          </p:txBody>
        </p:sp>
      </p:grpSp>
      <p:sp>
        <p:nvSpPr>
          <p:cNvPr id="533" name="2020 — Budget Performance Highlights"/>
          <p:cNvSpPr txBox="1"/>
          <p:nvPr/>
        </p:nvSpPr>
        <p:spPr>
          <a:xfrm>
            <a:off x="7449200" y="7303511"/>
            <a:ext cx="14070536" cy="1183641"/>
          </a:xfrm>
          <a:prstGeom prst="rect">
            <a:avLst/>
          </a:prstGeom>
          <a:solidFill>
            <a:srgbClr val="FFFFFF"/>
          </a:solidFill>
          <a:ln w="25400">
            <a:miter lim="400000"/>
          </a:ln>
          <a:effectLst>
            <a:outerShdw blurRad="1270000" rotWithShape="0">
              <a:srgbClr val="00ACFF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>
            <a:spAutoFit/>
          </a:bodyPr>
          <a:lstStyle>
            <a:lvl1pPr>
              <a:defRPr sz="6400">
                <a:solidFill>
                  <a:srgbClr val="00ACFF"/>
                </a:solidFill>
                <a:effectLst>
                  <a:outerShdw blurRad="12700" dist="25400" dir="18900000" rotWithShape="0">
                    <a:srgbClr val="000000"/>
                  </a:outerShdw>
                </a:effectLst>
              </a:defRPr>
            </a:lvl1pPr>
          </a:lstStyle>
          <a:p>
            <a:r>
              <a:t>2020 — Budget Performance Highlights</a:t>
            </a:r>
          </a:p>
        </p:txBody>
      </p:sp>
    </p:spTree>
    <p:extLst>
      <p:ext uri="{BB962C8B-B14F-4D97-AF65-F5344CB8AC3E}">
        <p14:creationId xmlns:p14="http://schemas.microsoft.com/office/powerpoint/2010/main" val="388903778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Budget Overview Highlights — Q1 202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Budget Overview Highlights — </a:t>
            </a:r>
            <a:r>
              <a:rPr lang="en-GB" sz="4000" dirty="0" smtClean="0"/>
              <a:t>HALF YEAR</a:t>
            </a:r>
            <a:r>
              <a:rPr sz="4000" dirty="0" smtClean="0"/>
              <a:t> </a:t>
            </a:r>
            <a:r>
              <a:rPr dirty="0"/>
              <a:t>2020</a:t>
            </a:r>
          </a:p>
        </p:txBody>
      </p:sp>
      <p:sp>
        <p:nvSpPr>
          <p:cNvPr id="5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19</a:t>
            </a:fld>
            <a:endParaRPr/>
          </a:p>
        </p:txBody>
      </p:sp>
      <p:graphicFrame>
        <p:nvGraphicFramePr>
          <p:cNvPr id="541" name="Table"/>
          <p:cNvGraphicFramePr/>
          <p:nvPr>
            <p:extLst>
              <p:ext uri="{D42A27DB-BD31-4B8C-83A1-F6EECF244321}">
                <p14:modId xmlns:p14="http://schemas.microsoft.com/office/powerpoint/2010/main" val="445178049"/>
              </p:ext>
            </p:extLst>
          </p:nvPr>
        </p:nvGraphicFramePr>
        <p:xfrm>
          <a:off x="910847" y="4248937"/>
          <a:ext cx="9413208" cy="6312166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3142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93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9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720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431263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Details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0"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
</a:t>
                      </a:r>
                      <a:r>
                        <a:rPr lang="en-GB" sz="24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HALF</a:t>
                      </a:r>
                      <a:r>
                        <a:rPr lang="en-GB" sz="2400" b="1" cap="small" baseline="0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YEAR</a:t>
                      </a:r>
                      <a:r>
                        <a:rPr sz="24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2020 (₦’</a:t>
                      </a:r>
                      <a:r>
                        <a:rPr sz="2700" b="1" cap="small" dirty="0" err="1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0"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</a:t>
                      </a:r>
                      <a:r>
                        <a:rPr lang="en-GB" sz="24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HALF</a:t>
                      </a:r>
                      <a:r>
                        <a:rPr lang="en-GB" sz="2400" b="1" cap="small" baseline="0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YEAR</a:t>
                      </a:r>
                      <a:r>
                        <a:rPr sz="24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2020 (₦’</a:t>
                      </a:r>
                      <a:r>
                        <a:rPr sz="2700" b="1" cap="small" dirty="0" err="1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0"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Performance
(%)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4837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Revenue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535.515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432.630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81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61555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Recurrent Expenditure (D&amp;ND)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228.765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164.428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72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4837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Capital Expenditure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355.517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170.411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48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4837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Financing (Deficit) / Surplus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(48.767)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97.792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201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0">
                      <a:miter lim="400000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04837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 Size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584.281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334.838</a:t>
                      </a:r>
                      <a:endParaRPr sz="2700" b="1" cap="small" dirty="0">
                        <a:solidFill>
                          <a:schemeClr val="tx1"/>
                        </a:solidFill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57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43" name="Q1 2020 records a budget performance of 56% (₦163.156BN); which in absolute terms is higher than the 68% (₦148.306BN) recorded for the same period in 2019."/>
          <p:cNvSpPr txBox="1"/>
          <p:nvPr/>
        </p:nvSpPr>
        <p:spPr>
          <a:xfrm>
            <a:off x="915188" y="10834099"/>
            <a:ext cx="9349711" cy="1771573"/>
          </a:xfrm>
          <a:prstGeom prst="rect">
            <a:avLst/>
          </a:prstGeom>
          <a:ln w="63500">
            <a:solidFill>
              <a:srgbClr val="00ACFF"/>
            </a:solidFill>
            <a:prstDash val="sysDot"/>
            <a:miter lim="400000"/>
          </a:ln>
          <a:effectLst>
            <a:outerShdw blurRad="63500" dist="381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algn="ctr" defTabSz="825500">
              <a:defRPr sz="2700" b="1">
                <a:effectLst>
                  <a:outerShdw blurRad="12700" dist="12700" dir="3000000" rotWithShape="0">
                    <a:srgbClr val="000000">
                      <a:alpha val="26000"/>
                    </a:srgbClr>
                  </a:outerShdw>
                </a:effectLst>
              </a:defRPr>
            </a:lvl1pPr>
          </a:lstStyle>
          <a:p>
            <a:r>
              <a:rPr lang="en-GB" sz="2400" dirty="0" smtClean="0">
                <a:solidFill>
                  <a:schemeClr val="tx1"/>
                </a:solidFill>
              </a:rPr>
              <a:t>HALF YEAR</a:t>
            </a:r>
            <a:r>
              <a:rPr sz="2400" dirty="0" smtClean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2020 records a budget performance of </a:t>
            </a:r>
            <a:r>
              <a:rPr lang="en-GB" dirty="0" smtClean="0">
                <a:solidFill>
                  <a:schemeClr val="tx1"/>
                </a:solidFill>
              </a:rPr>
              <a:t>57</a:t>
            </a:r>
            <a:r>
              <a:rPr dirty="0" smtClean="0">
                <a:solidFill>
                  <a:schemeClr val="tx1"/>
                </a:solidFill>
              </a:rPr>
              <a:t>% </a:t>
            </a:r>
            <a:r>
              <a:rPr dirty="0">
                <a:solidFill>
                  <a:schemeClr val="tx1"/>
                </a:solidFill>
              </a:rPr>
              <a:t>(</a:t>
            </a:r>
            <a:r>
              <a:rPr dirty="0" smtClean="0">
                <a:solidFill>
                  <a:schemeClr val="tx1"/>
                </a:solidFill>
              </a:rPr>
              <a:t>₦</a:t>
            </a:r>
            <a:r>
              <a:rPr lang="en-GB" dirty="0" smtClean="0">
                <a:solidFill>
                  <a:schemeClr val="tx1"/>
                </a:solidFill>
              </a:rPr>
              <a:t>334.838</a:t>
            </a:r>
            <a:r>
              <a:rPr dirty="0" smtClean="0">
                <a:solidFill>
                  <a:schemeClr val="tx1"/>
                </a:solidFill>
              </a:rPr>
              <a:t>BN</a:t>
            </a:r>
            <a:r>
              <a:rPr dirty="0">
                <a:solidFill>
                  <a:schemeClr val="tx1"/>
                </a:solidFill>
              </a:rPr>
              <a:t>); which in absolute terms </a:t>
            </a:r>
            <a:r>
              <a:rPr dirty="0" smtClean="0">
                <a:solidFill>
                  <a:schemeClr val="tx1"/>
                </a:solidFill>
              </a:rPr>
              <a:t>is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higher</a:t>
            </a:r>
            <a:r>
              <a:rPr dirty="0" smtClean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than the </a:t>
            </a:r>
            <a:r>
              <a:rPr lang="en-GB" dirty="0" smtClean="0">
                <a:solidFill>
                  <a:schemeClr val="tx1"/>
                </a:solidFill>
              </a:rPr>
              <a:t>73</a:t>
            </a:r>
            <a:r>
              <a:rPr dirty="0" smtClean="0">
                <a:solidFill>
                  <a:schemeClr val="tx1"/>
                </a:solidFill>
              </a:rPr>
              <a:t>% </a:t>
            </a:r>
            <a:r>
              <a:rPr dirty="0">
                <a:solidFill>
                  <a:schemeClr val="tx1"/>
                </a:solidFill>
              </a:rPr>
              <a:t>(</a:t>
            </a:r>
            <a:r>
              <a:rPr dirty="0" smtClean="0">
                <a:solidFill>
                  <a:schemeClr val="tx1"/>
                </a:solidFill>
              </a:rPr>
              <a:t>₦</a:t>
            </a:r>
            <a:r>
              <a:rPr lang="en-GB" dirty="0" smtClean="0">
                <a:solidFill>
                  <a:schemeClr val="tx1"/>
                </a:solidFill>
              </a:rPr>
              <a:t>316.676</a:t>
            </a:r>
            <a:r>
              <a:rPr dirty="0" smtClean="0">
                <a:solidFill>
                  <a:schemeClr val="tx1"/>
                </a:solidFill>
              </a:rPr>
              <a:t>BN</a:t>
            </a:r>
            <a:r>
              <a:rPr dirty="0">
                <a:solidFill>
                  <a:schemeClr val="tx1"/>
                </a:solidFill>
              </a:rPr>
              <a:t>) recorded for the same period in 2019.</a:t>
            </a:r>
          </a:p>
        </p:txBody>
      </p:sp>
      <p:grpSp>
        <p:nvGrpSpPr>
          <p:cNvPr id="555" name="Group"/>
          <p:cNvGrpSpPr/>
          <p:nvPr/>
        </p:nvGrpSpPr>
        <p:grpSpPr>
          <a:xfrm>
            <a:off x="10651726" y="3237224"/>
            <a:ext cx="4691203" cy="3677709"/>
            <a:chOff x="-1" y="-1"/>
            <a:chExt cx="4691202" cy="3677707"/>
          </a:xfrm>
        </p:grpSpPr>
        <p:sp>
          <p:nvSpPr>
            <p:cNvPr id="544" name="Freeform: Shape 38"/>
            <p:cNvSpPr/>
            <p:nvPr/>
          </p:nvSpPr>
          <p:spPr>
            <a:xfrm>
              <a:off x="427394" y="329763"/>
              <a:ext cx="3755967" cy="21750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86" extrusionOk="0">
                  <a:moveTo>
                    <a:pt x="10205" y="25"/>
                  </a:moveTo>
                  <a:cubicBezTo>
                    <a:pt x="10657" y="-14"/>
                    <a:pt x="11111" y="-8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4"/>
                  </a:cubicBezTo>
                  <a:cubicBezTo>
                    <a:pt x="18986" y="5978"/>
                    <a:pt x="19925" y="8021"/>
                    <a:pt x="20595" y="10410"/>
                  </a:cubicBezTo>
                  <a:cubicBezTo>
                    <a:pt x="21081" y="12145"/>
                    <a:pt x="21392" y="13959"/>
                    <a:pt x="21520" y="15868"/>
                  </a:cubicBezTo>
                  <a:cubicBezTo>
                    <a:pt x="21595" y="16980"/>
                    <a:pt x="21567" y="18092"/>
                    <a:pt x="21557" y="19212"/>
                  </a:cubicBezTo>
                  <a:cubicBezTo>
                    <a:pt x="21548" y="20498"/>
                    <a:pt x="20835" y="21586"/>
                    <a:pt x="20047" y="21586"/>
                  </a:cubicBezTo>
                  <a:lnTo>
                    <a:pt x="12789" y="21586"/>
                  </a:lnTo>
                  <a:lnTo>
                    <a:pt x="12736" y="20889"/>
                  </a:lnTo>
                  <a:cubicBezTo>
                    <a:pt x="12510" y="19215"/>
                    <a:pt x="11666" y="17998"/>
                    <a:pt x="10687" y="18061"/>
                  </a:cubicBezTo>
                  <a:cubicBezTo>
                    <a:pt x="9708" y="18124"/>
                    <a:pt x="8918" y="19446"/>
                    <a:pt x="8765" y="21145"/>
                  </a:cubicBezTo>
                  <a:lnTo>
                    <a:pt x="8750" y="21586"/>
                  </a:lnTo>
                  <a:lnTo>
                    <a:pt x="1599" y="21586"/>
                  </a:lnTo>
                  <a:cubicBezTo>
                    <a:pt x="670" y="21586"/>
                    <a:pt x="4" y="20482"/>
                    <a:pt x="4" y="18936"/>
                  </a:cubicBezTo>
                  <a:cubicBezTo>
                    <a:pt x="4" y="18187"/>
                    <a:pt x="-5" y="17438"/>
                    <a:pt x="4" y="16688"/>
                  </a:cubicBezTo>
                  <a:cubicBezTo>
                    <a:pt x="33" y="14827"/>
                    <a:pt x="311" y="13060"/>
                    <a:pt x="712" y="11341"/>
                  </a:cubicBezTo>
                  <a:cubicBezTo>
                    <a:pt x="1094" y="9724"/>
                    <a:pt x="1613" y="8234"/>
                    <a:pt x="2260" y="6861"/>
                  </a:cubicBezTo>
                  <a:cubicBezTo>
                    <a:pt x="3104" y="5063"/>
                    <a:pt x="4119" y="3604"/>
                    <a:pt x="5294" y="2460"/>
                  </a:cubicBezTo>
                  <a:cubicBezTo>
                    <a:pt x="6402" y="1380"/>
                    <a:pt x="7587" y="631"/>
                    <a:pt x="8856" y="276"/>
                  </a:cubicBezTo>
                  <a:cubicBezTo>
                    <a:pt x="9304" y="150"/>
                    <a:pt x="9753" y="65"/>
                    <a:pt x="10205" y="25"/>
                  </a:cubicBezTo>
                  <a:close/>
                </a:path>
              </a:pathLst>
            </a:custGeom>
            <a:solidFill>
              <a:srgbClr val="22BF00"/>
            </a:solidFill>
            <a:ln w="50800" cap="flat">
              <a:solidFill>
                <a:srgbClr val="FFFFFF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545" name="Freeform: Shape 39"/>
            <p:cNvSpPr/>
            <p:nvPr/>
          </p:nvSpPr>
          <p:spPr>
            <a:xfrm>
              <a:off x="-1" y="-1"/>
              <a:ext cx="4612001" cy="27611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90" extrusionOk="0">
                  <a:moveTo>
                    <a:pt x="10885" y="0"/>
                  </a:moveTo>
                  <a:cubicBezTo>
                    <a:pt x="11112" y="4"/>
                    <a:pt x="11340" y="19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5"/>
                  </a:cubicBezTo>
                  <a:cubicBezTo>
                    <a:pt x="18986" y="5979"/>
                    <a:pt x="19925" y="8022"/>
                    <a:pt x="20595" y="10412"/>
                  </a:cubicBezTo>
                  <a:cubicBezTo>
                    <a:pt x="21081" y="12148"/>
                    <a:pt x="21392" y="13962"/>
                    <a:pt x="21520" y="15871"/>
                  </a:cubicBezTo>
                  <a:cubicBezTo>
                    <a:pt x="21595" y="16983"/>
                    <a:pt x="21567" y="18095"/>
                    <a:pt x="21557" y="19216"/>
                  </a:cubicBezTo>
                  <a:cubicBezTo>
                    <a:pt x="21548" y="20501"/>
                    <a:pt x="20835" y="21590"/>
                    <a:pt x="20047" y="21590"/>
                  </a:cubicBezTo>
                  <a:cubicBezTo>
                    <a:pt x="16957" y="21590"/>
                    <a:pt x="13867" y="21590"/>
                    <a:pt x="10776" y="21590"/>
                  </a:cubicBezTo>
                  <a:cubicBezTo>
                    <a:pt x="7719" y="21590"/>
                    <a:pt x="4657" y="21590"/>
                    <a:pt x="1599" y="21590"/>
                  </a:cubicBezTo>
                  <a:cubicBezTo>
                    <a:pt x="670" y="21590"/>
                    <a:pt x="4" y="20486"/>
                    <a:pt x="4" y="18939"/>
                  </a:cubicBezTo>
                  <a:cubicBezTo>
                    <a:pt x="4" y="18190"/>
                    <a:pt x="-5" y="17441"/>
                    <a:pt x="4" y="16691"/>
                  </a:cubicBezTo>
                  <a:cubicBezTo>
                    <a:pt x="33" y="14830"/>
                    <a:pt x="311" y="13063"/>
                    <a:pt x="712" y="11343"/>
                  </a:cubicBezTo>
                  <a:cubicBezTo>
                    <a:pt x="1094" y="9726"/>
                    <a:pt x="1613" y="8235"/>
                    <a:pt x="2260" y="6862"/>
                  </a:cubicBezTo>
                  <a:cubicBezTo>
                    <a:pt x="3104" y="5064"/>
                    <a:pt x="4119" y="3604"/>
                    <a:pt x="5294" y="2461"/>
                  </a:cubicBezTo>
                  <a:cubicBezTo>
                    <a:pt x="6402" y="1380"/>
                    <a:pt x="7587" y="630"/>
                    <a:pt x="8856" y="275"/>
                  </a:cubicBezTo>
                  <a:cubicBezTo>
                    <a:pt x="9528" y="86"/>
                    <a:pt x="10203" y="-10"/>
                    <a:pt x="10885" y="0"/>
                  </a:cubicBezTo>
                  <a:close/>
                  <a:moveTo>
                    <a:pt x="10310" y="2598"/>
                  </a:moveTo>
                  <a:cubicBezTo>
                    <a:pt x="9942" y="2629"/>
                    <a:pt x="9576" y="2696"/>
                    <a:pt x="9211" y="2795"/>
                  </a:cubicBezTo>
                  <a:cubicBezTo>
                    <a:pt x="8177" y="3075"/>
                    <a:pt x="7213" y="3665"/>
                    <a:pt x="6310" y="4517"/>
                  </a:cubicBezTo>
                  <a:cubicBezTo>
                    <a:pt x="5353" y="5418"/>
                    <a:pt x="4527" y="6567"/>
                    <a:pt x="3839" y="7984"/>
                  </a:cubicBezTo>
                  <a:cubicBezTo>
                    <a:pt x="3313" y="9066"/>
                    <a:pt x="2890" y="10240"/>
                    <a:pt x="2579" y="11514"/>
                  </a:cubicBezTo>
                  <a:cubicBezTo>
                    <a:pt x="2252" y="12869"/>
                    <a:pt x="2026" y="14261"/>
                    <a:pt x="2003" y="15727"/>
                  </a:cubicBezTo>
                  <a:cubicBezTo>
                    <a:pt x="1995" y="16317"/>
                    <a:pt x="2003" y="16908"/>
                    <a:pt x="2003" y="17498"/>
                  </a:cubicBezTo>
                  <a:cubicBezTo>
                    <a:pt x="2003" y="18716"/>
                    <a:pt x="2544" y="19586"/>
                    <a:pt x="3301" y="19586"/>
                  </a:cubicBezTo>
                  <a:lnTo>
                    <a:pt x="9125" y="19586"/>
                  </a:lnTo>
                  <a:lnTo>
                    <a:pt x="9137" y="19238"/>
                  </a:lnTo>
                  <a:cubicBezTo>
                    <a:pt x="9262" y="17900"/>
                    <a:pt x="9905" y="16858"/>
                    <a:pt x="10702" y="16809"/>
                  </a:cubicBezTo>
                  <a:cubicBezTo>
                    <a:pt x="11500" y="16759"/>
                    <a:pt x="12187" y="17718"/>
                    <a:pt x="12371" y="19037"/>
                  </a:cubicBezTo>
                  <a:lnTo>
                    <a:pt x="12414" y="19586"/>
                  </a:lnTo>
                  <a:lnTo>
                    <a:pt x="18325" y="19586"/>
                  </a:lnTo>
                  <a:cubicBezTo>
                    <a:pt x="18967" y="19586"/>
                    <a:pt x="19547" y="18728"/>
                    <a:pt x="19555" y="17716"/>
                  </a:cubicBezTo>
                  <a:cubicBezTo>
                    <a:pt x="19563" y="16833"/>
                    <a:pt x="19586" y="15957"/>
                    <a:pt x="19524" y="15081"/>
                  </a:cubicBezTo>
                  <a:cubicBezTo>
                    <a:pt x="19420" y="13577"/>
                    <a:pt x="19167" y="12148"/>
                    <a:pt x="18771" y="10781"/>
                  </a:cubicBezTo>
                  <a:cubicBezTo>
                    <a:pt x="18225" y="8898"/>
                    <a:pt x="17461" y="7288"/>
                    <a:pt x="16481" y="5946"/>
                  </a:cubicBezTo>
                  <a:cubicBezTo>
                    <a:pt x="15766" y="4970"/>
                    <a:pt x="14982" y="4187"/>
                    <a:pt x="14114" y="3622"/>
                  </a:cubicBezTo>
                  <a:cubicBezTo>
                    <a:pt x="13249" y="3063"/>
                    <a:pt x="12354" y="2727"/>
                    <a:pt x="11420" y="2615"/>
                  </a:cubicBezTo>
                  <a:cubicBezTo>
                    <a:pt x="11048" y="2572"/>
                    <a:pt x="10678" y="2567"/>
                    <a:pt x="10310" y="2598"/>
                  </a:cubicBezTo>
                  <a:close/>
                </a:path>
              </a:pathLst>
            </a:custGeom>
            <a:solidFill>
              <a:srgbClr val="3B4550">
                <a:alpha val="5000"/>
              </a:srgbClr>
            </a:solidFill>
            <a:ln w="50800" cap="flat">
              <a:solidFill>
                <a:srgbClr val="22BF00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70074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546" name="TextBox 40"/>
            <p:cNvSpPr txBox="1"/>
            <p:nvPr/>
          </p:nvSpPr>
          <p:spPr>
            <a:xfrm>
              <a:off x="20076" y="2228993"/>
              <a:ext cx="395490" cy="324233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0%</a:t>
              </a:r>
            </a:p>
          </p:txBody>
        </p:sp>
        <p:sp>
          <p:nvSpPr>
            <p:cNvPr id="547" name="TextBox 41"/>
            <p:cNvSpPr txBox="1"/>
            <p:nvPr/>
          </p:nvSpPr>
          <p:spPr>
            <a:xfrm>
              <a:off x="4071056" y="2228993"/>
              <a:ext cx="620145" cy="324233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100%</a:t>
              </a:r>
            </a:p>
          </p:txBody>
        </p:sp>
        <p:sp>
          <p:nvSpPr>
            <p:cNvPr id="548" name="TextBox 42"/>
            <p:cNvSpPr txBox="1"/>
            <p:nvPr/>
          </p:nvSpPr>
          <p:spPr>
            <a:xfrm>
              <a:off x="2049337" y="1337"/>
              <a:ext cx="512076" cy="324233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50%</a:t>
              </a:r>
            </a:p>
          </p:txBody>
        </p:sp>
        <p:sp>
          <p:nvSpPr>
            <p:cNvPr id="549" name="TextBox 43"/>
            <p:cNvSpPr txBox="1"/>
            <p:nvPr/>
          </p:nvSpPr>
          <p:spPr>
            <a:xfrm>
              <a:off x="356797" y="836515"/>
              <a:ext cx="509890" cy="324232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25%</a:t>
              </a:r>
            </a:p>
          </p:txBody>
        </p:sp>
        <p:sp>
          <p:nvSpPr>
            <p:cNvPr id="550" name="TextBox 44"/>
            <p:cNvSpPr txBox="1"/>
            <p:nvPr/>
          </p:nvSpPr>
          <p:spPr>
            <a:xfrm>
              <a:off x="3744062" y="836515"/>
              <a:ext cx="528659" cy="324232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75%</a:t>
              </a:r>
            </a:p>
          </p:txBody>
        </p:sp>
        <p:sp>
          <p:nvSpPr>
            <p:cNvPr id="551" name="TextBox 45"/>
            <p:cNvSpPr txBox="1"/>
            <p:nvPr/>
          </p:nvSpPr>
          <p:spPr>
            <a:xfrm>
              <a:off x="1729199" y="507522"/>
              <a:ext cx="1152351" cy="552565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3000" b="1" cap="none"/>
              </a:lvl1pPr>
            </a:lstStyle>
            <a:p>
              <a:pPr>
                <a:defRPr>
                  <a:effectLst/>
                </a:defRPr>
              </a:pPr>
              <a:r>
                <a:rPr lang="en-GB" dirty="0" smtClean="0">
                  <a:solidFill>
                    <a:schemeClr val="tx1"/>
                  </a:solidFill>
                </a:rPr>
                <a:t>81</a:t>
              </a:r>
              <a:r>
                <a:rPr dirty="0" smtClean="0">
                  <a:solidFill>
                    <a:schemeClr val="tx1"/>
                  </a:solidFill>
                </a:rPr>
                <a:t>%</a:t>
              </a:r>
              <a:endParaRPr dirty="0">
                <a:solidFill>
                  <a:schemeClr val="tx1"/>
                </a:solidFill>
              </a:endParaRPr>
            </a:p>
          </p:txBody>
        </p:sp>
        <p:pic>
          <p:nvPicPr>
            <p:cNvPr id="552" name="Graphic 47" descr="Graphic 47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 rot="4950308">
              <a:off x="2703719" y="1079604"/>
              <a:ext cx="321151" cy="1154578"/>
            </a:xfrm>
            <a:prstGeom prst="rect">
              <a:avLst/>
            </a:prstGeom>
            <a:ln w="12700" cap="flat">
              <a:noFill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</p:spPr>
        </p:pic>
        <p:pic>
          <p:nvPicPr>
            <p:cNvPr id="553" name="Graphic 48" descr="Graphic 4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7685515">
              <a:off x="2736872" y="2206250"/>
              <a:ext cx="274050" cy="171903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54" name="Total Revenue % Total Revenue %" descr="Total Revenue % Total Revenue %"/>
            <p:cNvPicPr>
              <a:picLocks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1503" y="2900158"/>
              <a:ext cx="4168196" cy="777548"/>
            </a:xfrm>
            <a:prstGeom prst="rect">
              <a:avLst/>
            </a:prstGeom>
            <a:effectLst>
              <a:outerShdw blurRad="63500" dist="38100" dir="5400000" rotWithShape="0">
                <a:srgbClr val="000000">
                  <a:alpha val="53843"/>
                </a:srgbClr>
              </a:outerShdw>
            </a:effectLst>
          </p:spPr>
        </p:pic>
      </p:grpSp>
      <p:sp>
        <p:nvSpPr>
          <p:cNvPr id="556" name="TextBox 42"/>
          <p:cNvSpPr txBox="1"/>
          <p:nvPr/>
        </p:nvSpPr>
        <p:spPr>
          <a:xfrm>
            <a:off x="21156139" y="3286567"/>
            <a:ext cx="511605" cy="323934"/>
          </a:xfrm>
          <a:prstGeom prst="rect">
            <a:avLst/>
          </a:prstGeom>
          <a:ln w="25400">
            <a:miter lim="400000"/>
          </a:ln>
          <a:effectLst>
            <a:outerShdw blurRad="76200" dist="25400" dir="5400000" rotWithShape="0">
              <a:srgbClr val="000000">
                <a:alpha val="17949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/>
          <a:lstStyle>
            <a:lvl1pPr algn="ctr" defTabSz="914400">
              <a:defRPr sz="1600" b="1" cap="none">
                <a:solidFill>
                  <a:srgbClr val="3B4550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</a:lstStyle>
          <a:p>
            <a:pPr>
              <a:defRPr>
                <a:effectLst/>
              </a:defRPr>
            </a:pPr>
            <a:r>
              <a:t>50%</a:t>
            </a:r>
          </a:p>
        </p:txBody>
      </p:sp>
      <p:grpSp>
        <p:nvGrpSpPr>
          <p:cNvPr id="567" name="Group"/>
          <p:cNvGrpSpPr/>
          <p:nvPr/>
        </p:nvGrpSpPr>
        <p:grpSpPr>
          <a:xfrm>
            <a:off x="19068499" y="3331277"/>
            <a:ext cx="4686885" cy="3677707"/>
            <a:chOff x="0" y="0"/>
            <a:chExt cx="4686883" cy="3677706"/>
          </a:xfrm>
        </p:grpSpPr>
        <p:sp>
          <p:nvSpPr>
            <p:cNvPr id="557" name="TextBox 40"/>
            <p:cNvSpPr txBox="1"/>
            <p:nvPr/>
          </p:nvSpPr>
          <p:spPr>
            <a:xfrm>
              <a:off x="53668" y="2285140"/>
              <a:ext cx="395126" cy="323935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0%</a:t>
              </a:r>
            </a:p>
          </p:txBody>
        </p:sp>
        <p:sp>
          <p:nvSpPr>
            <p:cNvPr id="558" name="Freeform: Shape 38"/>
            <p:cNvSpPr/>
            <p:nvPr/>
          </p:nvSpPr>
          <p:spPr>
            <a:xfrm>
              <a:off x="427000" y="329460"/>
              <a:ext cx="3752511" cy="21730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86" extrusionOk="0">
                  <a:moveTo>
                    <a:pt x="10205" y="25"/>
                  </a:moveTo>
                  <a:cubicBezTo>
                    <a:pt x="10657" y="-14"/>
                    <a:pt x="11111" y="-8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4"/>
                  </a:cubicBezTo>
                  <a:cubicBezTo>
                    <a:pt x="18986" y="5978"/>
                    <a:pt x="19925" y="8021"/>
                    <a:pt x="20595" y="10410"/>
                  </a:cubicBezTo>
                  <a:cubicBezTo>
                    <a:pt x="21081" y="12145"/>
                    <a:pt x="21392" y="13959"/>
                    <a:pt x="21520" y="15868"/>
                  </a:cubicBezTo>
                  <a:cubicBezTo>
                    <a:pt x="21595" y="16980"/>
                    <a:pt x="21567" y="18092"/>
                    <a:pt x="21557" y="19212"/>
                  </a:cubicBezTo>
                  <a:cubicBezTo>
                    <a:pt x="21548" y="20498"/>
                    <a:pt x="20835" y="21586"/>
                    <a:pt x="20047" y="21586"/>
                  </a:cubicBezTo>
                  <a:lnTo>
                    <a:pt x="12789" y="21586"/>
                  </a:lnTo>
                  <a:lnTo>
                    <a:pt x="12736" y="20889"/>
                  </a:lnTo>
                  <a:cubicBezTo>
                    <a:pt x="12510" y="19215"/>
                    <a:pt x="11666" y="17998"/>
                    <a:pt x="10687" y="18061"/>
                  </a:cubicBezTo>
                  <a:cubicBezTo>
                    <a:pt x="9708" y="18124"/>
                    <a:pt x="8918" y="19446"/>
                    <a:pt x="8765" y="21145"/>
                  </a:cubicBezTo>
                  <a:lnTo>
                    <a:pt x="8750" y="21586"/>
                  </a:lnTo>
                  <a:lnTo>
                    <a:pt x="1599" y="21586"/>
                  </a:lnTo>
                  <a:cubicBezTo>
                    <a:pt x="670" y="21586"/>
                    <a:pt x="4" y="20482"/>
                    <a:pt x="4" y="18936"/>
                  </a:cubicBezTo>
                  <a:cubicBezTo>
                    <a:pt x="4" y="18187"/>
                    <a:pt x="-5" y="17438"/>
                    <a:pt x="4" y="16688"/>
                  </a:cubicBezTo>
                  <a:cubicBezTo>
                    <a:pt x="33" y="14827"/>
                    <a:pt x="311" y="13060"/>
                    <a:pt x="712" y="11341"/>
                  </a:cubicBezTo>
                  <a:cubicBezTo>
                    <a:pt x="1094" y="9724"/>
                    <a:pt x="1613" y="8234"/>
                    <a:pt x="2260" y="6861"/>
                  </a:cubicBezTo>
                  <a:cubicBezTo>
                    <a:pt x="3104" y="5063"/>
                    <a:pt x="4119" y="3604"/>
                    <a:pt x="5294" y="2460"/>
                  </a:cubicBezTo>
                  <a:cubicBezTo>
                    <a:pt x="6402" y="1380"/>
                    <a:pt x="7587" y="631"/>
                    <a:pt x="8856" y="276"/>
                  </a:cubicBezTo>
                  <a:cubicBezTo>
                    <a:pt x="9304" y="150"/>
                    <a:pt x="9753" y="65"/>
                    <a:pt x="10205" y="25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ACFF"/>
                </a:gs>
                <a:gs pos="100000">
                  <a:srgbClr val="22BF00"/>
                </a:gs>
              </a:gsLst>
              <a:path path="shape">
                <a:fillToRect l="67477" t="-352" r="32522" b="100352"/>
              </a:path>
            </a:gradFill>
            <a:ln w="50800" cap="flat">
              <a:solidFill>
                <a:srgbClr val="FFFFFF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559" name="Freeform: Shape 39"/>
            <p:cNvSpPr/>
            <p:nvPr/>
          </p:nvSpPr>
          <p:spPr>
            <a:xfrm>
              <a:off x="-1" y="-1"/>
              <a:ext cx="4607759" cy="27585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90" extrusionOk="0">
                  <a:moveTo>
                    <a:pt x="10885" y="0"/>
                  </a:moveTo>
                  <a:cubicBezTo>
                    <a:pt x="11112" y="4"/>
                    <a:pt x="11340" y="19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5"/>
                  </a:cubicBezTo>
                  <a:cubicBezTo>
                    <a:pt x="18986" y="5979"/>
                    <a:pt x="19925" y="8022"/>
                    <a:pt x="20595" y="10412"/>
                  </a:cubicBezTo>
                  <a:cubicBezTo>
                    <a:pt x="21081" y="12148"/>
                    <a:pt x="21392" y="13962"/>
                    <a:pt x="21520" y="15871"/>
                  </a:cubicBezTo>
                  <a:cubicBezTo>
                    <a:pt x="21595" y="16983"/>
                    <a:pt x="21567" y="18095"/>
                    <a:pt x="21557" y="19216"/>
                  </a:cubicBezTo>
                  <a:cubicBezTo>
                    <a:pt x="21548" y="20501"/>
                    <a:pt x="20835" y="21590"/>
                    <a:pt x="20047" y="21590"/>
                  </a:cubicBezTo>
                  <a:cubicBezTo>
                    <a:pt x="16957" y="21590"/>
                    <a:pt x="13867" y="21590"/>
                    <a:pt x="10776" y="21590"/>
                  </a:cubicBezTo>
                  <a:cubicBezTo>
                    <a:pt x="7719" y="21590"/>
                    <a:pt x="4657" y="21590"/>
                    <a:pt x="1599" y="21590"/>
                  </a:cubicBezTo>
                  <a:cubicBezTo>
                    <a:pt x="670" y="21590"/>
                    <a:pt x="4" y="20486"/>
                    <a:pt x="4" y="18939"/>
                  </a:cubicBezTo>
                  <a:cubicBezTo>
                    <a:pt x="4" y="18190"/>
                    <a:pt x="-5" y="17441"/>
                    <a:pt x="4" y="16691"/>
                  </a:cubicBezTo>
                  <a:cubicBezTo>
                    <a:pt x="33" y="14830"/>
                    <a:pt x="311" y="13063"/>
                    <a:pt x="712" y="11343"/>
                  </a:cubicBezTo>
                  <a:cubicBezTo>
                    <a:pt x="1094" y="9726"/>
                    <a:pt x="1613" y="8235"/>
                    <a:pt x="2260" y="6862"/>
                  </a:cubicBezTo>
                  <a:cubicBezTo>
                    <a:pt x="3104" y="5064"/>
                    <a:pt x="4119" y="3604"/>
                    <a:pt x="5294" y="2461"/>
                  </a:cubicBezTo>
                  <a:cubicBezTo>
                    <a:pt x="6402" y="1380"/>
                    <a:pt x="7587" y="630"/>
                    <a:pt x="8856" y="275"/>
                  </a:cubicBezTo>
                  <a:cubicBezTo>
                    <a:pt x="9528" y="86"/>
                    <a:pt x="10203" y="-10"/>
                    <a:pt x="10885" y="0"/>
                  </a:cubicBezTo>
                  <a:close/>
                  <a:moveTo>
                    <a:pt x="10310" y="2598"/>
                  </a:moveTo>
                  <a:cubicBezTo>
                    <a:pt x="9942" y="2629"/>
                    <a:pt x="9576" y="2696"/>
                    <a:pt x="9211" y="2795"/>
                  </a:cubicBezTo>
                  <a:cubicBezTo>
                    <a:pt x="8177" y="3075"/>
                    <a:pt x="7213" y="3665"/>
                    <a:pt x="6310" y="4517"/>
                  </a:cubicBezTo>
                  <a:cubicBezTo>
                    <a:pt x="5353" y="5418"/>
                    <a:pt x="4527" y="6567"/>
                    <a:pt x="3839" y="7984"/>
                  </a:cubicBezTo>
                  <a:cubicBezTo>
                    <a:pt x="3313" y="9066"/>
                    <a:pt x="2890" y="10240"/>
                    <a:pt x="2579" y="11514"/>
                  </a:cubicBezTo>
                  <a:cubicBezTo>
                    <a:pt x="2252" y="12869"/>
                    <a:pt x="2026" y="14261"/>
                    <a:pt x="2003" y="15727"/>
                  </a:cubicBezTo>
                  <a:cubicBezTo>
                    <a:pt x="1995" y="16317"/>
                    <a:pt x="2003" y="16908"/>
                    <a:pt x="2003" y="17498"/>
                  </a:cubicBezTo>
                  <a:cubicBezTo>
                    <a:pt x="2003" y="18716"/>
                    <a:pt x="2544" y="19586"/>
                    <a:pt x="3301" y="19586"/>
                  </a:cubicBezTo>
                  <a:lnTo>
                    <a:pt x="9125" y="19586"/>
                  </a:lnTo>
                  <a:lnTo>
                    <a:pt x="9137" y="19238"/>
                  </a:lnTo>
                  <a:cubicBezTo>
                    <a:pt x="9262" y="17900"/>
                    <a:pt x="9905" y="16858"/>
                    <a:pt x="10702" y="16809"/>
                  </a:cubicBezTo>
                  <a:cubicBezTo>
                    <a:pt x="11500" y="16759"/>
                    <a:pt x="12187" y="17718"/>
                    <a:pt x="12371" y="19037"/>
                  </a:cubicBezTo>
                  <a:lnTo>
                    <a:pt x="12414" y="19586"/>
                  </a:lnTo>
                  <a:lnTo>
                    <a:pt x="18325" y="19586"/>
                  </a:lnTo>
                  <a:cubicBezTo>
                    <a:pt x="18967" y="19586"/>
                    <a:pt x="19547" y="18728"/>
                    <a:pt x="19555" y="17716"/>
                  </a:cubicBezTo>
                  <a:cubicBezTo>
                    <a:pt x="19563" y="16833"/>
                    <a:pt x="19586" y="15957"/>
                    <a:pt x="19524" y="15081"/>
                  </a:cubicBezTo>
                  <a:cubicBezTo>
                    <a:pt x="19420" y="13577"/>
                    <a:pt x="19167" y="12148"/>
                    <a:pt x="18771" y="10781"/>
                  </a:cubicBezTo>
                  <a:cubicBezTo>
                    <a:pt x="18225" y="8898"/>
                    <a:pt x="17461" y="7288"/>
                    <a:pt x="16481" y="5946"/>
                  </a:cubicBezTo>
                  <a:cubicBezTo>
                    <a:pt x="15766" y="4970"/>
                    <a:pt x="14982" y="4187"/>
                    <a:pt x="14114" y="3622"/>
                  </a:cubicBezTo>
                  <a:cubicBezTo>
                    <a:pt x="13249" y="3063"/>
                    <a:pt x="12354" y="2727"/>
                    <a:pt x="11420" y="2615"/>
                  </a:cubicBezTo>
                  <a:cubicBezTo>
                    <a:pt x="11048" y="2572"/>
                    <a:pt x="10678" y="2567"/>
                    <a:pt x="10310" y="2598"/>
                  </a:cubicBezTo>
                  <a:close/>
                </a:path>
              </a:pathLst>
            </a:custGeom>
            <a:solidFill>
              <a:srgbClr val="3B4550">
                <a:alpha val="5000"/>
              </a:srgbClr>
            </a:solidFill>
            <a:ln w="50800" cap="flat">
              <a:solidFill>
                <a:srgbClr val="00ACFF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69506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560" name="TextBox 41"/>
            <p:cNvSpPr txBox="1"/>
            <p:nvPr/>
          </p:nvSpPr>
          <p:spPr>
            <a:xfrm>
              <a:off x="4067309" y="2226943"/>
              <a:ext cx="619575" cy="323935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100%</a:t>
              </a:r>
            </a:p>
          </p:txBody>
        </p:sp>
        <p:sp>
          <p:nvSpPr>
            <p:cNvPr id="561" name="TextBox 43"/>
            <p:cNvSpPr txBox="1"/>
            <p:nvPr/>
          </p:nvSpPr>
          <p:spPr>
            <a:xfrm>
              <a:off x="356468" y="835745"/>
              <a:ext cx="509421" cy="323935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25%</a:t>
              </a:r>
            </a:p>
          </p:txBody>
        </p:sp>
        <p:sp>
          <p:nvSpPr>
            <p:cNvPr id="562" name="TextBox 44"/>
            <p:cNvSpPr txBox="1"/>
            <p:nvPr/>
          </p:nvSpPr>
          <p:spPr>
            <a:xfrm>
              <a:off x="3740618" y="835745"/>
              <a:ext cx="528173" cy="323935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75%</a:t>
              </a:r>
            </a:p>
          </p:txBody>
        </p:sp>
        <p:sp>
          <p:nvSpPr>
            <p:cNvPr id="563" name="TextBox 45"/>
            <p:cNvSpPr txBox="1"/>
            <p:nvPr/>
          </p:nvSpPr>
          <p:spPr>
            <a:xfrm>
              <a:off x="1727607" y="507056"/>
              <a:ext cx="1151292" cy="552056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3000" b="1" cap="none"/>
              </a:lvl1pPr>
            </a:lstStyle>
            <a:p>
              <a:pPr>
                <a:defRPr>
                  <a:effectLst/>
                </a:defRPr>
              </a:pPr>
              <a:r>
                <a:rPr lang="en-GB" dirty="0" smtClean="0">
                  <a:solidFill>
                    <a:schemeClr val="tx1"/>
                  </a:solidFill>
                </a:rPr>
                <a:t>72</a:t>
              </a:r>
              <a:r>
                <a:rPr dirty="0" smtClean="0">
                  <a:solidFill>
                    <a:schemeClr val="tx1"/>
                  </a:solidFill>
                </a:rPr>
                <a:t>%</a:t>
              </a:r>
              <a:endParaRPr dirty="0">
                <a:solidFill>
                  <a:schemeClr val="tx1"/>
                </a:solidFill>
              </a:endParaRPr>
            </a:p>
          </p:txBody>
        </p:sp>
        <p:pic>
          <p:nvPicPr>
            <p:cNvPr id="564" name="Graphic 48" descr="Graphic 4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5765515">
              <a:off x="3383216" y="1770981"/>
              <a:ext cx="229307" cy="143837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65" name="Total Recurrent X % Total Recurrent X %" descr="Total Recurrent X % Total Recurrent X %"/>
            <p:cNvPicPr>
              <a:picLocks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78421" y="2900791"/>
              <a:ext cx="4164443" cy="776916"/>
            </a:xfrm>
            <a:prstGeom prst="rect">
              <a:avLst/>
            </a:prstGeom>
            <a:effectLst>
              <a:outerShdw blurRad="63500" dist="38100" dir="5400000" rotWithShape="0">
                <a:srgbClr val="000000">
                  <a:alpha val="53843"/>
                </a:srgbClr>
              </a:outerShdw>
            </a:effectLst>
          </p:spPr>
        </p:pic>
        <p:pic>
          <p:nvPicPr>
            <p:cNvPr id="566" name="Graphic 47" descr="Graphic 47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 rot="6280605">
              <a:off x="2605237" y="1188615"/>
              <a:ext cx="240996" cy="854720"/>
            </a:xfrm>
            <a:prstGeom prst="rect">
              <a:avLst/>
            </a:prstGeom>
            <a:ln w="12700" cap="flat">
              <a:noFill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</p:spPr>
        </p:pic>
      </p:grpSp>
      <p:grpSp>
        <p:nvGrpSpPr>
          <p:cNvPr id="579" name="Group"/>
          <p:cNvGrpSpPr/>
          <p:nvPr/>
        </p:nvGrpSpPr>
        <p:grpSpPr>
          <a:xfrm>
            <a:off x="14918462" y="6075498"/>
            <a:ext cx="4829321" cy="3783932"/>
            <a:chOff x="-1" y="-1"/>
            <a:chExt cx="4829320" cy="3783930"/>
          </a:xfrm>
        </p:grpSpPr>
        <p:sp>
          <p:nvSpPr>
            <p:cNvPr id="568" name="Freeform: Shape 38"/>
            <p:cNvSpPr/>
            <p:nvPr/>
          </p:nvSpPr>
          <p:spPr>
            <a:xfrm>
              <a:off x="439977" y="339472"/>
              <a:ext cx="3866550" cy="22391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86" extrusionOk="0">
                  <a:moveTo>
                    <a:pt x="10205" y="25"/>
                  </a:moveTo>
                  <a:cubicBezTo>
                    <a:pt x="10657" y="-14"/>
                    <a:pt x="11111" y="-8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4"/>
                  </a:cubicBezTo>
                  <a:cubicBezTo>
                    <a:pt x="18986" y="5978"/>
                    <a:pt x="19925" y="8021"/>
                    <a:pt x="20595" y="10410"/>
                  </a:cubicBezTo>
                  <a:cubicBezTo>
                    <a:pt x="21081" y="12145"/>
                    <a:pt x="21392" y="13959"/>
                    <a:pt x="21520" y="15868"/>
                  </a:cubicBezTo>
                  <a:cubicBezTo>
                    <a:pt x="21595" y="16980"/>
                    <a:pt x="21567" y="18092"/>
                    <a:pt x="21557" y="19212"/>
                  </a:cubicBezTo>
                  <a:cubicBezTo>
                    <a:pt x="21548" y="20498"/>
                    <a:pt x="20835" y="21586"/>
                    <a:pt x="20047" y="21586"/>
                  </a:cubicBezTo>
                  <a:lnTo>
                    <a:pt x="12789" y="21586"/>
                  </a:lnTo>
                  <a:lnTo>
                    <a:pt x="12736" y="20889"/>
                  </a:lnTo>
                  <a:cubicBezTo>
                    <a:pt x="12510" y="19215"/>
                    <a:pt x="11666" y="17998"/>
                    <a:pt x="10687" y="18061"/>
                  </a:cubicBezTo>
                  <a:cubicBezTo>
                    <a:pt x="9708" y="18124"/>
                    <a:pt x="8918" y="19446"/>
                    <a:pt x="8765" y="21145"/>
                  </a:cubicBezTo>
                  <a:lnTo>
                    <a:pt x="8750" y="21586"/>
                  </a:lnTo>
                  <a:lnTo>
                    <a:pt x="1599" y="21586"/>
                  </a:lnTo>
                  <a:cubicBezTo>
                    <a:pt x="670" y="21586"/>
                    <a:pt x="4" y="20482"/>
                    <a:pt x="4" y="18936"/>
                  </a:cubicBezTo>
                  <a:cubicBezTo>
                    <a:pt x="4" y="18187"/>
                    <a:pt x="-5" y="17438"/>
                    <a:pt x="4" y="16688"/>
                  </a:cubicBezTo>
                  <a:cubicBezTo>
                    <a:pt x="33" y="14827"/>
                    <a:pt x="311" y="13060"/>
                    <a:pt x="712" y="11341"/>
                  </a:cubicBezTo>
                  <a:cubicBezTo>
                    <a:pt x="1094" y="9724"/>
                    <a:pt x="1613" y="8234"/>
                    <a:pt x="2260" y="6861"/>
                  </a:cubicBezTo>
                  <a:cubicBezTo>
                    <a:pt x="3104" y="5063"/>
                    <a:pt x="4119" y="3604"/>
                    <a:pt x="5294" y="2460"/>
                  </a:cubicBezTo>
                  <a:cubicBezTo>
                    <a:pt x="6402" y="1380"/>
                    <a:pt x="7587" y="631"/>
                    <a:pt x="8856" y="276"/>
                  </a:cubicBezTo>
                  <a:cubicBezTo>
                    <a:pt x="9304" y="150"/>
                    <a:pt x="9753" y="65"/>
                    <a:pt x="10205" y="25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B740"/>
                </a:gs>
                <a:gs pos="78945">
                  <a:srgbClr val="91BB20"/>
                </a:gs>
                <a:gs pos="100000">
                  <a:srgbClr val="22BF00"/>
                </a:gs>
              </a:gsLst>
              <a:lin ang="4957103" scaled="0"/>
            </a:gradFill>
            <a:ln w="50800" cap="flat">
              <a:solidFill>
                <a:srgbClr val="FFFFFF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569" name="Freeform: Shape 39"/>
            <p:cNvSpPr/>
            <p:nvPr/>
          </p:nvSpPr>
          <p:spPr>
            <a:xfrm>
              <a:off x="-1" y="-1"/>
              <a:ext cx="4747788" cy="28424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90" extrusionOk="0">
                  <a:moveTo>
                    <a:pt x="10885" y="0"/>
                  </a:moveTo>
                  <a:cubicBezTo>
                    <a:pt x="11112" y="4"/>
                    <a:pt x="11340" y="19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5"/>
                  </a:cubicBezTo>
                  <a:cubicBezTo>
                    <a:pt x="18986" y="5979"/>
                    <a:pt x="19925" y="8022"/>
                    <a:pt x="20595" y="10412"/>
                  </a:cubicBezTo>
                  <a:cubicBezTo>
                    <a:pt x="21081" y="12148"/>
                    <a:pt x="21392" y="13962"/>
                    <a:pt x="21520" y="15871"/>
                  </a:cubicBezTo>
                  <a:cubicBezTo>
                    <a:pt x="21595" y="16983"/>
                    <a:pt x="21567" y="18095"/>
                    <a:pt x="21557" y="19216"/>
                  </a:cubicBezTo>
                  <a:cubicBezTo>
                    <a:pt x="21548" y="20501"/>
                    <a:pt x="20835" y="21590"/>
                    <a:pt x="20047" y="21590"/>
                  </a:cubicBezTo>
                  <a:cubicBezTo>
                    <a:pt x="16957" y="21590"/>
                    <a:pt x="13867" y="21590"/>
                    <a:pt x="10776" y="21590"/>
                  </a:cubicBezTo>
                  <a:cubicBezTo>
                    <a:pt x="7719" y="21590"/>
                    <a:pt x="4657" y="21590"/>
                    <a:pt x="1599" y="21590"/>
                  </a:cubicBezTo>
                  <a:cubicBezTo>
                    <a:pt x="670" y="21590"/>
                    <a:pt x="4" y="20486"/>
                    <a:pt x="4" y="18939"/>
                  </a:cubicBezTo>
                  <a:cubicBezTo>
                    <a:pt x="4" y="18190"/>
                    <a:pt x="-5" y="17441"/>
                    <a:pt x="4" y="16691"/>
                  </a:cubicBezTo>
                  <a:cubicBezTo>
                    <a:pt x="33" y="14830"/>
                    <a:pt x="311" y="13063"/>
                    <a:pt x="712" y="11343"/>
                  </a:cubicBezTo>
                  <a:cubicBezTo>
                    <a:pt x="1094" y="9726"/>
                    <a:pt x="1613" y="8235"/>
                    <a:pt x="2260" y="6862"/>
                  </a:cubicBezTo>
                  <a:cubicBezTo>
                    <a:pt x="3104" y="5064"/>
                    <a:pt x="4119" y="3604"/>
                    <a:pt x="5294" y="2461"/>
                  </a:cubicBezTo>
                  <a:cubicBezTo>
                    <a:pt x="6402" y="1380"/>
                    <a:pt x="7587" y="630"/>
                    <a:pt x="8856" y="275"/>
                  </a:cubicBezTo>
                  <a:cubicBezTo>
                    <a:pt x="9528" y="86"/>
                    <a:pt x="10203" y="-10"/>
                    <a:pt x="10885" y="0"/>
                  </a:cubicBezTo>
                  <a:close/>
                  <a:moveTo>
                    <a:pt x="10310" y="2598"/>
                  </a:moveTo>
                  <a:cubicBezTo>
                    <a:pt x="9942" y="2629"/>
                    <a:pt x="9576" y="2696"/>
                    <a:pt x="9211" y="2795"/>
                  </a:cubicBezTo>
                  <a:cubicBezTo>
                    <a:pt x="8177" y="3075"/>
                    <a:pt x="7213" y="3665"/>
                    <a:pt x="6310" y="4517"/>
                  </a:cubicBezTo>
                  <a:cubicBezTo>
                    <a:pt x="5353" y="5418"/>
                    <a:pt x="4527" y="6567"/>
                    <a:pt x="3839" y="7984"/>
                  </a:cubicBezTo>
                  <a:cubicBezTo>
                    <a:pt x="3313" y="9066"/>
                    <a:pt x="2890" y="10240"/>
                    <a:pt x="2579" y="11514"/>
                  </a:cubicBezTo>
                  <a:cubicBezTo>
                    <a:pt x="2252" y="12869"/>
                    <a:pt x="2026" y="14261"/>
                    <a:pt x="2003" y="15727"/>
                  </a:cubicBezTo>
                  <a:cubicBezTo>
                    <a:pt x="1995" y="16317"/>
                    <a:pt x="2003" y="16908"/>
                    <a:pt x="2003" y="17498"/>
                  </a:cubicBezTo>
                  <a:cubicBezTo>
                    <a:pt x="2003" y="18716"/>
                    <a:pt x="2544" y="19586"/>
                    <a:pt x="3301" y="19586"/>
                  </a:cubicBezTo>
                  <a:lnTo>
                    <a:pt x="9125" y="19586"/>
                  </a:lnTo>
                  <a:lnTo>
                    <a:pt x="9137" y="19238"/>
                  </a:lnTo>
                  <a:cubicBezTo>
                    <a:pt x="9262" y="17900"/>
                    <a:pt x="9905" y="16858"/>
                    <a:pt x="10702" y="16809"/>
                  </a:cubicBezTo>
                  <a:cubicBezTo>
                    <a:pt x="11500" y="16759"/>
                    <a:pt x="12187" y="17718"/>
                    <a:pt x="12371" y="19037"/>
                  </a:cubicBezTo>
                  <a:lnTo>
                    <a:pt x="12414" y="19586"/>
                  </a:lnTo>
                  <a:lnTo>
                    <a:pt x="18325" y="19586"/>
                  </a:lnTo>
                  <a:cubicBezTo>
                    <a:pt x="18967" y="19586"/>
                    <a:pt x="19547" y="18728"/>
                    <a:pt x="19555" y="17716"/>
                  </a:cubicBezTo>
                  <a:cubicBezTo>
                    <a:pt x="19563" y="16833"/>
                    <a:pt x="19586" y="15957"/>
                    <a:pt x="19524" y="15081"/>
                  </a:cubicBezTo>
                  <a:cubicBezTo>
                    <a:pt x="19420" y="13577"/>
                    <a:pt x="19167" y="12148"/>
                    <a:pt x="18771" y="10781"/>
                  </a:cubicBezTo>
                  <a:cubicBezTo>
                    <a:pt x="18225" y="8898"/>
                    <a:pt x="17461" y="7288"/>
                    <a:pt x="16481" y="5946"/>
                  </a:cubicBezTo>
                  <a:cubicBezTo>
                    <a:pt x="15766" y="4970"/>
                    <a:pt x="14982" y="4187"/>
                    <a:pt x="14114" y="3622"/>
                  </a:cubicBezTo>
                  <a:cubicBezTo>
                    <a:pt x="13249" y="3063"/>
                    <a:pt x="12354" y="2727"/>
                    <a:pt x="11420" y="2615"/>
                  </a:cubicBezTo>
                  <a:cubicBezTo>
                    <a:pt x="11048" y="2572"/>
                    <a:pt x="10678" y="2567"/>
                    <a:pt x="10310" y="2598"/>
                  </a:cubicBezTo>
                  <a:close/>
                </a:path>
              </a:pathLst>
            </a:custGeom>
            <a:solidFill>
              <a:srgbClr val="3B4550">
                <a:alpha val="5000"/>
              </a:srgbClr>
            </a:solidFill>
            <a:ln w="50800" cap="flat">
              <a:solidFill>
                <a:srgbClr val="A7A7A7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70074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570" name="TextBox 40"/>
            <p:cNvSpPr txBox="1"/>
            <p:nvPr/>
          </p:nvSpPr>
          <p:spPr>
            <a:xfrm>
              <a:off x="20666" y="2294620"/>
              <a:ext cx="407135" cy="33377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0%</a:t>
              </a:r>
            </a:p>
          </p:txBody>
        </p:sp>
        <p:sp>
          <p:nvSpPr>
            <p:cNvPr id="571" name="TextBox 41"/>
            <p:cNvSpPr txBox="1"/>
            <p:nvPr/>
          </p:nvSpPr>
          <p:spPr>
            <a:xfrm>
              <a:off x="4190916" y="2294620"/>
              <a:ext cx="638403" cy="33377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100%</a:t>
              </a:r>
            </a:p>
          </p:txBody>
        </p:sp>
        <p:sp>
          <p:nvSpPr>
            <p:cNvPr id="572" name="TextBox 42"/>
            <p:cNvSpPr txBox="1"/>
            <p:nvPr/>
          </p:nvSpPr>
          <p:spPr>
            <a:xfrm>
              <a:off x="2109674" y="1377"/>
              <a:ext cx="527152" cy="33377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50%</a:t>
              </a:r>
            </a:p>
          </p:txBody>
        </p:sp>
        <p:sp>
          <p:nvSpPr>
            <p:cNvPr id="573" name="TextBox 43"/>
            <p:cNvSpPr txBox="1"/>
            <p:nvPr/>
          </p:nvSpPr>
          <p:spPr>
            <a:xfrm>
              <a:off x="367301" y="861144"/>
              <a:ext cx="524902" cy="33377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25%</a:t>
              </a:r>
            </a:p>
          </p:txBody>
        </p:sp>
        <p:sp>
          <p:nvSpPr>
            <p:cNvPr id="574" name="TextBox 44"/>
            <p:cNvSpPr txBox="1"/>
            <p:nvPr/>
          </p:nvSpPr>
          <p:spPr>
            <a:xfrm>
              <a:off x="3854294" y="861144"/>
              <a:ext cx="544225" cy="333778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75%</a:t>
              </a:r>
            </a:p>
          </p:txBody>
        </p:sp>
        <p:sp>
          <p:nvSpPr>
            <p:cNvPr id="575" name="TextBox 45"/>
            <p:cNvSpPr txBox="1"/>
            <p:nvPr/>
          </p:nvSpPr>
          <p:spPr>
            <a:xfrm>
              <a:off x="1780109" y="522465"/>
              <a:ext cx="1186279" cy="568833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39005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3100" b="1" cap="none"/>
              </a:lvl1pPr>
            </a:lstStyle>
            <a:p>
              <a:pPr>
                <a:defRPr>
                  <a:effectLst/>
                </a:defRPr>
              </a:pPr>
              <a:r>
                <a:rPr lang="en-GB" dirty="0" smtClean="0"/>
                <a:t>57</a:t>
              </a:r>
              <a:r>
                <a:rPr dirty="0" smtClean="0"/>
                <a:t>%</a:t>
              </a:r>
              <a:endParaRPr dirty="0"/>
            </a:p>
          </p:txBody>
        </p:sp>
        <p:pic>
          <p:nvPicPr>
            <p:cNvPr id="576" name="Graphic 48" descr="Graphic 4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7685515">
              <a:off x="2817451" y="2012030"/>
              <a:ext cx="282118" cy="176964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77" name="Budget Size % Budget Size %" descr="Budget Size % Budget Size %"/>
            <p:cNvPicPr>
              <a:picLocks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0510" y="2986106"/>
              <a:ext cx="4288299" cy="797823"/>
            </a:xfrm>
            <a:prstGeom prst="rect">
              <a:avLst/>
            </a:prstGeom>
            <a:effectLst>
              <a:outerShdw blurRad="63500" dist="38100" dir="5400000" rotWithShape="0">
                <a:srgbClr val="000000">
                  <a:alpha val="53843"/>
                </a:srgbClr>
              </a:outerShdw>
            </a:effectLst>
          </p:spPr>
        </p:pic>
        <p:pic>
          <p:nvPicPr>
            <p:cNvPr id="578" name="Graphic 47" descr="Graphic 47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255352">
              <a:off x="2326365" y="950358"/>
              <a:ext cx="244331" cy="892222"/>
            </a:xfrm>
            <a:prstGeom prst="rect">
              <a:avLst/>
            </a:prstGeom>
            <a:ln w="12700" cap="flat">
              <a:noFill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</p:spPr>
        </p:pic>
      </p:grpSp>
      <p:grpSp>
        <p:nvGrpSpPr>
          <p:cNvPr id="591" name="Group"/>
          <p:cNvGrpSpPr/>
          <p:nvPr/>
        </p:nvGrpSpPr>
        <p:grpSpPr>
          <a:xfrm>
            <a:off x="19348970" y="8874796"/>
            <a:ext cx="4632709" cy="3770077"/>
            <a:chOff x="0" y="0"/>
            <a:chExt cx="4632707" cy="3770075"/>
          </a:xfrm>
        </p:grpSpPr>
        <p:sp>
          <p:nvSpPr>
            <p:cNvPr id="580" name="Freeform: Shape 38"/>
            <p:cNvSpPr/>
            <p:nvPr/>
          </p:nvSpPr>
          <p:spPr>
            <a:xfrm>
              <a:off x="422067" y="325652"/>
              <a:ext cx="3709135" cy="21479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86" extrusionOk="0">
                  <a:moveTo>
                    <a:pt x="10205" y="25"/>
                  </a:moveTo>
                  <a:cubicBezTo>
                    <a:pt x="10657" y="-14"/>
                    <a:pt x="11111" y="-8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4"/>
                  </a:cubicBezTo>
                  <a:cubicBezTo>
                    <a:pt x="18986" y="5978"/>
                    <a:pt x="19925" y="8021"/>
                    <a:pt x="20595" y="10410"/>
                  </a:cubicBezTo>
                  <a:cubicBezTo>
                    <a:pt x="21081" y="12145"/>
                    <a:pt x="21392" y="13959"/>
                    <a:pt x="21520" y="15868"/>
                  </a:cubicBezTo>
                  <a:cubicBezTo>
                    <a:pt x="21595" y="16980"/>
                    <a:pt x="21567" y="18092"/>
                    <a:pt x="21557" y="19212"/>
                  </a:cubicBezTo>
                  <a:cubicBezTo>
                    <a:pt x="21548" y="20498"/>
                    <a:pt x="20835" y="21586"/>
                    <a:pt x="20047" y="21586"/>
                  </a:cubicBezTo>
                  <a:lnTo>
                    <a:pt x="12789" y="21586"/>
                  </a:lnTo>
                  <a:lnTo>
                    <a:pt x="12736" y="20889"/>
                  </a:lnTo>
                  <a:cubicBezTo>
                    <a:pt x="12510" y="19215"/>
                    <a:pt x="11666" y="17998"/>
                    <a:pt x="10687" y="18061"/>
                  </a:cubicBezTo>
                  <a:cubicBezTo>
                    <a:pt x="9708" y="18124"/>
                    <a:pt x="8918" y="19446"/>
                    <a:pt x="8765" y="21145"/>
                  </a:cubicBezTo>
                  <a:lnTo>
                    <a:pt x="8750" y="21586"/>
                  </a:lnTo>
                  <a:lnTo>
                    <a:pt x="1599" y="21586"/>
                  </a:lnTo>
                  <a:cubicBezTo>
                    <a:pt x="670" y="21586"/>
                    <a:pt x="4" y="20482"/>
                    <a:pt x="4" y="18936"/>
                  </a:cubicBezTo>
                  <a:cubicBezTo>
                    <a:pt x="4" y="18187"/>
                    <a:pt x="-5" y="17438"/>
                    <a:pt x="4" y="16688"/>
                  </a:cubicBezTo>
                  <a:cubicBezTo>
                    <a:pt x="33" y="14827"/>
                    <a:pt x="311" y="13060"/>
                    <a:pt x="712" y="11341"/>
                  </a:cubicBezTo>
                  <a:cubicBezTo>
                    <a:pt x="1094" y="9724"/>
                    <a:pt x="1613" y="8234"/>
                    <a:pt x="2260" y="6861"/>
                  </a:cubicBezTo>
                  <a:cubicBezTo>
                    <a:pt x="3104" y="5063"/>
                    <a:pt x="4119" y="3604"/>
                    <a:pt x="5294" y="2460"/>
                  </a:cubicBezTo>
                  <a:cubicBezTo>
                    <a:pt x="6402" y="1380"/>
                    <a:pt x="7587" y="631"/>
                    <a:pt x="8856" y="276"/>
                  </a:cubicBezTo>
                  <a:cubicBezTo>
                    <a:pt x="9304" y="150"/>
                    <a:pt x="9753" y="65"/>
                    <a:pt x="10205" y="25"/>
                  </a:cubicBezTo>
                  <a:close/>
                </a:path>
              </a:pathLst>
            </a:custGeom>
            <a:solidFill>
              <a:srgbClr val="22BF00"/>
            </a:solidFill>
            <a:ln w="50800" cap="flat">
              <a:solidFill>
                <a:srgbClr val="FFFFFF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581" name="Freeform: Shape 39"/>
            <p:cNvSpPr/>
            <p:nvPr/>
          </p:nvSpPr>
          <p:spPr>
            <a:xfrm>
              <a:off x="-1" y="-1"/>
              <a:ext cx="4554496" cy="27266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90" extrusionOk="0">
                  <a:moveTo>
                    <a:pt x="10885" y="0"/>
                  </a:moveTo>
                  <a:cubicBezTo>
                    <a:pt x="11112" y="4"/>
                    <a:pt x="11340" y="19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5"/>
                  </a:cubicBezTo>
                  <a:cubicBezTo>
                    <a:pt x="18986" y="5979"/>
                    <a:pt x="19925" y="8022"/>
                    <a:pt x="20595" y="10412"/>
                  </a:cubicBezTo>
                  <a:cubicBezTo>
                    <a:pt x="21081" y="12148"/>
                    <a:pt x="21392" y="13962"/>
                    <a:pt x="21520" y="15871"/>
                  </a:cubicBezTo>
                  <a:cubicBezTo>
                    <a:pt x="21595" y="16983"/>
                    <a:pt x="21567" y="18095"/>
                    <a:pt x="21557" y="19216"/>
                  </a:cubicBezTo>
                  <a:cubicBezTo>
                    <a:pt x="21548" y="20501"/>
                    <a:pt x="20835" y="21590"/>
                    <a:pt x="20047" y="21590"/>
                  </a:cubicBezTo>
                  <a:cubicBezTo>
                    <a:pt x="16957" y="21590"/>
                    <a:pt x="13867" y="21590"/>
                    <a:pt x="10776" y="21590"/>
                  </a:cubicBezTo>
                  <a:cubicBezTo>
                    <a:pt x="7719" y="21590"/>
                    <a:pt x="4657" y="21590"/>
                    <a:pt x="1599" y="21590"/>
                  </a:cubicBezTo>
                  <a:cubicBezTo>
                    <a:pt x="670" y="21590"/>
                    <a:pt x="4" y="20486"/>
                    <a:pt x="4" y="18939"/>
                  </a:cubicBezTo>
                  <a:cubicBezTo>
                    <a:pt x="4" y="18190"/>
                    <a:pt x="-5" y="17441"/>
                    <a:pt x="4" y="16691"/>
                  </a:cubicBezTo>
                  <a:cubicBezTo>
                    <a:pt x="33" y="14830"/>
                    <a:pt x="311" y="13063"/>
                    <a:pt x="712" y="11343"/>
                  </a:cubicBezTo>
                  <a:cubicBezTo>
                    <a:pt x="1094" y="9726"/>
                    <a:pt x="1613" y="8235"/>
                    <a:pt x="2260" y="6862"/>
                  </a:cubicBezTo>
                  <a:cubicBezTo>
                    <a:pt x="3104" y="5064"/>
                    <a:pt x="4119" y="3604"/>
                    <a:pt x="5294" y="2461"/>
                  </a:cubicBezTo>
                  <a:cubicBezTo>
                    <a:pt x="6402" y="1380"/>
                    <a:pt x="7587" y="630"/>
                    <a:pt x="8856" y="275"/>
                  </a:cubicBezTo>
                  <a:cubicBezTo>
                    <a:pt x="9528" y="86"/>
                    <a:pt x="10203" y="-10"/>
                    <a:pt x="10885" y="0"/>
                  </a:cubicBezTo>
                  <a:close/>
                  <a:moveTo>
                    <a:pt x="10310" y="2598"/>
                  </a:moveTo>
                  <a:cubicBezTo>
                    <a:pt x="9942" y="2629"/>
                    <a:pt x="9576" y="2696"/>
                    <a:pt x="9211" y="2795"/>
                  </a:cubicBezTo>
                  <a:cubicBezTo>
                    <a:pt x="8177" y="3075"/>
                    <a:pt x="7213" y="3665"/>
                    <a:pt x="6310" y="4517"/>
                  </a:cubicBezTo>
                  <a:cubicBezTo>
                    <a:pt x="5353" y="5418"/>
                    <a:pt x="4527" y="6567"/>
                    <a:pt x="3839" y="7984"/>
                  </a:cubicBezTo>
                  <a:cubicBezTo>
                    <a:pt x="3313" y="9066"/>
                    <a:pt x="2890" y="10240"/>
                    <a:pt x="2579" y="11514"/>
                  </a:cubicBezTo>
                  <a:cubicBezTo>
                    <a:pt x="2252" y="12869"/>
                    <a:pt x="2026" y="14261"/>
                    <a:pt x="2003" y="15727"/>
                  </a:cubicBezTo>
                  <a:cubicBezTo>
                    <a:pt x="1995" y="16317"/>
                    <a:pt x="2003" y="16908"/>
                    <a:pt x="2003" y="17498"/>
                  </a:cubicBezTo>
                  <a:cubicBezTo>
                    <a:pt x="2003" y="18716"/>
                    <a:pt x="2544" y="19586"/>
                    <a:pt x="3301" y="19586"/>
                  </a:cubicBezTo>
                  <a:lnTo>
                    <a:pt x="9125" y="19586"/>
                  </a:lnTo>
                  <a:lnTo>
                    <a:pt x="9137" y="19238"/>
                  </a:lnTo>
                  <a:cubicBezTo>
                    <a:pt x="9262" y="17900"/>
                    <a:pt x="9905" y="16858"/>
                    <a:pt x="10702" y="16809"/>
                  </a:cubicBezTo>
                  <a:cubicBezTo>
                    <a:pt x="11500" y="16759"/>
                    <a:pt x="12187" y="17718"/>
                    <a:pt x="12371" y="19037"/>
                  </a:cubicBezTo>
                  <a:lnTo>
                    <a:pt x="12414" y="19586"/>
                  </a:lnTo>
                  <a:lnTo>
                    <a:pt x="18325" y="19586"/>
                  </a:lnTo>
                  <a:cubicBezTo>
                    <a:pt x="18967" y="19586"/>
                    <a:pt x="19547" y="18728"/>
                    <a:pt x="19555" y="17716"/>
                  </a:cubicBezTo>
                  <a:cubicBezTo>
                    <a:pt x="19563" y="16833"/>
                    <a:pt x="19586" y="15957"/>
                    <a:pt x="19524" y="15081"/>
                  </a:cubicBezTo>
                  <a:cubicBezTo>
                    <a:pt x="19420" y="13577"/>
                    <a:pt x="19167" y="12148"/>
                    <a:pt x="18771" y="10781"/>
                  </a:cubicBezTo>
                  <a:cubicBezTo>
                    <a:pt x="18225" y="8898"/>
                    <a:pt x="17461" y="7288"/>
                    <a:pt x="16481" y="5946"/>
                  </a:cubicBezTo>
                  <a:cubicBezTo>
                    <a:pt x="15766" y="4970"/>
                    <a:pt x="14982" y="4187"/>
                    <a:pt x="14114" y="3622"/>
                  </a:cubicBezTo>
                  <a:cubicBezTo>
                    <a:pt x="13249" y="3063"/>
                    <a:pt x="12354" y="2727"/>
                    <a:pt x="11420" y="2615"/>
                  </a:cubicBezTo>
                  <a:cubicBezTo>
                    <a:pt x="11048" y="2572"/>
                    <a:pt x="10678" y="2567"/>
                    <a:pt x="10310" y="2598"/>
                  </a:cubicBezTo>
                  <a:close/>
                </a:path>
              </a:pathLst>
            </a:custGeom>
            <a:solidFill>
              <a:srgbClr val="3B4550">
                <a:alpha val="5000"/>
              </a:srgbClr>
            </a:solidFill>
            <a:ln w="50800" cap="flat">
              <a:solidFill>
                <a:srgbClr val="22BF00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70067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582" name="TextBox 40"/>
            <p:cNvSpPr txBox="1"/>
            <p:nvPr/>
          </p:nvSpPr>
          <p:spPr>
            <a:xfrm>
              <a:off x="19826" y="2201202"/>
              <a:ext cx="390559" cy="320189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0%</a:t>
              </a:r>
            </a:p>
          </p:txBody>
        </p:sp>
        <p:sp>
          <p:nvSpPr>
            <p:cNvPr id="583" name="TextBox 41"/>
            <p:cNvSpPr txBox="1"/>
            <p:nvPr/>
          </p:nvSpPr>
          <p:spPr>
            <a:xfrm>
              <a:off x="4020295" y="2201202"/>
              <a:ext cx="612413" cy="320189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100%</a:t>
              </a:r>
            </a:p>
          </p:txBody>
        </p:sp>
        <p:sp>
          <p:nvSpPr>
            <p:cNvPr id="584" name="TextBox 42"/>
            <p:cNvSpPr txBox="1"/>
            <p:nvPr/>
          </p:nvSpPr>
          <p:spPr>
            <a:xfrm>
              <a:off x="2023786" y="1321"/>
              <a:ext cx="505691" cy="32019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50%</a:t>
              </a:r>
            </a:p>
          </p:txBody>
        </p:sp>
        <p:sp>
          <p:nvSpPr>
            <p:cNvPr id="585" name="TextBox 43"/>
            <p:cNvSpPr txBox="1"/>
            <p:nvPr/>
          </p:nvSpPr>
          <p:spPr>
            <a:xfrm>
              <a:off x="352349" y="826085"/>
              <a:ext cx="503532" cy="32019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25%</a:t>
              </a:r>
            </a:p>
          </p:txBody>
        </p:sp>
        <p:sp>
          <p:nvSpPr>
            <p:cNvPr id="586" name="TextBox 44"/>
            <p:cNvSpPr txBox="1"/>
            <p:nvPr/>
          </p:nvSpPr>
          <p:spPr>
            <a:xfrm>
              <a:off x="3697380" y="826085"/>
              <a:ext cx="522068" cy="32019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75%</a:t>
              </a:r>
            </a:p>
          </p:txBody>
        </p:sp>
        <p:sp>
          <p:nvSpPr>
            <p:cNvPr id="587" name="TextBox 45"/>
            <p:cNvSpPr txBox="1"/>
            <p:nvPr/>
          </p:nvSpPr>
          <p:spPr>
            <a:xfrm>
              <a:off x="1707639" y="501194"/>
              <a:ext cx="1137984" cy="545675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70385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noAutofit/>
            </a:bodyPr>
            <a:lstStyle>
              <a:lvl1pPr algn="ctr" defTabSz="914400">
                <a:defRPr sz="3000" b="1" cap="none">
                  <a:solidFill>
                    <a:srgbClr val="FFFFFF"/>
                  </a:solidFill>
                </a:defRPr>
              </a:lvl1pPr>
            </a:lstStyle>
            <a:p>
              <a:pPr>
                <a:defRPr>
                  <a:effectLst/>
                </a:defRPr>
              </a:pPr>
              <a:r>
                <a:rPr lang="en-GB" dirty="0" smtClean="0">
                  <a:solidFill>
                    <a:schemeClr val="tx1"/>
                  </a:solidFill>
                </a:rPr>
                <a:t>201</a:t>
              </a:r>
              <a:r>
                <a:rPr dirty="0" smtClean="0">
                  <a:solidFill>
                    <a:schemeClr val="tx1"/>
                  </a:solidFill>
                </a:rPr>
                <a:t>%</a:t>
              </a:r>
              <a:endParaRPr dirty="0">
                <a:solidFill>
                  <a:schemeClr val="tx1"/>
                </a:solidFill>
              </a:endParaRPr>
            </a:p>
          </p:txBody>
        </p:sp>
        <p:pic>
          <p:nvPicPr>
            <p:cNvPr id="588" name="Graphic 48" descr="Graphic 4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7474128">
              <a:off x="1402700" y="-122950"/>
              <a:ext cx="213025" cy="133624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89" name="Deficit Funding % Deficit Funding %" descr="Deficit Funding % Deficit Funding %"/>
            <p:cNvPicPr>
              <a:picLocks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13650" y="2887562"/>
              <a:ext cx="4158299" cy="882514"/>
            </a:xfrm>
            <a:prstGeom prst="rect">
              <a:avLst/>
            </a:prstGeom>
            <a:effectLst>
              <a:outerShdw blurRad="63500" dist="38100" dir="5400000" rotWithShape="0">
                <a:srgbClr val="000000">
                  <a:alpha val="53843"/>
                </a:srgbClr>
              </a:outerShdw>
            </a:effectLst>
          </p:spPr>
        </p:pic>
        <p:pic>
          <p:nvPicPr>
            <p:cNvPr id="590" name="Graphic 47" descr="Graphic 47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 rot="8416829">
              <a:off x="2334148" y="1242596"/>
              <a:ext cx="240996" cy="854720"/>
            </a:xfrm>
            <a:prstGeom prst="rect">
              <a:avLst/>
            </a:prstGeom>
            <a:ln w="12700" cap="flat">
              <a:noFill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</p:spPr>
        </p:pic>
      </p:grpSp>
      <p:grpSp>
        <p:nvGrpSpPr>
          <p:cNvPr id="603" name="Group"/>
          <p:cNvGrpSpPr/>
          <p:nvPr/>
        </p:nvGrpSpPr>
        <p:grpSpPr>
          <a:xfrm>
            <a:off x="10669255" y="8930265"/>
            <a:ext cx="4656145" cy="3659139"/>
            <a:chOff x="0" y="0"/>
            <a:chExt cx="4656144" cy="3659137"/>
          </a:xfrm>
        </p:grpSpPr>
        <p:sp>
          <p:nvSpPr>
            <p:cNvPr id="592" name="Freeform: Shape 38"/>
            <p:cNvSpPr/>
            <p:nvPr/>
          </p:nvSpPr>
          <p:spPr>
            <a:xfrm>
              <a:off x="424201" y="327299"/>
              <a:ext cx="3727900" cy="21588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86" extrusionOk="0">
                  <a:moveTo>
                    <a:pt x="10205" y="25"/>
                  </a:moveTo>
                  <a:cubicBezTo>
                    <a:pt x="10657" y="-14"/>
                    <a:pt x="11111" y="-8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4"/>
                  </a:cubicBezTo>
                  <a:cubicBezTo>
                    <a:pt x="18986" y="5978"/>
                    <a:pt x="19925" y="8021"/>
                    <a:pt x="20595" y="10410"/>
                  </a:cubicBezTo>
                  <a:cubicBezTo>
                    <a:pt x="21081" y="12145"/>
                    <a:pt x="21392" y="13959"/>
                    <a:pt x="21520" y="15868"/>
                  </a:cubicBezTo>
                  <a:cubicBezTo>
                    <a:pt x="21595" y="16980"/>
                    <a:pt x="21567" y="18092"/>
                    <a:pt x="21557" y="19212"/>
                  </a:cubicBezTo>
                  <a:cubicBezTo>
                    <a:pt x="21548" y="20498"/>
                    <a:pt x="20835" y="21586"/>
                    <a:pt x="20047" y="21586"/>
                  </a:cubicBezTo>
                  <a:lnTo>
                    <a:pt x="12789" y="21586"/>
                  </a:lnTo>
                  <a:lnTo>
                    <a:pt x="12736" y="20889"/>
                  </a:lnTo>
                  <a:cubicBezTo>
                    <a:pt x="12510" y="19215"/>
                    <a:pt x="11666" y="17998"/>
                    <a:pt x="10687" y="18061"/>
                  </a:cubicBezTo>
                  <a:cubicBezTo>
                    <a:pt x="9708" y="18124"/>
                    <a:pt x="8918" y="19446"/>
                    <a:pt x="8765" y="21145"/>
                  </a:cubicBezTo>
                  <a:lnTo>
                    <a:pt x="8750" y="21586"/>
                  </a:lnTo>
                  <a:lnTo>
                    <a:pt x="1599" y="21586"/>
                  </a:lnTo>
                  <a:cubicBezTo>
                    <a:pt x="670" y="21586"/>
                    <a:pt x="4" y="20482"/>
                    <a:pt x="4" y="18936"/>
                  </a:cubicBezTo>
                  <a:cubicBezTo>
                    <a:pt x="4" y="18187"/>
                    <a:pt x="-5" y="17438"/>
                    <a:pt x="4" y="16688"/>
                  </a:cubicBezTo>
                  <a:cubicBezTo>
                    <a:pt x="33" y="14827"/>
                    <a:pt x="311" y="13060"/>
                    <a:pt x="712" y="11341"/>
                  </a:cubicBezTo>
                  <a:cubicBezTo>
                    <a:pt x="1094" y="9724"/>
                    <a:pt x="1613" y="8234"/>
                    <a:pt x="2260" y="6861"/>
                  </a:cubicBezTo>
                  <a:cubicBezTo>
                    <a:pt x="3104" y="5063"/>
                    <a:pt x="4119" y="3604"/>
                    <a:pt x="5294" y="2460"/>
                  </a:cubicBezTo>
                  <a:cubicBezTo>
                    <a:pt x="6402" y="1380"/>
                    <a:pt x="7587" y="631"/>
                    <a:pt x="8856" y="276"/>
                  </a:cubicBezTo>
                  <a:cubicBezTo>
                    <a:pt x="9304" y="150"/>
                    <a:pt x="9753" y="65"/>
                    <a:pt x="10205" y="25"/>
                  </a:cubicBezTo>
                  <a:close/>
                </a:path>
              </a:pathLst>
            </a:custGeom>
            <a:gradFill flip="none" rotWithShape="1">
              <a:gsLst>
                <a:gs pos="1399">
                  <a:srgbClr val="FF2600"/>
                </a:gs>
                <a:gs pos="74582">
                  <a:srgbClr val="917300"/>
                </a:gs>
                <a:gs pos="100000">
                  <a:srgbClr val="22BF00"/>
                </a:gs>
              </a:gsLst>
              <a:path path="shape">
                <a:fillToRect l="54543" t="8878" r="45456" b="91121"/>
              </a:path>
            </a:gradFill>
            <a:ln w="50800" cap="flat">
              <a:solidFill>
                <a:srgbClr val="FFFFFF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593" name="Freeform: Shape 39"/>
            <p:cNvSpPr/>
            <p:nvPr/>
          </p:nvSpPr>
          <p:spPr>
            <a:xfrm>
              <a:off x="-1" y="-1"/>
              <a:ext cx="4577538" cy="27404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90" extrusionOk="0">
                  <a:moveTo>
                    <a:pt x="10885" y="0"/>
                  </a:moveTo>
                  <a:cubicBezTo>
                    <a:pt x="11112" y="4"/>
                    <a:pt x="11340" y="19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5"/>
                  </a:cubicBezTo>
                  <a:cubicBezTo>
                    <a:pt x="18986" y="5979"/>
                    <a:pt x="19925" y="8022"/>
                    <a:pt x="20595" y="10412"/>
                  </a:cubicBezTo>
                  <a:cubicBezTo>
                    <a:pt x="21081" y="12148"/>
                    <a:pt x="21392" y="13962"/>
                    <a:pt x="21520" y="15871"/>
                  </a:cubicBezTo>
                  <a:cubicBezTo>
                    <a:pt x="21595" y="16983"/>
                    <a:pt x="21567" y="18095"/>
                    <a:pt x="21557" y="19216"/>
                  </a:cubicBezTo>
                  <a:cubicBezTo>
                    <a:pt x="21548" y="20501"/>
                    <a:pt x="20835" y="21590"/>
                    <a:pt x="20047" y="21590"/>
                  </a:cubicBezTo>
                  <a:cubicBezTo>
                    <a:pt x="16957" y="21590"/>
                    <a:pt x="13867" y="21590"/>
                    <a:pt x="10776" y="21590"/>
                  </a:cubicBezTo>
                  <a:cubicBezTo>
                    <a:pt x="7719" y="21590"/>
                    <a:pt x="4657" y="21590"/>
                    <a:pt x="1599" y="21590"/>
                  </a:cubicBezTo>
                  <a:cubicBezTo>
                    <a:pt x="670" y="21590"/>
                    <a:pt x="4" y="20486"/>
                    <a:pt x="4" y="18939"/>
                  </a:cubicBezTo>
                  <a:cubicBezTo>
                    <a:pt x="4" y="18190"/>
                    <a:pt x="-5" y="17441"/>
                    <a:pt x="4" y="16691"/>
                  </a:cubicBezTo>
                  <a:cubicBezTo>
                    <a:pt x="33" y="14830"/>
                    <a:pt x="311" y="13063"/>
                    <a:pt x="712" y="11343"/>
                  </a:cubicBezTo>
                  <a:cubicBezTo>
                    <a:pt x="1094" y="9726"/>
                    <a:pt x="1613" y="8235"/>
                    <a:pt x="2260" y="6862"/>
                  </a:cubicBezTo>
                  <a:cubicBezTo>
                    <a:pt x="3104" y="5064"/>
                    <a:pt x="4119" y="3604"/>
                    <a:pt x="5294" y="2461"/>
                  </a:cubicBezTo>
                  <a:cubicBezTo>
                    <a:pt x="6402" y="1380"/>
                    <a:pt x="7587" y="630"/>
                    <a:pt x="8856" y="275"/>
                  </a:cubicBezTo>
                  <a:cubicBezTo>
                    <a:pt x="9528" y="86"/>
                    <a:pt x="10203" y="-10"/>
                    <a:pt x="10885" y="0"/>
                  </a:cubicBezTo>
                  <a:close/>
                  <a:moveTo>
                    <a:pt x="10310" y="2598"/>
                  </a:moveTo>
                  <a:cubicBezTo>
                    <a:pt x="9942" y="2629"/>
                    <a:pt x="9576" y="2696"/>
                    <a:pt x="9211" y="2795"/>
                  </a:cubicBezTo>
                  <a:cubicBezTo>
                    <a:pt x="8177" y="3075"/>
                    <a:pt x="7213" y="3665"/>
                    <a:pt x="6310" y="4517"/>
                  </a:cubicBezTo>
                  <a:cubicBezTo>
                    <a:pt x="5353" y="5418"/>
                    <a:pt x="4527" y="6567"/>
                    <a:pt x="3839" y="7984"/>
                  </a:cubicBezTo>
                  <a:cubicBezTo>
                    <a:pt x="3313" y="9066"/>
                    <a:pt x="2890" y="10240"/>
                    <a:pt x="2579" y="11514"/>
                  </a:cubicBezTo>
                  <a:cubicBezTo>
                    <a:pt x="2252" y="12869"/>
                    <a:pt x="2026" y="14261"/>
                    <a:pt x="2003" y="15727"/>
                  </a:cubicBezTo>
                  <a:cubicBezTo>
                    <a:pt x="1995" y="16317"/>
                    <a:pt x="2003" y="16908"/>
                    <a:pt x="2003" y="17498"/>
                  </a:cubicBezTo>
                  <a:cubicBezTo>
                    <a:pt x="2003" y="18716"/>
                    <a:pt x="2544" y="19586"/>
                    <a:pt x="3301" y="19586"/>
                  </a:cubicBezTo>
                  <a:lnTo>
                    <a:pt x="9125" y="19586"/>
                  </a:lnTo>
                  <a:lnTo>
                    <a:pt x="9137" y="19238"/>
                  </a:lnTo>
                  <a:cubicBezTo>
                    <a:pt x="9262" y="17900"/>
                    <a:pt x="9905" y="16858"/>
                    <a:pt x="10702" y="16809"/>
                  </a:cubicBezTo>
                  <a:cubicBezTo>
                    <a:pt x="11500" y="16759"/>
                    <a:pt x="12187" y="17718"/>
                    <a:pt x="12371" y="19037"/>
                  </a:cubicBezTo>
                  <a:lnTo>
                    <a:pt x="12414" y="19586"/>
                  </a:lnTo>
                  <a:lnTo>
                    <a:pt x="18325" y="19586"/>
                  </a:lnTo>
                  <a:cubicBezTo>
                    <a:pt x="18967" y="19586"/>
                    <a:pt x="19547" y="18728"/>
                    <a:pt x="19555" y="17716"/>
                  </a:cubicBezTo>
                  <a:cubicBezTo>
                    <a:pt x="19563" y="16833"/>
                    <a:pt x="19586" y="15957"/>
                    <a:pt x="19524" y="15081"/>
                  </a:cubicBezTo>
                  <a:cubicBezTo>
                    <a:pt x="19420" y="13577"/>
                    <a:pt x="19167" y="12148"/>
                    <a:pt x="18771" y="10781"/>
                  </a:cubicBezTo>
                  <a:cubicBezTo>
                    <a:pt x="18225" y="8898"/>
                    <a:pt x="17461" y="7288"/>
                    <a:pt x="16481" y="5946"/>
                  </a:cubicBezTo>
                  <a:cubicBezTo>
                    <a:pt x="15766" y="4970"/>
                    <a:pt x="14982" y="4187"/>
                    <a:pt x="14114" y="3622"/>
                  </a:cubicBezTo>
                  <a:cubicBezTo>
                    <a:pt x="13249" y="3063"/>
                    <a:pt x="12354" y="2727"/>
                    <a:pt x="11420" y="2615"/>
                  </a:cubicBezTo>
                  <a:cubicBezTo>
                    <a:pt x="11048" y="2572"/>
                    <a:pt x="10678" y="2567"/>
                    <a:pt x="10310" y="2598"/>
                  </a:cubicBezTo>
                  <a:close/>
                </a:path>
              </a:pathLst>
            </a:custGeom>
            <a:solidFill>
              <a:srgbClr val="3B4550">
                <a:alpha val="5000"/>
              </a:srgbClr>
            </a:solidFill>
            <a:ln w="50800" cap="flat">
              <a:solidFill>
                <a:srgbClr val="FF2600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69709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594" name="TextBox 40"/>
            <p:cNvSpPr txBox="1"/>
            <p:nvPr/>
          </p:nvSpPr>
          <p:spPr>
            <a:xfrm>
              <a:off x="19925" y="2212337"/>
              <a:ext cx="392535" cy="32181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0%</a:t>
              </a:r>
            </a:p>
          </p:txBody>
        </p:sp>
        <p:sp>
          <p:nvSpPr>
            <p:cNvPr id="595" name="TextBox 41"/>
            <p:cNvSpPr txBox="1"/>
            <p:nvPr/>
          </p:nvSpPr>
          <p:spPr>
            <a:xfrm>
              <a:off x="4040633" y="2212337"/>
              <a:ext cx="615512" cy="32181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100%</a:t>
              </a:r>
            </a:p>
          </p:txBody>
        </p:sp>
        <p:sp>
          <p:nvSpPr>
            <p:cNvPr id="596" name="TextBox 42"/>
            <p:cNvSpPr txBox="1"/>
            <p:nvPr/>
          </p:nvSpPr>
          <p:spPr>
            <a:xfrm>
              <a:off x="2034023" y="1327"/>
              <a:ext cx="508250" cy="32181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50%</a:t>
              </a:r>
            </a:p>
          </p:txBody>
        </p:sp>
        <p:sp>
          <p:nvSpPr>
            <p:cNvPr id="597" name="TextBox 43"/>
            <p:cNvSpPr txBox="1"/>
            <p:nvPr/>
          </p:nvSpPr>
          <p:spPr>
            <a:xfrm>
              <a:off x="354131" y="830264"/>
              <a:ext cx="506079" cy="321809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25%</a:t>
              </a:r>
            </a:p>
          </p:txBody>
        </p:sp>
        <p:sp>
          <p:nvSpPr>
            <p:cNvPr id="598" name="TextBox 44"/>
            <p:cNvSpPr txBox="1"/>
            <p:nvPr/>
          </p:nvSpPr>
          <p:spPr>
            <a:xfrm>
              <a:off x="3716084" y="830264"/>
              <a:ext cx="524710" cy="321809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1600" b="1" cap="none">
                  <a:solidFill>
                    <a:srgbClr val="3B4550"/>
                  </a:solidFill>
                  <a:latin typeface="Montserrat Light"/>
                  <a:ea typeface="Montserrat Light"/>
                  <a:cs typeface="Montserrat Light"/>
                  <a:sym typeface="Montserrat Light"/>
                </a:defRPr>
              </a:lvl1pPr>
            </a:lstStyle>
            <a:p>
              <a:pPr>
                <a:defRPr>
                  <a:effectLst/>
                </a:defRPr>
              </a:pPr>
              <a:r>
                <a:t>75%</a:t>
              </a:r>
            </a:p>
          </p:txBody>
        </p:sp>
        <p:sp>
          <p:nvSpPr>
            <p:cNvPr id="599" name="TextBox 45"/>
            <p:cNvSpPr txBox="1"/>
            <p:nvPr/>
          </p:nvSpPr>
          <p:spPr>
            <a:xfrm>
              <a:off x="1716278" y="503730"/>
              <a:ext cx="1143740" cy="559212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49574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noAutofit/>
            </a:bodyPr>
            <a:lstStyle>
              <a:lvl1pPr algn="ctr" defTabSz="914400">
                <a:defRPr sz="3000" b="1" cap="none">
                  <a:solidFill>
                    <a:srgbClr val="FFFFFF"/>
                  </a:solidFill>
                </a:defRPr>
              </a:lvl1pPr>
            </a:lstStyle>
            <a:p>
              <a:pPr>
                <a:defRPr>
                  <a:effectLst/>
                </a:defRPr>
              </a:pPr>
              <a:r>
                <a:rPr lang="en-GB" dirty="0" smtClean="0">
                  <a:solidFill>
                    <a:schemeClr val="tx1"/>
                  </a:solidFill>
                </a:rPr>
                <a:t>48</a:t>
              </a:r>
              <a:r>
                <a:rPr dirty="0" smtClean="0">
                  <a:solidFill>
                    <a:schemeClr val="tx1"/>
                  </a:solidFill>
                </a:rPr>
                <a:t>%</a:t>
              </a:r>
              <a:endParaRPr dirty="0">
                <a:solidFill>
                  <a:schemeClr val="tx1"/>
                </a:solidFill>
              </a:endParaRPr>
            </a:p>
          </p:txBody>
        </p:sp>
        <p:pic>
          <p:nvPicPr>
            <p:cNvPr id="600" name="Graphic 48" descr="Graphic 4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5225515">
              <a:off x="3569661" y="1553895"/>
              <a:ext cx="272002" cy="170618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01" name="Total CapeX % Total CapeX %" descr="Total CapeX % Total CapeX %"/>
            <p:cNvPicPr>
              <a:picLocks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62132" y="2880173"/>
              <a:ext cx="4176590" cy="778965"/>
            </a:xfrm>
            <a:prstGeom prst="rect">
              <a:avLst/>
            </a:prstGeom>
            <a:effectLst>
              <a:outerShdw blurRad="63500" dist="38100" dir="5400000" rotWithShape="0">
                <a:srgbClr val="000000">
                  <a:alpha val="53843"/>
                </a:srgbClr>
              </a:outerShdw>
            </a:effectLst>
          </p:spPr>
        </p:pic>
        <p:pic>
          <p:nvPicPr>
            <p:cNvPr id="602" name="Graphic 47" descr="Graphic 47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8396072">
              <a:off x="1950328" y="942883"/>
              <a:ext cx="240995" cy="854719"/>
            </a:xfrm>
            <a:prstGeom prst="rect">
              <a:avLst/>
            </a:prstGeom>
            <a:ln w="12700" cap="flat">
              <a:noFill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</p:spPr>
        </p:pic>
      </p:grpSp>
      <p:sp>
        <p:nvSpPr>
          <p:cNvPr id="3" name="TextBox 2"/>
          <p:cNvSpPr txBox="1"/>
          <p:nvPr/>
        </p:nvSpPr>
        <p:spPr>
          <a:xfrm flipH="1">
            <a:off x="915186" y="3248046"/>
            <a:ext cx="9349711" cy="692495"/>
          </a:xfrm>
          <a:prstGeom prst="rect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121919" tIns="121919" rIns="121919" bIns="121919" numCol="1" spcCol="38100" rtlCol="0" anchor="ctr">
            <a:spAutoFit/>
          </a:bodyPr>
          <a:lstStyle/>
          <a:p>
            <a:pPr marL="0" marR="0" indent="0" algn="ctr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900" b="1" i="0" u="none" strike="noStrike" cap="small" spc="0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H</a:t>
            </a:r>
            <a:r>
              <a:rPr kumimoji="0" lang="en-GB" sz="2400" b="1" i="0" u="none" strike="noStrike" cap="small" spc="0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ALF</a:t>
            </a:r>
            <a:r>
              <a:rPr kumimoji="0" lang="en-GB" sz="2900" b="1" i="0" u="none" strike="noStrike" cap="small" spc="0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 Y</a:t>
            </a:r>
            <a:r>
              <a:rPr kumimoji="0" lang="en-GB" sz="2400" b="1" i="0" u="none" strike="noStrike" cap="small" spc="0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EAR</a:t>
            </a:r>
            <a:r>
              <a:rPr kumimoji="0" lang="en-GB" sz="2900" b="1" i="0" u="none" strike="noStrike" cap="small" spc="0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 B</a:t>
            </a:r>
            <a:r>
              <a:rPr kumimoji="0" lang="en-GB" sz="2400" b="1" i="0" u="none" strike="noStrike" cap="small" spc="0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UDGET</a:t>
            </a:r>
            <a:r>
              <a:rPr kumimoji="0" lang="en-GB" sz="2900" b="1" i="0" u="none" strike="noStrike" cap="small" spc="0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 P</a:t>
            </a:r>
            <a:r>
              <a:rPr kumimoji="0" lang="en-GB" sz="2400" b="1" i="0" u="none" strike="noStrike" cap="small" spc="0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ERFORMANCE</a:t>
            </a:r>
            <a:endParaRPr kumimoji="0" lang="en-US" sz="2400" b="1" i="0" u="none" strike="noStrike" cap="small" spc="0" normalizeH="0" baseline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+mn-lt"/>
              <a:ea typeface="+mn-ea"/>
              <a:cs typeface="+mn-cs"/>
              <a:sym typeface="Trebuchet M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Budget Overview Highlights — Comparative (Q1) Year on Yea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Budget Overview Highlights — Comparative </a:t>
            </a:r>
            <a:r>
              <a:rPr dirty="0" smtClean="0"/>
              <a:t>(</a:t>
            </a:r>
            <a:r>
              <a:rPr lang="en-GB" dirty="0" smtClean="0"/>
              <a:t>HALF YEAR</a:t>
            </a:r>
            <a:r>
              <a:rPr dirty="0" smtClean="0"/>
              <a:t>) </a:t>
            </a:r>
            <a:r>
              <a:rPr dirty="0"/>
              <a:t>Year on Year</a:t>
            </a:r>
          </a:p>
        </p:txBody>
      </p:sp>
      <p:sp>
        <p:nvSpPr>
          <p:cNvPr id="53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20</a:t>
            </a:fld>
            <a:endParaRPr/>
          </a:p>
        </p:txBody>
      </p:sp>
      <p:graphicFrame>
        <p:nvGraphicFramePr>
          <p:cNvPr id="537" name="Table"/>
          <p:cNvGraphicFramePr/>
          <p:nvPr>
            <p:extLst>
              <p:ext uri="{D42A27DB-BD31-4B8C-83A1-F6EECF244321}">
                <p14:modId xmlns:p14="http://schemas.microsoft.com/office/powerpoint/2010/main" val="2561554943"/>
              </p:ext>
            </p:extLst>
          </p:nvPr>
        </p:nvGraphicFramePr>
        <p:xfrm>
          <a:off x="635000" y="3291073"/>
          <a:ext cx="23113995" cy="9282927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2925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1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92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80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237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581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80812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44793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50054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84151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311268">
                <a:tc rowSpan="2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Details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HALF</a:t>
                      </a:r>
                      <a:r>
                        <a:rPr lang="en-GB" sz="2700" b="1" cap="small" baseline="0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YEAR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2020
(₦’</a:t>
                      </a:r>
                      <a:r>
                        <a:rPr sz="2700" b="1" cap="small" dirty="0" err="1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HALF</a:t>
                      </a:r>
                      <a:r>
                        <a:rPr lang="en-GB" sz="2700" b="1" cap="small" baseline="0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YEAR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2019
(₦’</a:t>
                      </a:r>
                      <a:r>
                        <a:rPr sz="2700" b="1" cap="small" dirty="0" err="1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HALF</a:t>
                      </a:r>
                      <a:r>
                        <a:rPr lang="en-GB" sz="2700" b="1" cap="small" baseline="0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YEAR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2018
(₦’</a:t>
                      </a:r>
                      <a:r>
                        <a:rPr sz="2700" b="1" cap="small" dirty="0" err="1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12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Budget 
Jan - 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J</a:t>
                      </a:r>
                      <a:r>
                        <a:rPr lang="en-GB" sz="20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UN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255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</a:t>
                      </a:r>
                      <a:r>
                        <a:rPr kumimoji="0" lang="en-US" sz="2700" b="1" i="0" u="none" strike="noStrike" kern="0" cap="small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uLnTx/>
                          <a:uFillTx/>
                          <a:latin typeface="Trebuchet MS"/>
                          <a:ea typeface="+mn-ea"/>
                          <a:cs typeface="+mn-cs"/>
                          <a:sym typeface="Trebuchet MS"/>
                        </a:rPr>
                        <a:t>Jan - J</a:t>
                      </a:r>
                      <a:r>
                        <a:rPr kumimoji="0" lang="en-US" sz="2000" b="1" i="0" u="none" strike="noStrike" kern="0" cap="small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uLnTx/>
                          <a:uFillTx/>
                          <a:latin typeface="Trebuchet MS"/>
                          <a:ea typeface="+mn-ea"/>
                          <a:cs typeface="+mn-cs"/>
                          <a:sym typeface="Trebuchet MS"/>
                        </a:rPr>
                        <a:t>UN</a:t>
                      </a:r>
                      <a:endParaRPr kumimoji="0" lang="en-US" sz="2700" b="1" i="0" u="none" strike="noStrike" kern="0" cap="small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uLnTx/>
                        <a:uFillTx/>
                        <a:latin typeface="Trebuchet MS"/>
                        <a:ea typeface="+mn-ea"/>
                        <a:cs typeface="+mn-cs"/>
                        <a:sym typeface="Trebuchet M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255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Prov.  
</a:t>
                      </a:r>
                      <a:r>
                        <a:rPr kumimoji="0" lang="en-US" sz="2700" b="1" i="0" u="none" strike="noStrike" kern="0" cap="small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uLnTx/>
                          <a:uFillTx/>
                          <a:latin typeface="Trebuchet MS"/>
                          <a:ea typeface="+mn-ea"/>
                          <a:cs typeface="+mn-cs"/>
                          <a:sym typeface="Trebuchet MS"/>
                        </a:rPr>
                        <a:t>Jan - J</a:t>
                      </a:r>
                      <a:r>
                        <a:rPr kumimoji="0" lang="en-US" sz="2000" b="1" i="0" u="none" strike="noStrike" kern="0" cap="small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uLnTx/>
                          <a:uFillTx/>
                          <a:latin typeface="Trebuchet MS"/>
                          <a:ea typeface="+mn-ea"/>
                          <a:cs typeface="+mn-cs"/>
                          <a:sym typeface="Trebuchet MS"/>
                        </a:rPr>
                        <a:t>UN</a:t>
                      </a:r>
                      <a:endParaRPr kumimoji="0" lang="en-US" sz="2700" b="1" i="0" u="none" strike="noStrike" kern="0" cap="small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uLnTx/>
                        <a:uFillTx/>
                        <a:latin typeface="Trebuchet MS"/>
                        <a:ea typeface="+mn-ea"/>
                        <a:cs typeface="+mn-cs"/>
                        <a:sym typeface="Trebuchet MS"/>
                      </a:endParaRP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255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</a:t>
                      </a:r>
                      <a:r>
                        <a:rPr kumimoji="0" lang="en-US" sz="2700" b="1" i="0" u="none" strike="noStrike" kern="0" cap="small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uLnTx/>
                          <a:uFillTx/>
                          <a:latin typeface="Trebuchet MS"/>
                          <a:ea typeface="+mn-ea"/>
                          <a:cs typeface="+mn-cs"/>
                          <a:sym typeface="Trebuchet MS"/>
                        </a:rPr>
                        <a:t>Jan - J</a:t>
                      </a:r>
                      <a:r>
                        <a:rPr kumimoji="0" lang="en-US" sz="2000" b="1" i="0" u="none" strike="noStrike" kern="0" cap="small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uLnTx/>
                          <a:uFillTx/>
                          <a:latin typeface="Trebuchet MS"/>
                          <a:ea typeface="+mn-ea"/>
                          <a:cs typeface="+mn-cs"/>
                          <a:sym typeface="Trebuchet MS"/>
                        </a:rPr>
                        <a:t>UN</a:t>
                      </a:r>
                      <a:endParaRPr kumimoji="0" lang="en-US" sz="2700" b="1" i="0" u="none" strike="noStrike" kern="0" cap="small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uLnTx/>
                        <a:uFillTx/>
                        <a:latin typeface="Trebuchet MS"/>
                        <a:ea typeface="+mn-ea"/>
                        <a:cs typeface="+mn-cs"/>
                        <a:sym typeface="Trebuchet M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144" marR="9144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255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Prov.  
</a:t>
                      </a:r>
                      <a:r>
                        <a:rPr kumimoji="0" lang="en-US" sz="2700" b="1" i="0" u="none" strike="noStrike" kern="0" cap="small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uLnTx/>
                          <a:uFillTx/>
                          <a:latin typeface="Trebuchet MS"/>
                          <a:ea typeface="+mn-ea"/>
                          <a:cs typeface="+mn-cs"/>
                          <a:sym typeface="Trebuchet MS"/>
                        </a:rPr>
                        <a:t>Jan - J</a:t>
                      </a:r>
                      <a:r>
                        <a:rPr kumimoji="0" lang="en-US" sz="2000" b="1" i="0" u="none" strike="noStrike" kern="0" cap="small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uLnTx/>
                          <a:uFillTx/>
                          <a:latin typeface="Trebuchet MS"/>
                          <a:ea typeface="+mn-ea"/>
                          <a:cs typeface="+mn-cs"/>
                          <a:sym typeface="Trebuchet MS"/>
                        </a:rPr>
                        <a:t>UN</a:t>
                      </a:r>
                      <a:endParaRPr kumimoji="0" lang="en-US" sz="2700" b="1" i="0" u="none" strike="noStrike" kern="0" cap="small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uLnTx/>
                        <a:uFillTx/>
                        <a:latin typeface="Trebuchet MS"/>
                        <a:ea typeface="+mn-ea"/>
                        <a:cs typeface="+mn-cs"/>
                        <a:sym typeface="Trebuchet MS"/>
                      </a:endParaRP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8255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</a:t>
                      </a:r>
                      <a:r>
                        <a:rPr kumimoji="0" lang="en-US" sz="2700" b="1" i="0" u="none" strike="noStrike" kern="0" cap="small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uLnTx/>
                          <a:uFillTx/>
                          <a:latin typeface="Trebuchet MS"/>
                          <a:ea typeface="+mn-ea"/>
                          <a:cs typeface="+mn-cs"/>
                          <a:sym typeface="Trebuchet MS"/>
                        </a:rPr>
                        <a:t>Jan - J</a:t>
                      </a:r>
                      <a:r>
                        <a:rPr kumimoji="0" lang="en-US" sz="2000" b="1" i="0" u="none" strike="noStrike" kern="0" cap="small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uLnTx/>
                          <a:uFillTx/>
                          <a:latin typeface="Trebuchet MS"/>
                          <a:ea typeface="+mn-ea"/>
                          <a:cs typeface="+mn-cs"/>
                          <a:sym typeface="Trebuchet MS"/>
                        </a:rPr>
                        <a:t>UN</a:t>
                      </a:r>
                      <a:endParaRPr kumimoji="0" lang="en-US" sz="2700" b="1" i="0" u="none" strike="noStrike" kern="0" cap="small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uLnTx/>
                        <a:uFillTx/>
                        <a:latin typeface="Trebuchet MS"/>
                        <a:ea typeface="+mn-ea"/>
                        <a:cs typeface="+mn-cs"/>
                        <a:sym typeface="Trebuchet M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144" marR="9144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Revenue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535.515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432.630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81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399.998</a:t>
                      </a:r>
                    </a:p>
                  </a:txBody>
                  <a:tcPr marL="9525" marR="9525" marT="9525" marB="0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aramond" pitchFamily="18" charset="0"/>
                          <a:ea typeface="ＭＳ Ｐゴシック" pitchFamily="34" charset="-128"/>
                          <a:cs typeface="Tahoma" pitchFamily="34" charset="0"/>
                        </a:rPr>
                        <a:t>333.590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83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448.712</a:t>
                      </a:r>
                    </a:p>
                  </a:txBody>
                  <a:tcPr marL="9525" marR="9525" marT="9525" marB="0" anchor="ctr" horzOverflow="overflow">
                    <a:lnL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aramond" pitchFamily="18" charset="0"/>
                          <a:ea typeface="ＭＳ Ｐゴシック" pitchFamily="34" charset="-128"/>
                          <a:cs typeface="Tahoma" pitchFamily="34" charset="0"/>
                        </a:rPr>
                        <a:t>281.595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63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15319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Recurrent Expenditure (D&amp;ND)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DA66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228.765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164.428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72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DA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196.921</a:t>
                      </a:r>
                    </a:p>
                  </a:txBody>
                  <a:tcPr marL="9525" marR="9525" marT="9525" marB="0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158.992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81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DA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173.520</a:t>
                      </a:r>
                    </a:p>
                  </a:txBody>
                  <a:tcPr marL="9525" marR="9525" marT="9525" marB="0" anchor="ctr" horzOverflow="overflow">
                    <a:lnL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141.455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82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DA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1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Capital Expenditure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355.517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170.411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48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239.846</a:t>
                      </a:r>
                    </a:p>
                  </a:txBody>
                  <a:tcPr marL="9525" marR="9525" marT="9525" marB="0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157.684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66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349.541</a:t>
                      </a:r>
                    </a:p>
                  </a:txBody>
                  <a:tcPr marL="9525" marR="9525" marT="9525" marB="0" anchor="ctr" horzOverflow="overflow">
                    <a:lnL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166.782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48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1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Financing (Deficit) / Surplus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98D12C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(48.767)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97.792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201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98D12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(36.769)</a:t>
                      </a:r>
                    </a:p>
                  </a:txBody>
                  <a:tcPr marL="9525" marR="9525" marT="9525" marB="0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16.913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145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(74.350)</a:t>
                      </a:r>
                    </a:p>
                  </a:txBody>
                  <a:tcPr marL="9525" marR="9525" marT="9525" marB="0" anchor="ctr" horzOverflow="overflow">
                    <a:lnL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(26.643)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36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11268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 Size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584.281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334.838</a:t>
                      </a:r>
                      <a:endParaRPr sz="2700" b="1" cap="small" dirty="0">
                        <a:solidFill>
                          <a:schemeClr val="tx1"/>
                        </a:solidFill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57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436.766</a:t>
                      </a:r>
                    </a:p>
                  </a:txBody>
                  <a:tcPr marL="9525" marR="9525" marT="9525" marB="0" anchor="ctr" horzOverflow="overflow">
                    <a:lnL w="762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316.676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73</a:t>
                      </a:r>
                    </a:p>
                  </a:txBody>
                  <a:tcPr marL="18288" marR="18288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523.061</a:t>
                      </a:r>
                    </a:p>
                  </a:txBody>
                  <a:tcPr marL="9525" marR="9525" marT="9525" marB="0" anchor="ctr" horzOverflow="overflow">
                    <a:lnL w="762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308.238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ＭＳ Ｐゴシック" pitchFamily="34" charset="-128"/>
                        </a:rPr>
                        <a:t>59</a:t>
                      </a:r>
                    </a:p>
                  </a:txBody>
                  <a:tcPr marL="18288" marR="18288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413148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21</a:t>
            </a:fld>
            <a:endParaRPr/>
          </a:p>
        </p:txBody>
      </p:sp>
      <p:sp>
        <p:nvSpPr>
          <p:cNvPr id="606" name="Line"/>
          <p:cNvSpPr/>
          <p:nvPr/>
        </p:nvSpPr>
        <p:spPr>
          <a:xfrm flipV="1">
            <a:off x="5935338" y="8935566"/>
            <a:ext cx="1" cy="4182067"/>
          </a:xfrm>
          <a:prstGeom prst="line">
            <a:avLst/>
          </a:prstGeom>
          <a:ln w="63500">
            <a:solidFill>
              <a:srgbClr val="00ACFF"/>
            </a:solidFill>
          </a:ln>
          <a:effectLst>
            <a:outerShdw blurRad="101600" dist="50800" dir="5400000" rotWithShape="0">
              <a:srgbClr val="000000">
                <a:alpha val="60000"/>
              </a:srgbClr>
            </a:outerShdw>
          </a:effectLst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grpSp>
        <p:nvGrpSpPr>
          <p:cNvPr id="609" name="Group"/>
          <p:cNvGrpSpPr/>
          <p:nvPr/>
        </p:nvGrpSpPr>
        <p:grpSpPr>
          <a:xfrm>
            <a:off x="4545874" y="6873063"/>
            <a:ext cx="2481943" cy="2044536"/>
            <a:chOff x="0" y="-49"/>
            <a:chExt cx="1889140" cy="2044535"/>
          </a:xfrm>
        </p:grpSpPr>
        <p:sp>
          <p:nvSpPr>
            <p:cNvPr id="607" name="Shape"/>
            <p:cNvSpPr/>
            <p:nvPr/>
          </p:nvSpPr>
          <p:spPr>
            <a:xfrm>
              <a:off x="0" y="-49"/>
              <a:ext cx="1889140" cy="2044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1" extrusionOk="0">
                  <a:moveTo>
                    <a:pt x="0" y="7473"/>
                  </a:moveTo>
                  <a:cubicBezTo>
                    <a:pt x="0" y="6080"/>
                    <a:pt x="1085" y="4369"/>
                    <a:pt x="2412" y="3671"/>
                  </a:cubicBezTo>
                  <a:lnTo>
                    <a:pt x="8389" y="524"/>
                  </a:lnTo>
                  <a:cubicBezTo>
                    <a:pt x="9715" y="-174"/>
                    <a:pt x="11885" y="-174"/>
                    <a:pt x="13211" y="524"/>
                  </a:cubicBezTo>
                  <a:lnTo>
                    <a:pt x="19188" y="3671"/>
                  </a:lnTo>
                  <a:cubicBezTo>
                    <a:pt x="20515" y="4369"/>
                    <a:pt x="21600" y="6080"/>
                    <a:pt x="21600" y="7473"/>
                  </a:cubicBezTo>
                  <a:lnTo>
                    <a:pt x="21600" y="13779"/>
                  </a:lnTo>
                  <a:cubicBezTo>
                    <a:pt x="21600" y="15172"/>
                    <a:pt x="20515" y="16883"/>
                    <a:pt x="19188" y="17581"/>
                  </a:cubicBezTo>
                  <a:lnTo>
                    <a:pt x="13211" y="20728"/>
                  </a:lnTo>
                  <a:cubicBezTo>
                    <a:pt x="11885" y="21426"/>
                    <a:pt x="9715" y="21426"/>
                    <a:pt x="8389" y="20728"/>
                  </a:cubicBezTo>
                  <a:lnTo>
                    <a:pt x="2412" y="17581"/>
                  </a:lnTo>
                  <a:cubicBezTo>
                    <a:pt x="1085" y="16883"/>
                    <a:pt x="0" y="15172"/>
                    <a:pt x="0" y="13779"/>
                  </a:cubicBezTo>
                  <a:lnTo>
                    <a:pt x="0" y="7473"/>
                  </a:lnTo>
                  <a:close/>
                </a:path>
              </a:pathLst>
            </a:custGeom>
            <a:noFill/>
            <a:ln w="38100" cap="flat">
              <a:solidFill>
                <a:srgbClr val="00ACFF"/>
              </a:solidFill>
              <a:prstDash val="solid"/>
              <a:miter lim="400000"/>
            </a:ln>
            <a:effectLst>
              <a:outerShdw blurRad="101600" dist="50800" dir="5400000" rotWithShape="0">
                <a:srgbClr val="000000">
                  <a:alpha val="59901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400">
                <a:defRPr sz="1400" b="1" cap="none">
                  <a:solidFill>
                    <a:srgbClr val="42A5F5"/>
                  </a:solidFill>
                  <a:effectLst>
                    <a:outerShdw blurRad="12700" dist="12700" dir="189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08" name="Q1"/>
            <p:cNvSpPr txBox="1"/>
            <p:nvPr/>
          </p:nvSpPr>
          <p:spPr>
            <a:xfrm>
              <a:off x="417791" y="575018"/>
              <a:ext cx="1471349" cy="894401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6400">
                  <a:solidFill>
                    <a:srgbClr val="00ACFF"/>
                  </a:solidFill>
                  <a:effectLst>
                    <a:outerShdw blurRad="12700" dist="25400" dir="18900000" rotWithShape="0">
                      <a:srgbClr val="000000"/>
                    </a:outerShdw>
                  </a:effectLst>
                </a:defRPr>
              </a:lvl1pPr>
            </a:lstStyle>
            <a:p>
              <a:r>
                <a:rPr lang="en-GB" sz="4800" dirty="0" smtClean="0"/>
                <a:t>HALF YEAR</a:t>
              </a:r>
              <a:endParaRPr sz="4800" dirty="0"/>
            </a:p>
          </p:txBody>
        </p:sp>
      </p:grpSp>
      <p:sp>
        <p:nvSpPr>
          <p:cNvPr id="610" name="2020 — Revenue Appraisal Highlights"/>
          <p:cNvSpPr txBox="1"/>
          <p:nvPr/>
        </p:nvSpPr>
        <p:spPr>
          <a:xfrm>
            <a:off x="7449200" y="7303511"/>
            <a:ext cx="14101052" cy="1183641"/>
          </a:xfrm>
          <a:prstGeom prst="rect">
            <a:avLst/>
          </a:prstGeom>
          <a:solidFill>
            <a:srgbClr val="FFFFFF"/>
          </a:solidFill>
          <a:ln w="25400">
            <a:miter lim="400000"/>
          </a:ln>
          <a:effectLst>
            <a:outerShdw blurRad="1270000" rotWithShape="0">
              <a:srgbClr val="00ACFF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>
            <a:spAutoFit/>
          </a:bodyPr>
          <a:lstStyle>
            <a:lvl1pPr>
              <a:defRPr sz="6400">
                <a:solidFill>
                  <a:srgbClr val="00ACFF"/>
                </a:solidFill>
                <a:effectLst>
                  <a:outerShdw blurRad="12700" dist="25400" dir="18900000" rotWithShape="0">
                    <a:srgbClr val="000000"/>
                  </a:outerShdw>
                </a:effectLst>
              </a:defRPr>
            </a:lvl1pPr>
          </a:lstStyle>
          <a:p>
            <a:r>
              <a:t>2020 — Revenue Appraisal Highlights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" name="Revenue Appraisal Highlights — Q1 202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>
                <a:solidFill>
                  <a:schemeClr val="bg2">
                    <a:lumMod val="20000"/>
                    <a:lumOff val="80000"/>
                  </a:schemeClr>
                </a:solidFill>
              </a:rPr>
              <a:t>Revenue Appraisal Highlights — </a:t>
            </a:r>
            <a:r>
              <a:rPr lang="en-GB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H</a:t>
            </a:r>
            <a:r>
              <a:rPr lang="en-GB" sz="36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ALF</a:t>
            </a:r>
            <a:r>
              <a:rPr lang="en-GB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Y</a:t>
            </a:r>
            <a:r>
              <a:rPr lang="en-GB" sz="3600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EAR</a:t>
            </a:r>
            <a:r>
              <a:rPr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 </a:t>
            </a:r>
            <a:r>
              <a:rPr dirty="0">
                <a:solidFill>
                  <a:schemeClr val="bg2">
                    <a:lumMod val="20000"/>
                    <a:lumOff val="80000"/>
                  </a:schemeClr>
                </a:solidFill>
              </a:rPr>
              <a:t>2020</a:t>
            </a:r>
          </a:p>
        </p:txBody>
      </p:sp>
      <p:sp>
        <p:nvSpPr>
          <p:cNvPr id="6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22</a:t>
            </a:fld>
            <a:endParaRPr/>
          </a:p>
        </p:txBody>
      </p:sp>
      <p:graphicFrame>
        <p:nvGraphicFramePr>
          <p:cNvPr id="614" name="Table"/>
          <p:cNvGraphicFramePr/>
          <p:nvPr>
            <p:extLst>
              <p:ext uri="{D42A27DB-BD31-4B8C-83A1-F6EECF244321}">
                <p14:modId xmlns:p14="http://schemas.microsoft.com/office/powerpoint/2010/main" val="4249159729"/>
              </p:ext>
            </p:extLst>
          </p:nvPr>
        </p:nvGraphicFramePr>
        <p:xfrm>
          <a:off x="704757" y="3051901"/>
          <a:ext cx="11748780" cy="9563245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63156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37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093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2909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Details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
(₦’bn)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(₦’bn)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2584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Revenue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535.515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432.630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52584">
                <a:tc>
                  <a:txBody>
                    <a:bodyPr/>
                    <a:lstStyle/>
                    <a:p>
                      <a:pPr marL="882984" indent="-451184" algn="l" defTabSz="825500">
                        <a:buSzPct val="100000"/>
                        <a:buAutoNum type="alphaUcPeriod"/>
                        <a:def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t>Internally Generated Revenue (Inclusive of Dedicated Revenue)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326.876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202.764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52584">
                <a:tc>
                  <a:txBody>
                    <a:bodyPr/>
                    <a:lstStyle/>
                    <a:p>
                      <a:pPr marL="882984" indent="-451184" algn="l" defTabSz="825500">
                        <a:buSzPct val="100000"/>
                        <a:buAutoNum type="alphaUcPeriod" startAt="2"/>
                        <a:def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t>Capital Receipts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116.145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147.108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52584">
                <a:tc>
                  <a:txBody>
                    <a:bodyPr/>
                    <a:lstStyle/>
                    <a:p>
                      <a:pPr marL="882984" indent="-451184" algn="l" defTabSz="825500">
                        <a:buSzPct val="100000"/>
                        <a:buAutoNum type="alphaUcPeriod" startAt="3"/>
                        <a:def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t>Federal Transfers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0"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92.494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82.758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0">
                      <a:miter lim="400000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15" name="Revenue Performance (%)"/>
          <p:cNvSpPr txBox="1"/>
          <p:nvPr/>
        </p:nvSpPr>
        <p:spPr>
          <a:xfrm>
            <a:off x="12706049" y="4997552"/>
            <a:ext cx="11066850" cy="685332"/>
          </a:xfrm>
          <a:prstGeom prst="rect">
            <a:avLst/>
          </a:prstGeom>
          <a:ln w="38100">
            <a:solidFill>
              <a:srgbClr val="22BF00"/>
            </a:solidFill>
            <a:miter/>
          </a:ln>
          <a:effectLst>
            <a:outerShdw blurRad="76200" dist="25400" dir="5400000" rotWithShape="0">
              <a:srgbClr val="000000">
                <a:alpha val="34471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algn="ctr" defTabSz="825500">
              <a:spcBef>
                <a:spcPts val="1000"/>
              </a:spcBef>
              <a:defRPr sz="2700" b="1"/>
            </a:lvl1pPr>
          </a:lstStyle>
          <a:p>
            <a:pPr>
              <a:defRPr>
                <a:effectLst/>
              </a:defRPr>
            </a:pPr>
            <a:r>
              <a:rPr dirty="0"/>
              <a:t>Revenue Performance (%)</a:t>
            </a:r>
          </a:p>
        </p:txBody>
      </p:sp>
      <p:sp>
        <p:nvSpPr>
          <p:cNvPr id="618" name="89"/>
          <p:cNvSpPr txBox="1"/>
          <p:nvPr/>
        </p:nvSpPr>
        <p:spPr>
          <a:xfrm>
            <a:off x="18196892" y="11225033"/>
            <a:ext cx="639146" cy="659148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/>
          <a:lstStyle/>
          <a:p>
            <a:endParaRPr dirty="0"/>
          </a:p>
        </p:txBody>
      </p:sp>
      <p:grpSp>
        <p:nvGrpSpPr>
          <p:cNvPr id="634" name="Group"/>
          <p:cNvGrpSpPr/>
          <p:nvPr/>
        </p:nvGrpSpPr>
        <p:grpSpPr>
          <a:xfrm>
            <a:off x="12857688" y="5878311"/>
            <a:ext cx="10763572" cy="723432"/>
            <a:chOff x="0" y="0"/>
            <a:chExt cx="10763570" cy="723430"/>
          </a:xfrm>
        </p:grpSpPr>
        <p:grpSp>
          <p:nvGrpSpPr>
            <p:cNvPr id="623" name="Group"/>
            <p:cNvGrpSpPr/>
            <p:nvPr/>
          </p:nvGrpSpPr>
          <p:grpSpPr>
            <a:xfrm>
              <a:off x="-1" y="0"/>
              <a:ext cx="4543090" cy="723431"/>
              <a:chOff x="190128" y="0"/>
              <a:chExt cx="4543088" cy="723430"/>
            </a:xfrm>
          </p:grpSpPr>
          <p:grpSp>
            <p:nvGrpSpPr>
              <p:cNvPr id="621" name="Group"/>
              <p:cNvGrpSpPr/>
              <p:nvPr/>
            </p:nvGrpSpPr>
            <p:grpSpPr>
              <a:xfrm>
                <a:off x="190128" y="117153"/>
                <a:ext cx="450665" cy="489125"/>
                <a:chOff x="0" y="0"/>
                <a:chExt cx="450664" cy="489123"/>
              </a:xfrm>
            </p:grpSpPr>
            <p:sp>
              <p:nvSpPr>
                <p:cNvPr id="619" name="วงรี 20"/>
                <p:cNvSpPr/>
                <p:nvPr/>
              </p:nvSpPr>
              <p:spPr>
                <a:xfrm>
                  <a:off x="0" y="0"/>
                  <a:ext cx="450665" cy="489124"/>
                </a:xfrm>
                <a:prstGeom prst="ellipse">
                  <a:avLst/>
                </a:prstGeom>
                <a:solidFill>
                  <a:srgbClr val="FFB740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45719" tIns="45719" rIns="45719" bIns="45719" numCol="1" anchor="ctr">
                  <a:noAutofit/>
                </a:bodyPr>
                <a:lstStyle/>
                <a:p>
                  <a:pPr algn="ctr" defTabSz="914400">
                    <a:defRPr sz="9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620" name="Freeform 33"/>
                <p:cNvSpPr/>
                <p:nvPr/>
              </p:nvSpPr>
              <p:spPr>
                <a:xfrm>
                  <a:off x="94142" y="91442"/>
                  <a:ext cx="250783" cy="28725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204" h="21267" extrusionOk="0">
                      <a:moveTo>
                        <a:pt x="7750" y="21267"/>
                      </a:moveTo>
                      <a:cubicBezTo>
                        <a:pt x="7173" y="21267"/>
                        <a:pt x="6660" y="20719"/>
                        <a:pt x="6083" y="20172"/>
                      </a:cubicBezTo>
                      <a:cubicBezTo>
                        <a:pt x="379" y="13175"/>
                        <a:pt x="379" y="13175"/>
                        <a:pt x="379" y="13175"/>
                      </a:cubicBezTo>
                      <a:cubicBezTo>
                        <a:pt x="-198" y="12079"/>
                        <a:pt x="-198" y="11045"/>
                        <a:pt x="956" y="10497"/>
                      </a:cubicBezTo>
                      <a:cubicBezTo>
                        <a:pt x="2109" y="9402"/>
                        <a:pt x="3199" y="9889"/>
                        <a:pt x="3776" y="10497"/>
                      </a:cubicBezTo>
                      <a:cubicBezTo>
                        <a:pt x="7750" y="15365"/>
                        <a:pt x="7750" y="15365"/>
                        <a:pt x="7750" y="15365"/>
                      </a:cubicBezTo>
                      <a:cubicBezTo>
                        <a:pt x="16851" y="1310"/>
                        <a:pt x="16851" y="1310"/>
                        <a:pt x="16851" y="1310"/>
                      </a:cubicBezTo>
                      <a:cubicBezTo>
                        <a:pt x="18005" y="215"/>
                        <a:pt x="19095" y="-333"/>
                        <a:pt x="20248" y="215"/>
                      </a:cubicBezTo>
                      <a:cubicBezTo>
                        <a:pt x="21402" y="762"/>
                        <a:pt x="21402" y="2405"/>
                        <a:pt x="20825" y="3439"/>
                      </a:cubicBezTo>
                      <a:cubicBezTo>
                        <a:pt x="10057" y="20172"/>
                        <a:pt x="10057" y="20172"/>
                        <a:pt x="10057" y="20172"/>
                      </a:cubicBezTo>
                      <a:cubicBezTo>
                        <a:pt x="9480" y="20719"/>
                        <a:pt x="8903" y="21267"/>
                        <a:pt x="7750" y="21267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45719" tIns="45719" rIns="45719" bIns="45719" numCol="1" anchor="ctr">
                  <a:noAutofit/>
                </a:bodyPr>
                <a:lstStyle/>
                <a:p>
                  <a:pPr defTabSz="914400">
                    <a:defRPr sz="900" cap="none"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sp>
            <p:nvSpPr>
              <p:cNvPr id="622" name="Internally Generated Revenue"/>
              <p:cNvSpPr txBox="1"/>
              <p:nvPr/>
            </p:nvSpPr>
            <p:spPr>
              <a:xfrm>
                <a:off x="829352" y="-1"/>
                <a:ext cx="3903865" cy="723432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26470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121919" tIns="121919" rIns="121919" bIns="121919" numCol="1" anchor="ctr">
                <a:noAutofit/>
              </a:bodyPr>
              <a:lstStyle>
                <a:lvl1pPr>
                  <a:defRPr sz="2200"/>
                </a:lvl1pPr>
              </a:lstStyle>
              <a:p>
                <a:r>
                  <a:t>Internally Generated Revenue </a:t>
                </a:r>
              </a:p>
            </p:txBody>
          </p:sp>
        </p:grpSp>
        <p:grpSp>
          <p:nvGrpSpPr>
            <p:cNvPr id="628" name="Group"/>
            <p:cNvGrpSpPr/>
            <p:nvPr/>
          </p:nvGrpSpPr>
          <p:grpSpPr>
            <a:xfrm>
              <a:off x="7856760" y="0"/>
              <a:ext cx="2906811" cy="723431"/>
              <a:chOff x="0" y="0"/>
              <a:chExt cx="2906810" cy="723430"/>
            </a:xfrm>
          </p:grpSpPr>
          <p:grpSp>
            <p:nvGrpSpPr>
              <p:cNvPr id="626" name="Group"/>
              <p:cNvGrpSpPr/>
              <p:nvPr/>
            </p:nvGrpSpPr>
            <p:grpSpPr>
              <a:xfrm>
                <a:off x="0" y="117153"/>
                <a:ext cx="450665" cy="489125"/>
                <a:chOff x="0" y="0"/>
                <a:chExt cx="450664" cy="489123"/>
              </a:xfrm>
            </p:grpSpPr>
            <p:sp>
              <p:nvSpPr>
                <p:cNvPr id="624" name="วงรี 20"/>
                <p:cNvSpPr/>
                <p:nvPr/>
              </p:nvSpPr>
              <p:spPr>
                <a:xfrm>
                  <a:off x="0" y="0"/>
                  <a:ext cx="450665" cy="489124"/>
                </a:xfrm>
                <a:prstGeom prst="ellipse">
                  <a:avLst/>
                </a:prstGeom>
                <a:solidFill>
                  <a:srgbClr val="22BF00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45719" tIns="45719" rIns="45719" bIns="45719" numCol="1" anchor="ctr">
                  <a:noAutofit/>
                </a:bodyPr>
                <a:lstStyle/>
                <a:p>
                  <a:pPr algn="ctr" defTabSz="914400">
                    <a:defRPr sz="9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625" name="Freeform 33"/>
                <p:cNvSpPr/>
                <p:nvPr/>
              </p:nvSpPr>
              <p:spPr>
                <a:xfrm>
                  <a:off x="94142" y="91443"/>
                  <a:ext cx="250783" cy="28725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204" h="21267" extrusionOk="0">
                      <a:moveTo>
                        <a:pt x="7750" y="21267"/>
                      </a:moveTo>
                      <a:cubicBezTo>
                        <a:pt x="7173" y="21267"/>
                        <a:pt x="6660" y="20719"/>
                        <a:pt x="6083" y="20172"/>
                      </a:cubicBezTo>
                      <a:cubicBezTo>
                        <a:pt x="379" y="13175"/>
                        <a:pt x="379" y="13175"/>
                        <a:pt x="379" y="13175"/>
                      </a:cubicBezTo>
                      <a:cubicBezTo>
                        <a:pt x="-198" y="12079"/>
                        <a:pt x="-198" y="11045"/>
                        <a:pt x="956" y="10497"/>
                      </a:cubicBezTo>
                      <a:cubicBezTo>
                        <a:pt x="2109" y="9402"/>
                        <a:pt x="3199" y="9889"/>
                        <a:pt x="3776" y="10497"/>
                      </a:cubicBezTo>
                      <a:cubicBezTo>
                        <a:pt x="7750" y="15365"/>
                        <a:pt x="7750" y="15365"/>
                        <a:pt x="7750" y="15365"/>
                      </a:cubicBezTo>
                      <a:cubicBezTo>
                        <a:pt x="16851" y="1310"/>
                        <a:pt x="16851" y="1310"/>
                        <a:pt x="16851" y="1310"/>
                      </a:cubicBezTo>
                      <a:cubicBezTo>
                        <a:pt x="18005" y="215"/>
                        <a:pt x="19095" y="-333"/>
                        <a:pt x="20248" y="215"/>
                      </a:cubicBezTo>
                      <a:cubicBezTo>
                        <a:pt x="21402" y="762"/>
                        <a:pt x="21402" y="2405"/>
                        <a:pt x="20825" y="3439"/>
                      </a:cubicBezTo>
                      <a:cubicBezTo>
                        <a:pt x="10057" y="20172"/>
                        <a:pt x="10057" y="20172"/>
                        <a:pt x="10057" y="20172"/>
                      </a:cubicBezTo>
                      <a:cubicBezTo>
                        <a:pt x="9480" y="20719"/>
                        <a:pt x="8903" y="21267"/>
                        <a:pt x="7750" y="21267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45719" tIns="45719" rIns="45719" bIns="45719" numCol="1" anchor="ctr">
                  <a:noAutofit/>
                </a:bodyPr>
                <a:lstStyle/>
                <a:p>
                  <a:pPr defTabSz="914400">
                    <a:defRPr sz="900" cap="none"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sp>
            <p:nvSpPr>
              <p:cNvPr id="627" name="Federal Transfers"/>
              <p:cNvSpPr txBox="1"/>
              <p:nvPr/>
            </p:nvSpPr>
            <p:spPr>
              <a:xfrm>
                <a:off x="524356" y="0"/>
                <a:ext cx="2382455" cy="723431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26470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121919" tIns="121919" rIns="121919" bIns="121919" numCol="1" anchor="ctr">
                <a:noAutofit/>
              </a:bodyPr>
              <a:lstStyle>
                <a:lvl1pPr>
                  <a:defRPr sz="2200"/>
                </a:lvl1pPr>
              </a:lstStyle>
              <a:p>
                <a:r>
                  <a:t>Federal Transfers</a:t>
                </a:r>
              </a:p>
            </p:txBody>
          </p:sp>
        </p:grpSp>
        <p:grpSp>
          <p:nvGrpSpPr>
            <p:cNvPr id="633" name="Group"/>
            <p:cNvGrpSpPr/>
            <p:nvPr/>
          </p:nvGrpSpPr>
          <p:grpSpPr>
            <a:xfrm>
              <a:off x="4830674" y="0"/>
              <a:ext cx="2738501" cy="723431"/>
              <a:chOff x="0" y="0"/>
              <a:chExt cx="2738500" cy="723430"/>
            </a:xfrm>
          </p:grpSpPr>
          <p:grpSp>
            <p:nvGrpSpPr>
              <p:cNvPr id="631" name="Group"/>
              <p:cNvGrpSpPr/>
              <p:nvPr/>
            </p:nvGrpSpPr>
            <p:grpSpPr>
              <a:xfrm>
                <a:off x="0" y="117153"/>
                <a:ext cx="450665" cy="489125"/>
                <a:chOff x="0" y="0"/>
                <a:chExt cx="450664" cy="489123"/>
              </a:xfrm>
            </p:grpSpPr>
            <p:sp>
              <p:nvSpPr>
                <p:cNvPr id="629" name="วงรี 20"/>
                <p:cNvSpPr/>
                <p:nvPr/>
              </p:nvSpPr>
              <p:spPr>
                <a:xfrm>
                  <a:off x="0" y="0"/>
                  <a:ext cx="450665" cy="489124"/>
                </a:xfrm>
                <a:prstGeom prst="ellipse">
                  <a:avLst/>
                </a:prstGeom>
                <a:solidFill>
                  <a:srgbClr val="22BF00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45719" tIns="45719" rIns="45719" bIns="45719" numCol="1" anchor="ctr">
                  <a:noAutofit/>
                </a:bodyPr>
                <a:lstStyle/>
                <a:p>
                  <a:pPr algn="ctr" defTabSz="914400">
                    <a:defRPr sz="9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630" name="Freeform 33"/>
                <p:cNvSpPr/>
                <p:nvPr/>
              </p:nvSpPr>
              <p:spPr>
                <a:xfrm>
                  <a:off x="94142" y="91442"/>
                  <a:ext cx="250783" cy="28725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204" h="21267" extrusionOk="0">
                      <a:moveTo>
                        <a:pt x="7750" y="21267"/>
                      </a:moveTo>
                      <a:cubicBezTo>
                        <a:pt x="7173" y="21267"/>
                        <a:pt x="6660" y="20719"/>
                        <a:pt x="6083" y="20172"/>
                      </a:cubicBezTo>
                      <a:cubicBezTo>
                        <a:pt x="379" y="13175"/>
                        <a:pt x="379" y="13175"/>
                        <a:pt x="379" y="13175"/>
                      </a:cubicBezTo>
                      <a:cubicBezTo>
                        <a:pt x="-198" y="12079"/>
                        <a:pt x="-198" y="11045"/>
                        <a:pt x="956" y="10497"/>
                      </a:cubicBezTo>
                      <a:cubicBezTo>
                        <a:pt x="2109" y="9402"/>
                        <a:pt x="3199" y="9889"/>
                        <a:pt x="3776" y="10497"/>
                      </a:cubicBezTo>
                      <a:cubicBezTo>
                        <a:pt x="7750" y="15365"/>
                        <a:pt x="7750" y="15365"/>
                        <a:pt x="7750" y="15365"/>
                      </a:cubicBezTo>
                      <a:cubicBezTo>
                        <a:pt x="16851" y="1310"/>
                        <a:pt x="16851" y="1310"/>
                        <a:pt x="16851" y="1310"/>
                      </a:cubicBezTo>
                      <a:cubicBezTo>
                        <a:pt x="18005" y="215"/>
                        <a:pt x="19095" y="-333"/>
                        <a:pt x="20248" y="215"/>
                      </a:cubicBezTo>
                      <a:cubicBezTo>
                        <a:pt x="21402" y="762"/>
                        <a:pt x="21402" y="2405"/>
                        <a:pt x="20825" y="3439"/>
                      </a:cubicBezTo>
                      <a:cubicBezTo>
                        <a:pt x="10057" y="20172"/>
                        <a:pt x="10057" y="20172"/>
                        <a:pt x="10057" y="20172"/>
                      </a:cubicBezTo>
                      <a:cubicBezTo>
                        <a:pt x="9480" y="20719"/>
                        <a:pt x="8903" y="21267"/>
                        <a:pt x="7750" y="21267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45719" tIns="45719" rIns="45719" bIns="45719" numCol="1" anchor="ctr">
                  <a:noAutofit/>
                </a:bodyPr>
                <a:lstStyle/>
                <a:p>
                  <a:pPr defTabSz="914400">
                    <a:defRPr sz="900" cap="none"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sp>
            <p:nvSpPr>
              <p:cNvPr id="632" name="Capital Receipts"/>
              <p:cNvSpPr txBox="1"/>
              <p:nvPr/>
            </p:nvSpPr>
            <p:spPr>
              <a:xfrm>
                <a:off x="553592" y="0"/>
                <a:ext cx="2184909" cy="723431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26470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121919" tIns="121919" rIns="121919" bIns="121919" numCol="1" anchor="ctr">
                <a:noAutofit/>
              </a:bodyPr>
              <a:lstStyle>
                <a:lvl1pPr>
                  <a:defRPr sz="2200"/>
                </a:lvl1pPr>
              </a:lstStyle>
              <a:p>
                <a:r>
                  <a:t>Capital Receipts</a:t>
                </a:r>
              </a:p>
            </p:txBody>
          </p:sp>
        </p:grpSp>
      </p:grpSp>
      <p:grpSp>
        <p:nvGrpSpPr>
          <p:cNvPr id="641" name="Group"/>
          <p:cNvGrpSpPr/>
          <p:nvPr/>
        </p:nvGrpSpPr>
        <p:grpSpPr>
          <a:xfrm>
            <a:off x="12862748" y="3014121"/>
            <a:ext cx="2737585" cy="1654800"/>
            <a:chOff x="-1" y="-1"/>
            <a:chExt cx="2737583" cy="1654799"/>
          </a:xfrm>
        </p:grpSpPr>
        <p:sp>
          <p:nvSpPr>
            <p:cNvPr id="635" name="Freeform: Shape 38"/>
            <p:cNvSpPr/>
            <p:nvPr/>
          </p:nvSpPr>
          <p:spPr>
            <a:xfrm>
              <a:off x="253690" y="195740"/>
              <a:ext cx="2229460" cy="1291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86" extrusionOk="0">
                  <a:moveTo>
                    <a:pt x="10205" y="25"/>
                  </a:moveTo>
                  <a:cubicBezTo>
                    <a:pt x="10657" y="-14"/>
                    <a:pt x="11111" y="-8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4"/>
                  </a:cubicBezTo>
                  <a:cubicBezTo>
                    <a:pt x="18986" y="5978"/>
                    <a:pt x="19925" y="8021"/>
                    <a:pt x="20595" y="10410"/>
                  </a:cubicBezTo>
                  <a:cubicBezTo>
                    <a:pt x="21081" y="12145"/>
                    <a:pt x="21392" y="13959"/>
                    <a:pt x="21520" y="15868"/>
                  </a:cubicBezTo>
                  <a:cubicBezTo>
                    <a:pt x="21595" y="16980"/>
                    <a:pt x="21567" y="18092"/>
                    <a:pt x="21557" y="19212"/>
                  </a:cubicBezTo>
                  <a:cubicBezTo>
                    <a:pt x="21548" y="20498"/>
                    <a:pt x="20835" y="21586"/>
                    <a:pt x="20047" y="21586"/>
                  </a:cubicBezTo>
                  <a:lnTo>
                    <a:pt x="12789" y="21586"/>
                  </a:lnTo>
                  <a:lnTo>
                    <a:pt x="12736" y="20889"/>
                  </a:lnTo>
                  <a:cubicBezTo>
                    <a:pt x="12510" y="19215"/>
                    <a:pt x="11666" y="17998"/>
                    <a:pt x="10687" y="18061"/>
                  </a:cubicBezTo>
                  <a:cubicBezTo>
                    <a:pt x="9708" y="18124"/>
                    <a:pt x="8918" y="19446"/>
                    <a:pt x="8765" y="21145"/>
                  </a:cubicBezTo>
                  <a:lnTo>
                    <a:pt x="8750" y="21586"/>
                  </a:lnTo>
                  <a:lnTo>
                    <a:pt x="1599" y="21586"/>
                  </a:lnTo>
                  <a:cubicBezTo>
                    <a:pt x="670" y="21586"/>
                    <a:pt x="4" y="20482"/>
                    <a:pt x="4" y="18936"/>
                  </a:cubicBezTo>
                  <a:cubicBezTo>
                    <a:pt x="4" y="18187"/>
                    <a:pt x="-5" y="17438"/>
                    <a:pt x="4" y="16688"/>
                  </a:cubicBezTo>
                  <a:cubicBezTo>
                    <a:pt x="33" y="14827"/>
                    <a:pt x="311" y="13060"/>
                    <a:pt x="712" y="11341"/>
                  </a:cubicBezTo>
                  <a:cubicBezTo>
                    <a:pt x="1094" y="9724"/>
                    <a:pt x="1613" y="8234"/>
                    <a:pt x="2260" y="6861"/>
                  </a:cubicBezTo>
                  <a:cubicBezTo>
                    <a:pt x="3104" y="5063"/>
                    <a:pt x="4119" y="3604"/>
                    <a:pt x="5294" y="2460"/>
                  </a:cubicBezTo>
                  <a:cubicBezTo>
                    <a:pt x="6402" y="1380"/>
                    <a:pt x="7587" y="631"/>
                    <a:pt x="8856" y="276"/>
                  </a:cubicBezTo>
                  <a:cubicBezTo>
                    <a:pt x="9304" y="150"/>
                    <a:pt x="9753" y="65"/>
                    <a:pt x="10205" y="25"/>
                  </a:cubicBezTo>
                  <a:close/>
                </a:path>
              </a:pathLst>
            </a:custGeom>
            <a:solidFill>
              <a:srgbClr val="22BF00"/>
            </a:solidFill>
            <a:ln w="50800" cap="flat">
              <a:solidFill>
                <a:srgbClr val="FFFFFF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636" name="Freeform: Shape 39"/>
            <p:cNvSpPr/>
            <p:nvPr/>
          </p:nvSpPr>
          <p:spPr>
            <a:xfrm>
              <a:off x="-1" y="-1"/>
              <a:ext cx="2737583" cy="1638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0" h="21590" extrusionOk="0">
                  <a:moveTo>
                    <a:pt x="10885" y="0"/>
                  </a:moveTo>
                  <a:cubicBezTo>
                    <a:pt x="11112" y="4"/>
                    <a:pt x="11340" y="19"/>
                    <a:pt x="11569" y="47"/>
                  </a:cubicBezTo>
                  <a:cubicBezTo>
                    <a:pt x="12715" y="189"/>
                    <a:pt x="13815" y="615"/>
                    <a:pt x="14876" y="1325"/>
                  </a:cubicBezTo>
                  <a:cubicBezTo>
                    <a:pt x="15943" y="2042"/>
                    <a:pt x="16905" y="3036"/>
                    <a:pt x="17783" y="4275"/>
                  </a:cubicBezTo>
                  <a:cubicBezTo>
                    <a:pt x="18986" y="5979"/>
                    <a:pt x="19925" y="8022"/>
                    <a:pt x="20595" y="10412"/>
                  </a:cubicBezTo>
                  <a:cubicBezTo>
                    <a:pt x="21081" y="12148"/>
                    <a:pt x="21392" y="13962"/>
                    <a:pt x="21520" y="15871"/>
                  </a:cubicBezTo>
                  <a:cubicBezTo>
                    <a:pt x="21595" y="16983"/>
                    <a:pt x="21567" y="18095"/>
                    <a:pt x="21557" y="19216"/>
                  </a:cubicBezTo>
                  <a:cubicBezTo>
                    <a:pt x="21548" y="20501"/>
                    <a:pt x="20835" y="21590"/>
                    <a:pt x="20047" y="21590"/>
                  </a:cubicBezTo>
                  <a:cubicBezTo>
                    <a:pt x="16957" y="21590"/>
                    <a:pt x="13867" y="21590"/>
                    <a:pt x="10776" y="21590"/>
                  </a:cubicBezTo>
                  <a:cubicBezTo>
                    <a:pt x="7719" y="21590"/>
                    <a:pt x="4657" y="21590"/>
                    <a:pt x="1599" y="21590"/>
                  </a:cubicBezTo>
                  <a:cubicBezTo>
                    <a:pt x="670" y="21590"/>
                    <a:pt x="4" y="20486"/>
                    <a:pt x="4" y="18939"/>
                  </a:cubicBezTo>
                  <a:cubicBezTo>
                    <a:pt x="4" y="18190"/>
                    <a:pt x="-5" y="17441"/>
                    <a:pt x="4" y="16691"/>
                  </a:cubicBezTo>
                  <a:cubicBezTo>
                    <a:pt x="33" y="14830"/>
                    <a:pt x="311" y="13063"/>
                    <a:pt x="712" y="11343"/>
                  </a:cubicBezTo>
                  <a:cubicBezTo>
                    <a:pt x="1094" y="9726"/>
                    <a:pt x="1613" y="8235"/>
                    <a:pt x="2260" y="6862"/>
                  </a:cubicBezTo>
                  <a:cubicBezTo>
                    <a:pt x="3104" y="5064"/>
                    <a:pt x="4119" y="3604"/>
                    <a:pt x="5294" y="2461"/>
                  </a:cubicBezTo>
                  <a:cubicBezTo>
                    <a:pt x="6402" y="1380"/>
                    <a:pt x="7587" y="630"/>
                    <a:pt x="8856" y="275"/>
                  </a:cubicBezTo>
                  <a:cubicBezTo>
                    <a:pt x="9528" y="86"/>
                    <a:pt x="10203" y="-10"/>
                    <a:pt x="10885" y="0"/>
                  </a:cubicBezTo>
                  <a:close/>
                  <a:moveTo>
                    <a:pt x="10310" y="2598"/>
                  </a:moveTo>
                  <a:cubicBezTo>
                    <a:pt x="9942" y="2629"/>
                    <a:pt x="9576" y="2696"/>
                    <a:pt x="9211" y="2795"/>
                  </a:cubicBezTo>
                  <a:cubicBezTo>
                    <a:pt x="8177" y="3075"/>
                    <a:pt x="7213" y="3665"/>
                    <a:pt x="6310" y="4517"/>
                  </a:cubicBezTo>
                  <a:cubicBezTo>
                    <a:pt x="5353" y="5418"/>
                    <a:pt x="4527" y="6567"/>
                    <a:pt x="3839" y="7984"/>
                  </a:cubicBezTo>
                  <a:cubicBezTo>
                    <a:pt x="3313" y="9066"/>
                    <a:pt x="2890" y="10240"/>
                    <a:pt x="2579" y="11514"/>
                  </a:cubicBezTo>
                  <a:cubicBezTo>
                    <a:pt x="2252" y="12869"/>
                    <a:pt x="2026" y="14261"/>
                    <a:pt x="2003" y="15727"/>
                  </a:cubicBezTo>
                  <a:cubicBezTo>
                    <a:pt x="1995" y="16317"/>
                    <a:pt x="2003" y="16908"/>
                    <a:pt x="2003" y="17498"/>
                  </a:cubicBezTo>
                  <a:cubicBezTo>
                    <a:pt x="2003" y="18716"/>
                    <a:pt x="2544" y="19586"/>
                    <a:pt x="3301" y="19586"/>
                  </a:cubicBezTo>
                  <a:lnTo>
                    <a:pt x="9125" y="19586"/>
                  </a:lnTo>
                  <a:lnTo>
                    <a:pt x="9137" y="19238"/>
                  </a:lnTo>
                  <a:cubicBezTo>
                    <a:pt x="9262" y="17900"/>
                    <a:pt x="9905" y="16858"/>
                    <a:pt x="10702" y="16809"/>
                  </a:cubicBezTo>
                  <a:cubicBezTo>
                    <a:pt x="11500" y="16759"/>
                    <a:pt x="12187" y="17718"/>
                    <a:pt x="12371" y="19037"/>
                  </a:cubicBezTo>
                  <a:lnTo>
                    <a:pt x="12414" y="19586"/>
                  </a:lnTo>
                  <a:lnTo>
                    <a:pt x="18325" y="19586"/>
                  </a:lnTo>
                  <a:cubicBezTo>
                    <a:pt x="18967" y="19586"/>
                    <a:pt x="19547" y="18728"/>
                    <a:pt x="19555" y="17716"/>
                  </a:cubicBezTo>
                  <a:cubicBezTo>
                    <a:pt x="19563" y="16833"/>
                    <a:pt x="19586" y="15957"/>
                    <a:pt x="19524" y="15081"/>
                  </a:cubicBezTo>
                  <a:cubicBezTo>
                    <a:pt x="19420" y="13577"/>
                    <a:pt x="19167" y="12148"/>
                    <a:pt x="18771" y="10781"/>
                  </a:cubicBezTo>
                  <a:cubicBezTo>
                    <a:pt x="18225" y="8898"/>
                    <a:pt x="17461" y="7288"/>
                    <a:pt x="16481" y="5946"/>
                  </a:cubicBezTo>
                  <a:cubicBezTo>
                    <a:pt x="15766" y="4970"/>
                    <a:pt x="14982" y="4187"/>
                    <a:pt x="14114" y="3622"/>
                  </a:cubicBezTo>
                  <a:cubicBezTo>
                    <a:pt x="13249" y="3063"/>
                    <a:pt x="12354" y="2727"/>
                    <a:pt x="11420" y="2615"/>
                  </a:cubicBezTo>
                  <a:cubicBezTo>
                    <a:pt x="11048" y="2572"/>
                    <a:pt x="10678" y="2567"/>
                    <a:pt x="10310" y="2598"/>
                  </a:cubicBezTo>
                  <a:close/>
                </a:path>
              </a:pathLst>
            </a:custGeom>
            <a:solidFill>
              <a:srgbClr val="3B4550">
                <a:alpha val="5000"/>
              </a:srgbClr>
            </a:solidFill>
            <a:ln w="50800" cap="flat">
              <a:solidFill>
                <a:srgbClr val="FFFFFF"/>
              </a:solidFill>
              <a:prstDash val="solid"/>
              <a:miter lim="800000"/>
            </a:ln>
            <a:effectLst>
              <a:outerShdw blurRad="76200" dist="25400" dir="5400000" rotWithShape="0">
                <a:srgbClr val="000000">
                  <a:alpha val="69506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1600" b="1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637" name="TextBox 45"/>
            <p:cNvSpPr txBox="1"/>
            <p:nvPr/>
          </p:nvSpPr>
          <p:spPr>
            <a:xfrm>
              <a:off x="906826" y="301254"/>
              <a:ext cx="923189" cy="485361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17949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Autofit/>
            </a:bodyPr>
            <a:lstStyle>
              <a:lvl1pPr algn="ctr" defTabSz="914400">
                <a:defRPr sz="2600" b="1" cap="none"/>
              </a:lvl1pPr>
            </a:lstStyle>
            <a:p>
              <a:pPr>
                <a:defRPr>
                  <a:effectLst/>
                </a:defRPr>
              </a:pPr>
              <a:r>
                <a:rPr lang="en-GB" dirty="0" smtClean="0"/>
                <a:t>81</a:t>
              </a:r>
              <a:r>
                <a:rPr dirty="0" smtClean="0"/>
                <a:t>%</a:t>
              </a:r>
              <a:endParaRPr dirty="0"/>
            </a:p>
          </p:txBody>
        </p:sp>
        <p:grpSp>
          <p:nvGrpSpPr>
            <p:cNvPr id="640" name="Group 46"/>
            <p:cNvGrpSpPr/>
            <p:nvPr/>
          </p:nvGrpSpPr>
          <p:grpSpPr>
            <a:xfrm rot="19680000">
              <a:off x="1277001" y="743220"/>
              <a:ext cx="1036872" cy="911578"/>
              <a:chOff x="-231278" y="103658"/>
              <a:chExt cx="1036870" cy="911576"/>
            </a:xfrm>
          </p:grpSpPr>
          <p:pic>
            <p:nvPicPr>
              <p:cNvPr id="638" name="Graphic 47" descr="Graphic 47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rot="6635288">
                <a:off x="104144" y="-231764"/>
                <a:ext cx="297077" cy="96792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>
                <a:outerShdw blurRad="50800" dist="25400" rotWithShape="0">
                  <a:srgbClr val="000000">
                    <a:alpha val="53593"/>
                  </a:srgbClr>
                </a:outerShdw>
              </a:effectLst>
            </p:spPr>
          </p:pic>
          <p:pic>
            <p:nvPicPr>
              <p:cNvPr id="639" name="Graphic 48" descr="Graphic 48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 rot="7685515">
                <a:off x="310188" y="519830"/>
                <a:ext cx="136237" cy="85457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pic>
        <p:nvPicPr>
          <p:cNvPr id="642" name="Total Revenue % Total Revenue %" descr="Total Revenue % Total Revenue %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18958204" y="3573237"/>
            <a:ext cx="4413822" cy="748831"/>
          </a:xfrm>
          <a:prstGeom prst="rect">
            <a:avLst/>
          </a:prstGeom>
          <a:effectLst>
            <a:outerShdw blurRad="63500" dist="38100" dir="5400000" rotWithShape="0">
              <a:srgbClr val="000000">
                <a:alpha val="53843"/>
              </a:srgbClr>
            </a:outerShdw>
          </a:effectLst>
        </p:spPr>
      </p:pic>
      <p:sp>
        <p:nvSpPr>
          <p:cNvPr id="643" name="Line"/>
          <p:cNvSpPr/>
          <p:nvPr/>
        </p:nvSpPr>
        <p:spPr>
          <a:xfrm>
            <a:off x="15738102" y="3988598"/>
            <a:ext cx="3169980" cy="1"/>
          </a:xfrm>
          <a:prstGeom prst="line">
            <a:avLst/>
          </a:prstGeom>
          <a:ln w="63500">
            <a:solidFill>
              <a:srgbClr val="22BF00"/>
            </a:solidFill>
            <a:prstDash val="sysDot"/>
            <a:miter lim="400000"/>
            <a:tailEnd type="triangle"/>
          </a:ln>
          <a:effectLst>
            <a:outerShdw blurRad="101600" dist="50800" dir="5400000" rotWithShape="0">
              <a:srgbClr val="000000">
                <a:alpha val="38000"/>
              </a:srgbClr>
            </a:outerShdw>
          </a:effectLst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graphicFrame>
        <p:nvGraphicFramePr>
          <p:cNvPr id="644" name="2D Bar Chart"/>
          <p:cNvGraphicFramePr/>
          <p:nvPr>
            <p:extLst>
              <p:ext uri="{D42A27DB-BD31-4B8C-83A1-F6EECF244321}">
                <p14:modId xmlns:p14="http://schemas.microsoft.com/office/powerpoint/2010/main" val="411227694"/>
              </p:ext>
            </p:extLst>
          </p:nvPr>
        </p:nvGraphicFramePr>
        <p:xfrm>
          <a:off x="13884498" y="6321377"/>
          <a:ext cx="8490535" cy="49980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" name="Revenue Performance Highlights — Comparative (Q1) Year on Yea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Revenue Performance Highlights — Comparative </a:t>
            </a:r>
            <a:r>
              <a:rPr dirty="0" smtClean="0"/>
              <a:t>(</a:t>
            </a:r>
            <a:r>
              <a:rPr lang="en-GB" sz="4800" dirty="0" smtClean="0"/>
              <a:t>h</a:t>
            </a:r>
            <a:r>
              <a:rPr lang="en-GB" sz="4000" dirty="0" smtClean="0"/>
              <a:t>alf</a:t>
            </a:r>
            <a:r>
              <a:rPr lang="en-GB" dirty="0" smtClean="0"/>
              <a:t> </a:t>
            </a:r>
            <a:r>
              <a:rPr lang="en-GB" sz="4800" dirty="0" smtClean="0"/>
              <a:t>y</a:t>
            </a:r>
            <a:r>
              <a:rPr lang="en-GB" sz="4000" dirty="0" smtClean="0"/>
              <a:t>ear</a:t>
            </a:r>
            <a:r>
              <a:rPr dirty="0" smtClean="0"/>
              <a:t>) </a:t>
            </a:r>
            <a:r>
              <a:rPr dirty="0"/>
              <a:t>Year on Year</a:t>
            </a:r>
          </a:p>
        </p:txBody>
      </p:sp>
      <p:sp>
        <p:nvSpPr>
          <p:cNvPr id="64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23</a:t>
            </a:fld>
            <a:endParaRPr/>
          </a:p>
        </p:txBody>
      </p:sp>
      <p:graphicFrame>
        <p:nvGraphicFramePr>
          <p:cNvPr id="648" name="Table"/>
          <p:cNvGraphicFramePr/>
          <p:nvPr>
            <p:extLst>
              <p:ext uri="{D42A27DB-BD31-4B8C-83A1-F6EECF244321}">
                <p14:modId xmlns:p14="http://schemas.microsoft.com/office/powerpoint/2010/main" val="3171068787"/>
              </p:ext>
            </p:extLst>
          </p:nvPr>
        </p:nvGraphicFramePr>
        <p:xfrm>
          <a:off x="668291" y="3052427"/>
          <a:ext cx="11748780" cy="4839064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391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1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1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09766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YEAR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PROVISION
(₦’bn)</a:t>
                      </a:r>
                    </a:p>
                  </a:txBody>
                  <a:tcPr marL="9144" marR="9144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(₦’bn)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9766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2018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448.712</a:t>
                      </a:r>
                    </a:p>
                  </a:txBody>
                  <a:tcPr marL="9525" marR="9525" marT="9525" marB="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  <a:cs typeface="Tahoma" pitchFamily="34" charset="0"/>
                        </a:rPr>
                        <a:t>281.595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9766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399.998</a:t>
                      </a:r>
                    </a:p>
                  </a:txBody>
                  <a:tcPr marL="9525" marR="9525" marT="9525" marB="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Tahoma" pitchFamily="34" charset="0"/>
                        </a:rPr>
                        <a:t>333.589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09766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0"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535.515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432.630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0">
                      <a:miter lim="400000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49" name="Straight Connector 85"/>
          <p:cNvSpPr/>
          <p:nvPr/>
        </p:nvSpPr>
        <p:spPr>
          <a:xfrm>
            <a:off x="15145142" y="7351411"/>
            <a:ext cx="8220365" cy="1"/>
          </a:xfrm>
          <a:prstGeom prst="line">
            <a:avLst/>
          </a:prstGeom>
          <a:ln w="165100">
            <a:solidFill>
              <a:srgbClr val="22BF00"/>
            </a:solidFill>
            <a:miter/>
          </a:ln>
          <a:effectLst>
            <a:outerShdw blurRad="50800" dir="5400000" rotWithShape="0">
              <a:srgbClr val="000000">
                <a:alpha val="76000"/>
              </a:srgbClr>
            </a:outerShdw>
          </a:effectLst>
        </p:spPr>
        <p:txBody>
          <a:bodyPr lIns="45719" rIns="45719"/>
          <a:lstStyle/>
          <a:p>
            <a:pPr defTabSz="914400">
              <a:defRPr sz="1800" cap="none">
                <a:effectLst/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grpSp>
        <p:nvGrpSpPr>
          <p:cNvPr id="674" name="Group"/>
          <p:cNvGrpSpPr/>
          <p:nvPr/>
        </p:nvGrpSpPr>
        <p:grpSpPr>
          <a:xfrm>
            <a:off x="12926848" y="4923605"/>
            <a:ext cx="10713296" cy="3760097"/>
            <a:chOff x="127008" y="78868"/>
            <a:chExt cx="10713295" cy="3760096"/>
          </a:xfrm>
        </p:grpSpPr>
        <p:sp>
          <p:nvSpPr>
            <p:cNvPr id="650" name="Rectangle: Rounded Corners 56"/>
            <p:cNvSpPr/>
            <p:nvPr/>
          </p:nvSpPr>
          <p:spPr>
            <a:xfrm>
              <a:off x="127008" y="376732"/>
              <a:ext cx="10713295" cy="3462232"/>
            </a:xfrm>
            <a:prstGeom prst="roundRect">
              <a:avLst>
                <a:gd name="adj" fmla="val 3456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81605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400">
                <a:defRPr sz="1800" cap="none">
                  <a:solidFill>
                    <a:srgbClr val="FFFFFF"/>
                  </a:solidFill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651" name="Straight Connector 85"/>
            <p:cNvSpPr/>
            <p:nvPr/>
          </p:nvSpPr>
          <p:spPr>
            <a:xfrm>
              <a:off x="2060827" y="610949"/>
              <a:ext cx="8227337" cy="1"/>
            </a:xfrm>
            <a:prstGeom prst="line">
              <a:avLst/>
            </a:prstGeom>
            <a:noFill/>
            <a:ln w="165100" cap="flat">
              <a:solidFill>
                <a:srgbClr val="22BF00"/>
              </a:solidFill>
              <a:prstDash val="solid"/>
              <a:miter lim="800000"/>
            </a:ln>
            <a:effectLst>
              <a:outerShdw blurRad="50800" dir="5400000" rotWithShape="0">
                <a:srgbClr val="000000">
                  <a:alpha val="76000"/>
                </a:srgbClr>
              </a:outerShdw>
            </a:effectLst>
          </p:spPr>
          <p:txBody>
            <a:bodyPr wrap="square" lIns="45719" tIns="45719" rIns="45719" bIns="45719" numCol="1" anchor="t">
              <a:noAutofit/>
            </a:bodyPr>
            <a:lstStyle/>
            <a:p>
              <a:pPr defTabSz="914400">
                <a:defRPr sz="1800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677" name="Straight Connector 86"/>
            <p:cNvSpPr/>
            <p:nvPr/>
          </p:nvSpPr>
          <p:spPr>
            <a:xfrm>
              <a:off x="2065254" y="611533"/>
              <a:ext cx="3974693" cy="79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0"/>
                  </a:lnTo>
                </a:path>
              </a:pathLst>
            </a:custGeom>
            <a:noFill/>
            <a:ln w="165100" cap="flat">
              <a:solidFill>
                <a:srgbClr val="FFB740"/>
              </a:solidFill>
              <a:prstDash val="solid"/>
              <a:miter lim="800000"/>
            </a:ln>
            <a:effectLst/>
          </p:spPr>
          <p:txBody>
            <a:bodyPr/>
            <a:lstStyle/>
            <a:p>
              <a:endParaRPr/>
            </a:p>
          </p:txBody>
        </p:sp>
        <p:grpSp>
          <p:nvGrpSpPr>
            <p:cNvPr id="657" name="Group 87"/>
            <p:cNvGrpSpPr/>
            <p:nvPr/>
          </p:nvGrpSpPr>
          <p:grpSpPr>
            <a:xfrm>
              <a:off x="6046296" y="372249"/>
              <a:ext cx="773418" cy="476997"/>
              <a:chOff x="0" y="0"/>
              <a:chExt cx="773417" cy="476995"/>
            </a:xfrm>
          </p:grpSpPr>
          <p:sp>
            <p:nvSpPr>
              <p:cNvPr id="653" name="Rectangle: Rounded Corners 93"/>
              <p:cNvSpPr/>
              <p:nvPr/>
            </p:nvSpPr>
            <p:spPr>
              <a:xfrm>
                <a:off x="0" y="0"/>
                <a:ext cx="773418" cy="476996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60000"/>
                  <a:lumOff val="40000"/>
                </a:schemeClr>
              </a:solidFill>
              <a:ln w="12700" cap="flat">
                <a:solidFill>
                  <a:srgbClr val="3B4550"/>
                </a:solidFill>
                <a:prstDash val="solid"/>
                <a:miter lim="800000"/>
              </a:ln>
              <a:effectLst>
                <a:outerShdw blurRad="50800" dir="5400000" rotWithShape="0">
                  <a:srgbClr val="000000">
                    <a:alpha val="76000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914400">
                  <a:defRPr sz="1800" cap="none">
                    <a:solidFill>
                      <a:srgbClr val="FFFFFF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  <p:grpSp>
            <p:nvGrpSpPr>
              <p:cNvPr id="656" name="Group 94"/>
              <p:cNvGrpSpPr/>
              <p:nvPr/>
            </p:nvGrpSpPr>
            <p:grpSpPr>
              <a:xfrm>
                <a:off x="129546" y="124018"/>
                <a:ext cx="514326" cy="228957"/>
                <a:chOff x="0" y="0"/>
                <a:chExt cx="514324" cy="228956"/>
              </a:xfrm>
            </p:grpSpPr>
            <p:sp>
              <p:nvSpPr>
                <p:cNvPr id="654" name="Freeform 10"/>
                <p:cNvSpPr/>
                <p:nvPr/>
              </p:nvSpPr>
              <p:spPr>
                <a:xfrm>
                  <a:off x="305976" y="0"/>
                  <a:ext cx="208349" cy="2289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2960" y="11109"/>
                      </a:moveTo>
                      <a:cubicBezTo>
                        <a:pt x="2469" y="21600"/>
                        <a:pt x="2469" y="21600"/>
                        <a:pt x="2469" y="21600"/>
                      </a:cubicBezTo>
                      <a:cubicBezTo>
                        <a:pt x="2469" y="21600"/>
                        <a:pt x="1851" y="21600"/>
                        <a:pt x="1851" y="21600"/>
                      </a:cubicBezTo>
                      <a:cubicBezTo>
                        <a:pt x="1851" y="21600"/>
                        <a:pt x="1851" y="21600"/>
                        <a:pt x="1234" y="21600"/>
                      </a:cubicBezTo>
                      <a:cubicBezTo>
                        <a:pt x="617" y="20366"/>
                        <a:pt x="617" y="20366"/>
                        <a:pt x="617" y="20366"/>
                      </a:cubicBezTo>
                      <a:cubicBezTo>
                        <a:pt x="0" y="20366"/>
                        <a:pt x="0" y="20366"/>
                        <a:pt x="0" y="19749"/>
                      </a:cubicBezTo>
                      <a:cubicBezTo>
                        <a:pt x="0" y="19749"/>
                        <a:pt x="0" y="19749"/>
                        <a:pt x="617" y="19131"/>
                      </a:cubicBezTo>
                      <a:cubicBezTo>
                        <a:pt x="9257" y="10491"/>
                        <a:pt x="9257" y="10491"/>
                        <a:pt x="9257" y="10491"/>
                      </a:cubicBezTo>
                      <a:cubicBezTo>
                        <a:pt x="617" y="1851"/>
                        <a:pt x="617" y="1851"/>
                        <a:pt x="617" y="1851"/>
                      </a:cubicBezTo>
                      <a:cubicBezTo>
                        <a:pt x="0" y="1851"/>
                        <a:pt x="0" y="1851"/>
                        <a:pt x="0" y="1851"/>
                      </a:cubicBezTo>
                      <a:cubicBezTo>
                        <a:pt x="0" y="1234"/>
                        <a:pt x="0" y="1234"/>
                        <a:pt x="617" y="1234"/>
                      </a:cubicBezTo>
                      <a:cubicBezTo>
                        <a:pt x="1234" y="0"/>
                        <a:pt x="1234" y="0"/>
                        <a:pt x="1234" y="0"/>
                      </a:cubicBezTo>
                      <a:cubicBezTo>
                        <a:pt x="1851" y="0"/>
                        <a:pt x="1851" y="0"/>
                        <a:pt x="1851" y="0"/>
                      </a:cubicBezTo>
                      <a:cubicBezTo>
                        <a:pt x="1851" y="0"/>
                        <a:pt x="2469" y="0"/>
                        <a:pt x="2469" y="0"/>
                      </a:cubicBezTo>
                      <a:cubicBezTo>
                        <a:pt x="12960" y="10491"/>
                        <a:pt x="12960" y="10491"/>
                        <a:pt x="12960" y="10491"/>
                      </a:cubicBezTo>
                      <a:cubicBezTo>
                        <a:pt x="12960" y="10491"/>
                        <a:pt x="12960" y="10491"/>
                        <a:pt x="12960" y="10491"/>
                      </a:cubicBezTo>
                      <a:cubicBezTo>
                        <a:pt x="12960" y="11109"/>
                        <a:pt x="12960" y="11109"/>
                        <a:pt x="12960" y="11109"/>
                      </a:cubicBezTo>
                      <a:close/>
                      <a:moveTo>
                        <a:pt x="20983" y="11109"/>
                      </a:moveTo>
                      <a:cubicBezTo>
                        <a:pt x="11109" y="21600"/>
                        <a:pt x="11109" y="21600"/>
                        <a:pt x="11109" y="21600"/>
                      </a:cubicBezTo>
                      <a:cubicBezTo>
                        <a:pt x="11109" y="21600"/>
                        <a:pt x="10491" y="21600"/>
                        <a:pt x="10491" y="21600"/>
                      </a:cubicBezTo>
                      <a:cubicBezTo>
                        <a:pt x="10491" y="21600"/>
                        <a:pt x="9874" y="21600"/>
                        <a:pt x="9874" y="21600"/>
                      </a:cubicBezTo>
                      <a:cubicBezTo>
                        <a:pt x="8640" y="20366"/>
                        <a:pt x="8640" y="20366"/>
                        <a:pt x="8640" y="20366"/>
                      </a:cubicBezTo>
                      <a:cubicBezTo>
                        <a:pt x="8640" y="20366"/>
                        <a:pt x="8640" y="20366"/>
                        <a:pt x="8640" y="19749"/>
                      </a:cubicBezTo>
                      <a:cubicBezTo>
                        <a:pt x="8640" y="19749"/>
                        <a:pt x="8640" y="19749"/>
                        <a:pt x="8640" y="19131"/>
                      </a:cubicBezTo>
                      <a:cubicBezTo>
                        <a:pt x="17280" y="10491"/>
                        <a:pt x="17280" y="10491"/>
                        <a:pt x="17280" y="10491"/>
                      </a:cubicBezTo>
                      <a:cubicBezTo>
                        <a:pt x="8640" y="1851"/>
                        <a:pt x="8640" y="1851"/>
                        <a:pt x="8640" y="1851"/>
                      </a:cubicBezTo>
                      <a:cubicBezTo>
                        <a:pt x="8640" y="1851"/>
                        <a:pt x="8640" y="1851"/>
                        <a:pt x="8640" y="1851"/>
                      </a:cubicBezTo>
                      <a:cubicBezTo>
                        <a:pt x="8640" y="1234"/>
                        <a:pt x="8640" y="1234"/>
                        <a:pt x="8640" y="1234"/>
                      </a:cubicBezTo>
                      <a:cubicBezTo>
                        <a:pt x="9874" y="0"/>
                        <a:pt x="9874" y="0"/>
                        <a:pt x="9874" y="0"/>
                      </a:cubicBezTo>
                      <a:cubicBezTo>
                        <a:pt x="9874" y="0"/>
                        <a:pt x="10491" y="0"/>
                        <a:pt x="10491" y="0"/>
                      </a:cubicBezTo>
                      <a:cubicBezTo>
                        <a:pt x="10491" y="0"/>
                        <a:pt x="11109" y="0"/>
                        <a:pt x="11109" y="0"/>
                      </a:cubicBezTo>
                      <a:cubicBezTo>
                        <a:pt x="20983" y="10491"/>
                        <a:pt x="20983" y="10491"/>
                        <a:pt x="20983" y="10491"/>
                      </a:cubicBezTo>
                      <a:cubicBezTo>
                        <a:pt x="21600" y="10491"/>
                        <a:pt x="21600" y="10491"/>
                        <a:pt x="21600" y="10491"/>
                      </a:cubicBezTo>
                      <a:cubicBezTo>
                        <a:pt x="21600" y="11109"/>
                        <a:pt x="21600" y="11109"/>
                        <a:pt x="20983" y="1110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50800" dir="5400000" rotWithShape="0">
                    <a:srgbClr val="000000">
                      <a:alpha val="76000"/>
                    </a:srgbClr>
                  </a:outerShdw>
                </a:effectLst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914400">
                    <a:defRPr sz="1800" cap="none"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655" name="Freeform 10"/>
                <p:cNvSpPr/>
                <p:nvPr/>
              </p:nvSpPr>
              <p:spPr>
                <a:xfrm flipH="1">
                  <a:off x="-1" y="0"/>
                  <a:ext cx="208349" cy="22895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2960" y="11109"/>
                      </a:moveTo>
                      <a:cubicBezTo>
                        <a:pt x="2469" y="21600"/>
                        <a:pt x="2469" y="21600"/>
                        <a:pt x="2469" y="21600"/>
                      </a:cubicBezTo>
                      <a:cubicBezTo>
                        <a:pt x="2469" y="21600"/>
                        <a:pt x="1851" y="21600"/>
                        <a:pt x="1851" y="21600"/>
                      </a:cubicBezTo>
                      <a:cubicBezTo>
                        <a:pt x="1851" y="21600"/>
                        <a:pt x="1851" y="21600"/>
                        <a:pt x="1234" y="21600"/>
                      </a:cubicBezTo>
                      <a:cubicBezTo>
                        <a:pt x="617" y="20366"/>
                        <a:pt x="617" y="20366"/>
                        <a:pt x="617" y="20366"/>
                      </a:cubicBezTo>
                      <a:cubicBezTo>
                        <a:pt x="0" y="20366"/>
                        <a:pt x="0" y="20366"/>
                        <a:pt x="0" y="19749"/>
                      </a:cubicBezTo>
                      <a:cubicBezTo>
                        <a:pt x="0" y="19749"/>
                        <a:pt x="0" y="19749"/>
                        <a:pt x="617" y="19131"/>
                      </a:cubicBezTo>
                      <a:cubicBezTo>
                        <a:pt x="9257" y="10491"/>
                        <a:pt x="9257" y="10491"/>
                        <a:pt x="9257" y="10491"/>
                      </a:cubicBezTo>
                      <a:cubicBezTo>
                        <a:pt x="617" y="1851"/>
                        <a:pt x="617" y="1851"/>
                        <a:pt x="617" y="1851"/>
                      </a:cubicBezTo>
                      <a:cubicBezTo>
                        <a:pt x="0" y="1851"/>
                        <a:pt x="0" y="1851"/>
                        <a:pt x="0" y="1851"/>
                      </a:cubicBezTo>
                      <a:cubicBezTo>
                        <a:pt x="0" y="1234"/>
                        <a:pt x="0" y="1234"/>
                        <a:pt x="617" y="1234"/>
                      </a:cubicBezTo>
                      <a:cubicBezTo>
                        <a:pt x="1234" y="0"/>
                        <a:pt x="1234" y="0"/>
                        <a:pt x="1234" y="0"/>
                      </a:cubicBezTo>
                      <a:cubicBezTo>
                        <a:pt x="1851" y="0"/>
                        <a:pt x="1851" y="0"/>
                        <a:pt x="1851" y="0"/>
                      </a:cubicBezTo>
                      <a:cubicBezTo>
                        <a:pt x="1851" y="0"/>
                        <a:pt x="2469" y="0"/>
                        <a:pt x="2469" y="0"/>
                      </a:cubicBezTo>
                      <a:cubicBezTo>
                        <a:pt x="12960" y="10491"/>
                        <a:pt x="12960" y="10491"/>
                        <a:pt x="12960" y="10491"/>
                      </a:cubicBezTo>
                      <a:cubicBezTo>
                        <a:pt x="12960" y="10491"/>
                        <a:pt x="12960" y="10491"/>
                        <a:pt x="12960" y="10491"/>
                      </a:cubicBezTo>
                      <a:cubicBezTo>
                        <a:pt x="12960" y="11109"/>
                        <a:pt x="12960" y="11109"/>
                        <a:pt x="12960" y="11109"/>
                      </a:cubicBezTo>
                      <a:close/>
                      <a:moveTo>
                        <a:pt x="20983" y="11109"/>
                      </a:moveTo>
                      <a:cubicBezTo>
                        <a:pt x="11109" y="21600"/>
                        <a:pt x="11109" y="21600"/>
                        <a:pt x="11109" y="21600"/>
                      </a:cubicBezTo>
                      <a:cubicBezTo>
                        <a:pt x="11109" y="21600"/>
                        <a:pt x="10491" y="21600"/>
                        <a:pt x="10491" y="21600"/>
                      </a:cubicBezTo>
                      <a:cubicBezTo>
                        <a:pt x="10491" y="21600"/>
                        <a:pt x="9874" y="21600"/>
                        <a:pt x="9874" y="21600"/>
                      </a:cubicBezTo>
                      <a:cubicBezTo>
                        <a:pt x="8640" y="20366"/>
                        <a:pt x="8640" y="20366"/>
                        <a:pt x="8640" y="20366"/>
                      </a:cubicBezTo>
                      <a:cubicBezTo>
                        <a:pt x="8640" y="20366"/>
                        <a:pt x="8640" y="20366"/>
                        <a:pt x="8640" y="19749"/>
                      </a:cubicBezTo>
                      <a:cubicBezTo>
                        <a:pt x="8640" y="19749"/>
                        <a:pt x="8640" y="19749"/>
                        <a:pt x="8640" y="19131"/>
                      </a:cubicBezTo>
                      <a:cubicBezTo>
                        <a:pt x="17280" y="10491"/>
                        <a:pt x="17280" y="10491"/>
                        <a:pt x="17280" y="10491"/>
                      </a:cubicBezTo>
                      <a:cubicBezTo>
                        <a:pt x="8640" y="1851"/>
                        <a:pt x="8640" y="1851"/>
                        <a:pt x="8640" y="1851"/>
                      </a:cubicBezTo>
                      <a:cubicBezTo>
                        <a:pt x="8640" y="1851"/>
                        <a:pt x="8640" y="1851"/>
                        <a:pt x="8640" y="1851"/>
                      </a:cubicBezTo>
                      <a:cubicBezTo>
                        <a:pt x="8640" y="1234"/>
                        <a:pt x="8640" y="1234"/>
                        <a:pt x="8640" y="1234"/>
                      </a:cubicBezTo>
                      <a:cubicBezTo>
                        <a:pt x="9874" y="0"/>
                        <a:pt x="9874" y="0"/>
                        <a:pt x="9874" y="0"/>
                      </a:cubicBezTo>
                      <a:cubicBezTo>
                        <a:pt x="9874" y="0"/>
                        <a:pt x="10491" y="0"/>
                        <a:pt x="10491" y="0"/>
                      </a:cubicBezTo>
                      <a:cubicBezTo>
                        <a:pt x="10491" y="0"/>
                        <a:pt x="11109" y="0"/>
                        <a:pt x="11109" y="0"/>
                      </a:cubicBezTo>
                      <a:cubicBezTo>
                        <a:pt x="20983" y="10491"/>
                        <a:pt x="20983" y="10491"/>
                        <a:pt x="20983" y="10491"/>
                      </a:cubicBezTo>
                      <a:cubicBezTo>
                        <a:pt x="21600" y="10491"/>
                        <a:pt x="21600" y="10491"/>
                        <a:pt x="21600" y="10491"/>
                      </a:cubicBezTo>
                      <a:cubicBezTo>
                        <a:pt x="21600" y="11109"/>
                        <a:pt x="21600" y="11109"/>
                        <a:pt x="20983" y="1110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50800" dir="5400000" rotWithShape="0">
                    <a:srgbClr val="000000">
                      <a:alpha val="76000"/>
                    </a:srgbClr>
                  </a:outerShdw>
                </a:effectLst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914400">
                    <a:defRPr sz="1800" cap="none"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</p:grpSp>
        <p:sp>
          <p:nvSpPr>
            <p:cNvPr id="658" name="2018…"/>
            <p:cNvSpPr txBox="1"/>
            <p:nvPr/>
          </p:nvSpPr>
          <p:spPr>
            <a:xfrm>
              <a:off x="421340" y="78868"/>
              <a:ext cx="1478111" cy="1064164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34471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121919" tIns="121919" rIns="121919" bIns="121919" numCol="1" anchor="t">
              <a:noAutofit/>
            </a:bodyPr>
            <a:lstStyle/>
            <a:p>
              <a:r>
                <a:rPr dirty="0">
                  <a:solidFill>
                    <a:schemeClr val="tx1"/>
                  </a:solidFill>
                </a:rPr>
                <a:t>2018 </a:t>
              </a:r>
            </a:p>
            <a:p>
              <a:pPr>
                <a:defRPr b="1"/>
              </a:pPr>
              <a:r>
                <a:rPr dirty="0">
                  <a:solidFill>
                    <a:schemeClr val="tx1"/>
                  </a:solidFill>
                </a:rPr>
                <a:t>63%</a:t>
              </a:r>
            </a:p>
          </p:txBody>
        </p:sp>
        <p:sp>
          <p:nvSpPr>
            <p:cNvPr id="659" name="2019…"/>
            <p:cNvSpPr txBox="1"/>
            <p:nvPr/>
          </p:nvSpPr>
          <p:spPr>
            <a:xfrm>
              <a:off x="421340" y="1238468"/>
              <a:ext cx="1466838" cy="1064164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34471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121919" tIns="121919" rIns="121919" bIns="121919" numCol="1" anchor="t">
              <a:noAutofit/>
            </a:bodyPr>
            <a:lstStyle/>
            <a:p>
              <a:r>
                <a:rPr dirty="0">
                  <a:solidFill>
                    <a:schemeClr val="tx1"/>
                  </a:solidFill>
                </a:rPr>
                <a:t>2019</a:t>
              </a:r>
            </a:p>
            <a:p>
              <a:r>
                <a:rPr lang="en-GB" b="1" dirty="0">
                  <a:solidFill>
                    <a:schemeClr val="tx1"/>
                  </a:solidFill>
                </a:rPr>
                <a:t>8</a:t>
              </a:r>
              <a:r>
                <a:rPr lang="en-GB" b="1" dirty="0" smtClean="0">
                  <a:solidFill>
                    <a:schemeClr val="tx1"/>
                  </a:solidFill>
                </a:rPr>
                <a:t>3</a:t>
              </a:r>
              <a:r>
                <a:rPr b="1" dirty="0" smtClean="0">
                  <a:solidFill>
                    <a:schemeClr val="tx1"/>
                  </a:solidFill>
                </a:rPr>
                <a:t>%</a:t>
              </a:r>
              <a:endParaRPr b="1" dirty="0">
                <a:solidFill>
                  <a:schemeClr val="tx1"/>
                </a:solidFill>
              </a:endParaRPr>
            </a:p>
          </p:txBody>
        </p:sp>
        <p:sp>
          <p:nvSpPr>
            <p:cNvPr id="660" name="2020…"/>
            <p:cNvSpPr txBox="1"/>
            <p:nvPr/>
          </p:nvSpPr>
          <p:spPr>
            <a:xfrm>
              <a:off x="421340" y="2398068"/>
              <a:ext cx="1469253" cy="1064164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76200" dist="25400" dir="5400000" rotWithShape="0">
                <a:srgbClr val="000000">
                  <a:alpha val="34471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121919" tIns="121919" rIns="121919" bIns="121919" numCol="1" anchor="t">
              <a:noAutofit/>
            </a:bodyPr>
            <a:lstStyle/>
            <a:p>
              <a:pPr>
                <a:defRPr b="1"/>
              </a:pPr>
              <a:r>
                <a:rPr dirty="0">
                  <a:solidFill>
                    <a:schemeClr val="tx1"/>
                  </a:solidFill>
                </a:rPr>
                <a:t>2020</a:t>
              </a:r>
            </a:p>
            <a:p>
              <a:pPr>
                <a:defRPr b="1"/>
              </a:pPr>
              <a:r>
                <a:rPr lang="en-US" dirty="0" smtClean="0">
                  <a:solidFill>
                    <a:schemeClr val="tx1"/>
                  </a:solidFill>
                </a:rPr>
                <a:t>81</a:t>
              </a:r>
              <a:r>
                <a:rPr dirty="0" smtClean="0">
                  <a:solidFill>
                    <a:schemeClr val="tx1"/>
                  </a:solidFill>
                </a:rPr>
                <a:t>%</a:t>
              </a:r>
              <a:endParaRPr dirty="0">
                <a:solidFill>
                  <a:schemeClr val="tx1"/>
                </a:solidFill>
              </a:endParaRPr>
            </a:p>
          </p:txBody>
        </p:sp>
        <p:sp>
          <p:nvSpPr>
            <p:cNvPr id="661" name="Straight Connector 85"/>
            <p:cNvSpPr/>
            <p:nvPr/>
          </p:nvSpPr>
          <p:spPr>
            <a:xfrm>
              <a:off x="2070910" y="1871017"/>
              <a:ext cx="8227337" cy="14277"/>
            </a:xfrm>
            <a:prstGeom prst="line">
              <a:avLst/>
            </a:prstGeom>
            <a:noFill/>
            <a:ln w="165100" cap="flat">
              <a:solidFill>
                <a:srgbClr val="22BF00"/>
              </a:solidFill>
              <a:prstDash val="solid"/>
              <a:miter lim="800000"/>
            </a:ln>
            <a:effectLst>
              <a:outerShdw blurRad="50800" dir="5400000" rotWithShape="0">
                <a:srgbClr val="000000">
                  <a:alpha val="76000"/>
                </a:srgbClr>
              </a:outerShdw>
            </a:effectLst>
          </p:spPr>
          <p:txBody>
            <a:bodyPr wrap="square" lIns="45719" tIns="45719" rIns="45719" bIns="45719" numCol="1" anchor="t">
              <a:noAutofit/>
            </a:bodyPr>
            <a:lstStyle/>
            <a:p>
              <a:pPr defTabSz="914400">
                <a:defRPr sz="1800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grpSp>
          <p:nvGrpSpPr>
            <p:cNvPr id="667" name="Group 87"/>
            <p:cNvGrpSpPr/>
            <p:nvPr/>
          </p:nvGrpSpPr>
          <p:grpSpPr>
            <a:xfrm>
              <a:off x="8193057" y="1671051"/>
              <a:ext cx="806823" cy="428366"/>
              <a:chOff x="1182542" y="138088"/>
              <a:chExt cx="806821" cy="428364"/>
            </a:xfrm>
          </p:grpSpPr>
          <p:sp>
            <p:nvSpPr>
              <p:cNvPr id="663" name="Rectangle: Rounded Corners 93"/>
              <p:cNvSpPr/>
              <p:nvPr/>
            </p:nvSpPr>
            <p:spPr>
              <a:xfrm>
                <a:off x="1182542" y="138088"/>
                <a:ext cx="806821" cy="399929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60000"/>
                  <a:lumOff val="40000"/>
                </a:schemeClr>
              </a:solidFill>
              <a:ln w="12700" cap="flat">
                <a:solidFill>
                  <a:srgbClr val="3B4550"/>
                </a:solidFill>
                <a:prstDash val="solid"/>
                <a:miter lim="800000"/>
              </a:ln>
              <a:effectLst>
                <a:outerShdw blurRad="50800" dir="5400000" rotWithShape="0">
                  <a:srgbClr val="000000">
                    <a:alpha val="76000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914400">
                  <a:defRPr sz="1800" cap="none">
                    <a:solidFill>
                      <a:srgbClr val="FFFFFF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  <p:grpSp>
            <p:nvGrpSpPr>
              <p:cNvPr id="666" name="Group 94"/>
              <p:cNvGrpSpPr/>
              <p:nvPr/>
            </p:nvGrpSpPr>
            <p:grpSpPr>
              <a:xfrm>
                <a:off x="1441120" y="201088"/>
                <a:ext cx="548243" cy="365364"/>
                <a:chOff x="1312067" y="77543"/>
                <a:chExt cx="548242" cy="365363"/>
              </a:xfrm>
            </p:grpSpPr>
            <p:sp>
              <p:nvSpPr>
                <p:cNvPr id="664" name="Freeform 10"/>
                <p:cNvSpPr/>
                <p:nvPr/>
              </p:nvSpPr>
              <p:spPr>
                <a:xfrm>
                  <a:off x="1652756" y="77543"/>
                  <a:ext cx="207553" cy="36536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2960" y="11109"/>
                      </a:moveTo>
                      <a:cubicBezTo>
                        <a:pt x="2469" y="21600"/>
                        <a:pt x="2469" y="21600"/>
                        <a:pt x="2469" y="21600"/>
                      </a:cubicBezTo>
                      <a:cubicBezTo>
                        <a:pt x="2469" y="21600"/>
                        <a:pt x="1851" y="21600"/>
                        <a:pt x="1851" y="21600"/>
                      </a:cubicBezTo>
                      <a:cubicBezTo>
                        <a:pt x="1851" y="21600"/>
                        <a:pt x="1851" y="21600"/>
                        <a:pt x="1234" y="21600"/>
                      </a:cubicBezTo>
                      <a:cubicBezTo>
                        <a:pt x="617" y="20366"/>
                        <a:pt x="617" y="20366"/>
                        <a:pt x="617" y="20366"/>
                      </a:cubicBezTo>
                      <a:cubicBezTo>
                        <a:pt x="0" y="20366"/>
                        <a:pt x="0" y="20366"/>
                        <a:pt x="0" y="19749"/>
                      </a:cubicBezTo>
                      <a:cubicBezTo>
                        <a:pt x="0" y="19749"/>
                        <a:pt x="0" y="19749"/>
                        <a:pt x="617" y="19131"/>
                      </a:cubicBezTo>
                      <a:cubicBezTo>
                        <a:pt x="9257" y="10491"/>
                        <a:pt x="9257" y="10491"/>
                        <a:pt x="9257" y="10491"/>
                      </a:cubicBezTo>
                      <a:cubicBezTo>
                        <a:pt x="617" y="1851"/>
                        <a:pt x="617" y="1851"/>
                        <a:pt x="617" y="1851"/>
                      </a:cubicBezTo>
                      <a:cubicBezTo>
                        <a:pt x="0" y="1851"/>
                        <a:pt x="0" y="1851"/>
                        <a:pt x="0" y="1851"/>
                      </a:cubicBezTo>
                      <a:cubicBezTo>
                        <a:pt x="0" y="1234"/>
                        <a:pt x="0" y="1234"/>
                        <a:pt x="617" y="1234"/>
                      </a:cubicBezTo>
                      <a:cubicBezTo>
                        <a:pt x="1234" y="0"/>
                        <a:pt x="1234" y="0"/>
                        <a:pt x="1234" y="0"/>
                      </a:cubicBezTo>
                      <a:cubicBezTo>
                        <a:pt x="1851" y="0"/>
                        <a:pt x="1851" y="0"/>
                        <a:pt x="1851" y="0"/>
                      </a:cubicBezTo>
                      <a:cubicBezTo>
                        <a:pt x="1851" y="0"/>
                        <a:pt x="2469" y="0"/>
                        <a:pt x="2469" y="0"/>
                      </a:cubicBezTo>
                      <a:cubicBezTo>
                        <a:pt x="12960" y="10491"/>
                        <a:pt x="12960" y="10491"/>
                        <a:pt x="12960" y="10491"/>
                      </a:cubicBezTo>
                      <a:cubicBezTo>
                        <a:pt x="12960" y="10491"/>
                        <a:pt x="12960" y="10491"/>
                        <a:pt x="12960" y="10491"/>
                      </a:cubicBezTo>
                      <a:cubicBezTo>
                        <a:pt x="12960" y="11109"/>
                        <a:pt x="12960" y="11109"/>
                        <a:pt x="12960" y="11109"/>
                      </a:cubicBezTo>
                      <a:close/>
                      <a:moveTo>
                        <a:pt x="20983" y="11109"/>
                      </a:moveTo>
                      <a:cubicBezTo>
                        <a:pt x="11109" y="21600"/>
                        <a:pt x="11109" y="21600"/>
                        <a:pt x="11109" y="21600"/>
                      </a:cubicBezTo>
                      <a:cubicBezTo>
                        <a:pt x="11109" y="21600"/>
                        <a:pt x="10491" y="21600"/>
                        <a:pt x="10491" y="21600"/>
                      </a:cubicBezTo>
                      <a:cubicBezTo>
                        <a:pt x="10491" y="21600"/>
                        <a:pt x="9874" y="21600"/>
                        <a:pt x="9874" y="21600"/>
                      </a:cubicBezTo>
                      <a:cubicBezTo>
                        <a:pt x="8640" y="20366"/>
                        <a:pt x="8640" y="20366"/>
                        <a:pt x="8640" y="20366"/>
                      </a:cubicBezTo>
                      <a:cubicBezTo>
                        <a:pt x="8640" y="20366"/>
                        <a:pt x="8640" y="20366"/>
                        <a:pt x="8640" y="19749"/>
                      </a:cubicBezTo>
                      <a:cubicBezTo>
                        <a:pt x="8640" y="19749"/>
                        <a:pt x="8640" y="19749"/>
                        <a:pt x="8640" y="19131"/>
                      </a:cubicBezTo>
                      <a:cubicBezTo>
                        <a:pt x="17280" y="10491"/>
                        <a:pt x="17280" y="10491"/>
                        <a:pt x="17280" y="10491"/>
                      </a:cubicBezTo>
                      <a:cubicBezTo>
                        <a:pt x="8640" y="1851"/>
                        <a:pt x="8640" y="1851"/>
                        <a:pt x="8640" y="1851"/>
                      </a:cubicBezTo>
                      <a:cubicBezTo>
                        <a:pt x="8640" y="1851"/>
                        <a:pt x="8640" y="1851"/>
                        <a:pt x="8640" y="1851"/>
                      </a:cubicBezTo>
                      <a:cubicBezTo>
                        <a:pt x="8640" y="1234"/>
                        <a:pt x="8640" y="1234"/>
                        <a:pt x="8640" y="1234"/>
                      </a:cubicBezTo>
                      <a:cubicBezTo>
                        <a:pt x="9874" y="0"/>
                        <a:pt x="9874" y="0"/>
                        <a:pt x="9874" y="0"/>
                      </a:cubicBezTo>
                      <a:cubicBezTo>
                        <a:pt x="9874" y="0"/>
                        <a:pt x="10491" y="0"/>
                        <a:pt x="10491" y="0"/>
                      </a:cubicBezTo>
                      <a:cubicBezTo>
                        <a:pt x="10491" y="0"/>
                        <a:pt x="11109" y="0"/>
                        <a:pt x="11109" y="0"/>
                      </a:cubicBezTo>
                      <a:cubicBezTo>
                        <a:pt x="20983" y="10491"/>
                        <a:pt x="20983" y="10491"/>
                        <a:pt x="20983" y="10491"/>
                      </a:cubicBezTo>
                      <a:cubicBezTo>
                        <a:pt x="21600" y="10491"/>
                        <a:pt x="21600" y="10491"/>
                        <a:pt x="21600" y="10491"/>
                      </a:cubicBezTo>
                      <a:cubicBezTo>
                        <a:pt x="21600" y="11109"/>
                        <a:pt x="21600" y="11109"/>
                        <a:pt x="20983" y="1110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50800" dir="5400000" rotWithShape="0">
                    <a:srgbClr val="000000">
                      <a:alpha val="76000"/>
                    </a:srgbClr>
                  </a:outerShdw>
                </a:effectLst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914400">
                    <a:defRPr sz="1800" cap="none"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665" name="Freeform 10"/>
                <p:cNvSpPr/>
                <p:nvPr/>
              </p:nvSpPr>
              <p:spPr>
                <a:xfrm>
                  <a:off x="1312067" y="183066"/>
                  <a:ext cx="45719" cy="4571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2960" y="11109"/>
                      </a:moveTo>
                      <a:cubicBezTo>
                        <a:pt x="2469" y="21600"/>
                        <a:pt x="2469" y="21600"/>
                        <a:pt x="2469" y="21600"/>
                      </a:cubicBezTo>
                      <a:cubicBezTo>
                        <a:pt x="2469" y="21600"/>
                        <a:pt x="1851" y="21600"/>
                        <a:pt x="1851" y="21600"/>
                      </a:cubicBezTo>
                      <a:cubicBezTo>
                        <a:pt x="1851" y="21600"/>
                        <a:pt x="1851" y="21600"/>
                        <a:pt x="1234" y="21600"/>
                      </a:cubicBezTo>
                      <a:cubicBezTo>
                        <a:pt x="617" y="20366"/>
                        <a:pt x="617" y="20366"/>
                        <a:pt x="617" y="20366"/>
                      </a:cubicBezTo>
                      <a:cubicBezTo>
                        <a:pt x="0" y="20366"/>
                        <a:pt x="0" y="20366"/>
                        <a:pt x="0" y="19749"/>
                      </a:cubicBezTo>
                      <a:cubicBezTo>
                        <a:pt x="0" y="19749"/>
                        <a:pt x="0" y="19749"/>
                        <a:pt x="617" y="19131"/>
                      </a:cubicBezTo>
                      <a:cubicBezTo>
                        <a:pt x="9257" y="10491"/>
                        <a:pt x="9257" y="10491"/>
                        <a:pt x="9257" y="10491"/>
                      </a:cubicBezTo>
                      <a:cubicBezTo>
                        <a:pt x="617" y="1851"/>
                        <a:pt x="617" y="1851"/>
                        <a:pt x="617" y="1851"/>
                      </a:cubicBezTo>
                      <a:cubicBezTo>
                        <a:pt x="0" y="1851"/>
                        <a:pt x="0" y="1851"/>
                        <a:pt x="0" y="1851"/>
                      </a:cubicBezTo>
                      <a:cubicBezTo>
                        <a:pt x="0" y="1234"/>
                        <a:pt x="0" y="1234"/>
                        <a:pt x="617" y="1234"/>
                      </a:cubicBezTo>
                      <a:cubicBezTo>
                        <a:pt x="1234" y="0"/>
                        <a:pt x="1234" y="0"/>
                        <a:pt x="1234" y="0"/>
                      </a:cubicBezTo>
                      <a:cubicBezTo>
                        <a:pt x="1851" y="0"/>
                        <a:pt x="1851" y="0"/>
                        <a:pt x="1851" y="0"/>
                      </a:cubicBezTo>
                      <a:cubicBezTo>
                        <a:pt x="1851" y="0"/>
                        <a:pt x="2469" y="0"/>
                        <a:pt x="2469" y="0"/>
                      </a:cubicBezTo>
                      <a:cubicBezTo>
                        <a:pt x="12960" y="10491"/>
                        <a:pt x="12960" y="10491"/>
                        <a:pt x="12960" y="10491"/>
                      </a:cubicBezTo>
                      <a:cubicBezTo>
                        <a:pt x="12960" y="10491"/>
                        <a:pt x="12960" y="10491"/>
                        <a:pt x="12960" y="10491"/>
                      </a:cubicBezTo>
                      <a:cubicBezTo>
                        <a:pt x="12960" y="11109"/>
                        <a:pt x="12960" y="11109"/>
                        <a:pt x="12960" y="11109"/>
                      </a:cubicBezTo>
                      <a:close/>
                      <a:moveTo>
                        <a:pt x="20983" y="11109"/>
                      </a:moveTo>
                      <a:cubicBezTo>
                        <a:pt x="11109" y="21600"/>
                        <a:pt x="11109" y="21600"/>
                        <a:pt x="11109" y="21600"/>
                      </a:cubicBezTo>
                      <a:cubicBezTo>
                        <a:pt x="11109" y="21600"/>
                        <a:pt x="10491" y="21600"/>
                        <a:pt x="10491" y="21600"/>
                      </a:cubicBezTo>
                      <a:cubicBezTo>
                        <a:pt x="10491" y="21600"/>
                        <a:pt x="9874" y="21600"/>
                        <a:pt x="9874" y="21600"/>
                      </a:cubicBezTo>
                      <a:cubicBezTo>
                        <a:pt x="8640" y="20366"/>
                        <a:pt x="8640" y="20366"/>
                        <a:pt x="8640" y="20366"/>
                      </a:cubicBezTo>
                      <a:cubicBezTo>
                        <a:pt x="8640" y="20366"/>
                        <a:pt x="8640" y="20366"/>
                        <a:pt x="8640" y="19749"/>
                      </a:cubicBezTo>
                      <a:cubicBezTo>
                        <a:pt x="8640" y="19749"/>
                        <a:pt x="8640" y="19749"/>
                        <a:pt x="8640" y="19131"/>
                      </a:cubicBezTo>
                      <a:cubicBezTo>
                        <a:pt x="17280" y="10491"/>
                        <a:pt x="17280" y="10491"/>
                        <a:pt x="17280" y="10491"/>
                      </a:cubicBezTo>
                      <a:cubicBezTo>
                        <a:pt x="8640" y="1851"/>
                        <a:pt x="8640" y="1851"/>
                        <a:pt x="8640" y="1851"/>
                      </a:cubicBezTo>
                      <a:cubicBezTo>
                        <a:pt x="8640" y="1851"/>
                        <a:pt x="8640" y="1851"/>
                        <a:pt x="8640" y="1851"/>
                      </a:cubicBezTo>
                      <a:cubicBezTo>
                        <a:pt x="8640" y="1234"/>
                        <a:pt x="8640" y="1234"/>
                        <a:pt x="8640" y="1234"/>
                      </a:cubicBezTo>
                      <a:cubicBezTo>
                        <a:pt x="9874" y="0"/>
                        <a:pt x="9874" y="0"/>
                        <a:pt x="9874" y="0"/>
                      </a:cubicBezTo>
                      <a:cubicBezTo>
                        <a:pt x="9874" y="0"/>
                        <a:pt x="10491" y="0"/>
                        <a:pt x="10491" y="0"/>
                      </a:cubicBezTo>
                      <a:cubicBezTo>
                        <a:pt x="10491" y="0"/>
                        <a:pt x="11109" y="0"/>
                        <a:pt x="11109" y="0"/>
                      </a:cubicBezTo>
                      <a:cubicBezTo>
                        <a:pt x="20983" y="10491"/>
                        <a:pt x="20983" y="10491"/>
                        <a:pt x="20983" y="10491"/>
                      </a:cubicBezTo>
                      <a:cubicBezTo>
                        <a:pt x="21600" y="10491"/>
                        <a:pt x="21600" y="10491"/>
                        <a:pt x="21600" y="10491"/>
                      </a:cubicBezTo>
                      <a:cubicBezTo>
                        <a:pt x="21600" y="11109"/>
                        <a:pt x="21600" y="11109"/>
                        <a:pt x="20983" y="1110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50800" dir="5400000" rotWithShape="0">
                    <a:srgbClr val="000000">
                      <a:alpha val="76000"/>
                    </a:srgbClr>
                  </a:outerShdw>
                </a:effectLst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914400">
                    <a:defRPr sz="1800" cap="none"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</p:grpSp>
        <p:sp>
          <p:nvSpPr>
            <p:cNvPr id="679" name="Straight Connector 86"/>
            <p:cNvSpPr/>
            <p:nvPr/>
          </p:nvSpPr>
          <p:spPr>
            <a:xfrm>
              <a:off x="2070910" y="2838864"/>
              <a:ext cx="8217254" cy="998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21600" y="0"/>
                  </a:lnTo>
                </a:path>
              </a:pathLst>
            </a:custGeom>
            <a:noFill/>
            <a:ln w="165100" cap="flat">
              <a:solidFill>
                <a:srgbClr val="41CC76"/>
              </a:solidFill>
              <a:prstDash val="solid"/>
              <a:miter lim="800000"/>
            </a:ln>
            <a:effectLst/>
          </p:spPr>
          <p:txBody>
            <a:bodyPr/>
            <a:lstStyle/>
            <a:p>
              <a:endParaRPr/>
            </a:p>
          </p:txBody>
        </p:sp>
        <p:grpSp>
          <p:nvGrpSpPr>
            <p:cNvPr id="673" name="Group 87"/>
            <p:cNvGrpSpPr/>
            <p:nvPr/>
          </p:nvGrpSpPr>
          <p:grpSpPr>
            <a:xfrm>
              <a:off x="7951868" y="2630394"/>
              <a:ext cx="772764" cy="476593"/>
              <a:chOff x="-1567321" y="-61461"/>
              <a:chExt cx="772763" cy="476592"/>
            </a:xfrm>
          </p:grpSpPr>
          <p:sp>
            <p:nvSpPr>
              <p:cNvPr id="669" name="Rectangle: Rounded Corners 93"/>
              <p:cNvSpPr/>
              <p:nvPr/>
            </p:nvSpPr>
            <p:spPr>
              <a:xfrm>
                <a:off x="-1567321" y="-61461"/>
                <a:ext cx="772763" cy="476592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60000"/>
                  <a:lumOff val="40000"/>
                </a:schemeClr>
              </a:solidFill>
              <a:ln w="12700" cap="flat">
                <a:solidFill>
                  <a:srgbClr val="3B4550"/>
                </a:solidFill>
                <a:prstDash val="solid"/>
                <a:miter lim="800000"/>
              </a:ln>
              <a:effectLst>
                <a:outerShdw blurRad="50800" dir="5400000" rotWithShape="0">
                  <a:srgbClr val="000000">
                    <a:alpha val="76000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914400">
                  <a:defRPr sz="1800" cap="none">
                    <a:solidFill>
                      <a:srgbClr val="FFFFFF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  <p:grpSp>
            <p:nvGrpSpPr>
              <p:cNvPr id="672" name="Group 94"/>
              <p:cNvGrpSpPr/>
              <p:nvPr/>
            </p:nvGrpSpPr>
            <p:grpSpPr>
              <a:xfrm>
                <a:off x="-1509937" y="19426"/>
                <a:ext cx="650557" cy="257033"/>
                <a:chOff x="-1639372" y="-104487"/>
                <a:chExt cx="650556" cy="257032"/>
              </a:xfrm>
            </p:grpSpPr>
            <p:sp>
              <p:nvSpPr>
                <p:cNvPr id="670" name="Freeform 10"/>
                <p:cNvSpPr/>
                <p:nvPr/>
              </p:nvSpPr>
              <p:spPr>
                <a:xfrm>
                  <a:off x="-1196988" y="-104487"/>
                  <a:ext cx="208172" cy="22876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2960" y="11109"/>
                      </a:moveTo>
                      <a:cubicBezTo>
                        <a:pt x="2469" y="21600"/>
                        <a:pt x="2469" y="21600"/>
                        <a:pt x="2469" y="21600"/>
                      </a:cubicBezTo>
                      <a:cubicBezTo>
                        <a:pt x="2469" y="21600"/>
                        <a:pt x="1851" y="21600"/>
                        <a:pt x="1851" y="21600"/>
                      </a:cubicBezTo>
                      <a:cubicBezTo>
                        <a:pt x="1851" y="21600"/>
                        <a:pt x="1851" y="21600"/>
                        <a:pt x="1234" y="21600"/>
                      </a:cubicBezTo>
                      <a:cubicBezTo>
                        <a:pt x="617" y="20366"/>
                        <a:pt x="617" y="20366"/>
                        <a:pt x="617" y="20366"/>
                      </a:cubicBezTo>
                      <a:cubicBezTo>
                        <a:pt x="0" y="20366"/>
                        <a:pt x="0" y="20366"/>
                        <a:pt x="0" y="19749"/>
                      </a:cubicBezTo>
                      <a:cubicBezTo>
                        <a:pt x="0" y="19749"/>
                        <a:pt x="0" y="19749"/>
                        <a:pt x="617" y="19131"/>
                      </a:cubicBezTo>
                      <a:cubicBezTo>
                        <a:pt x="9257" y="10491"/>
                        <a:pt x="9257" y="10491"/>
                        <a:pt x="9257" y="10491"/>
                      </a:cubicBezTo>
                      <a:cubicBezTo>
                        <a:pt x="617" y="1851"/>
                        <a:pt x="617" y="1851"/>
                        <a:pt x="617" y="1851"/>
                      </a:cubicBezTo>
                      <a:cubicBezTo>
                        <a:pt x="0" y="1851"/>
                        <a:pt x="0" y="1851"/>
                        <a:pt x="0" y="1851"/>
                      </a:cubicBezTo>
                      <a:cubicBezTo>
                        <a:pt x="0" y="1234"/>
                        <a:pt x="0" y="1234"/>
                        <a:pt x="617" y="1234"/>
                      </a:cubicBezTo>
                      <a:cubicBezTo>
                        <a:pt x="1234" y="0"/>
                        <a:pt x="1234" y="0"/>
                        <a:pt x="1234" y="0"/>
                      </a:cubicBezTo>
                      <a:cubicBezTo>
                        <a:pt x="1851" y="0"/>
                        <a:pt x="1851" y="0"/>
                        <a:pt x="1851" y="0"/>
                      </a:cubicBezTo>
                      <a:cubicBezTo>
                        <a:pt x="1851" y="0"/>
                        <a:pt x="2469" y="0"/>
                        <a:pt x="2469" y="0"/>
                      </a:cubicBezTo>
                      <a:cubicBezTo>
                        <a:pt x="12960" y="10491"/>
                        <a:pt x="12960" y="10491"/>
                        <a:pt x="12960" y="10491"/>
                      </a:cubicBezTo>
                      <a:cubicBezTo>
                        <a:pt x="12960" y="10491"/>
                        <a:pt x="12960" y="10491"/>
                        <a:pt x="12960" y="10491"/>
                      </a:cubicBezTo>
                      <a:cubicBezTo>
                        <a:pt x="12960" y="11109"/>
                        <a:pt x="12960" y="11109"/>
                        <a:pt x="12960" y="11109"/>
                      </a:cubicBezTo>
                      <a:close/>
                      <a:moveTo>
                        <a:pt x="20983" y="11109"/>
                      </a:moveTo>
                      <a:cubicBezTo>
                        <a:pt x="11109" y="21600"/>
                        <a:pt x="11109" y="21600"/>
                        <a:pt x="11109" y="21600"/>
                      </a:cubicBezTo>
                      <a:cubicBezTo>
                        <a:pt x="11109" y="21600"/>
                        <a:pt x="10491" y="21600"/>
                        <a:pt x="10491" y="21600"/>
                      </a:cubicBezTo>
                      <a:cubicBezTo>
                        <a:pt x="10491" y="21600"/>
                        <a:pt x="9874" y="21600"/>
                        <a:pt x="9874" y="21600"/>
                      </a:cubicBezTo>
                      <a:cubicBezTo>
                        <a:pt x="8640" y="20366"/>
                        <a:pt x="8640" y="20366"/>
                        <a:pt x="8640" y="20366"/>
                      </a:cubicBezTo>
                      <a:cubicBezTo>
                        <a:pt x="8640" y="20366"/>
                        <a:pt x="8640" y="20366"/>
                        <a:pt x="8640" y="19749"/>
                      </a:cubicBezTo>
                      <a:cubicBezTo>
                        <a:pt x="8640" y="19749"/>
                        <a:pt x="8640" y="19749"/>
                        <a:pt x="8640" y="19131"/>
                      </a:cubicBezTo>
                      <a:cubicBezTo>
                        <a:pt x="17280" y="10491"/>
                        <a:pt x="17280" y="10491"/>
                        <a:pt x="17280" y="10491"/>
                      </a:cubicBezTo>
                      <a:cubicBezTo>
                        <a:pt x="8640" y="1851"/>
                        <a:pt x="8640" y="1851"/>
                        <a:pt x="8640" y="1851"/>
                      </a:cubicBezTo>
                      <a:cubicBezTo>
                        <a:pt x="8640" y="1851"/>
                        <a:pt x="8640" y="1851"/>
                        <a:pt x="8640" y="1851"/>
                      </a:cubicBezTo>
                      <a:cubicBezTo>
                        <a:pt x="8640" y="1234"/>
                        <a:pt x="8640" y="1234"/>
                        <a:pt x="8640" y="1234"/>
                      </a:cubicBezTo>
                      <a:cubicBezTo>
                        <a:pt x="9874" y="0"/>
                        <a:pt x="9874" y="0"/>
                        <a:pt x="9874" y="0"/>
                      </a:cubicBezTo>
                      <a:cubicBezTo>
                        <a:pt x="9874" y="0"/>
                        <a:pt x="10491" y="0"/>
                        <a:pt x="10491" y="0"/>
                      </a:cubicBezTo>
                      <a:cubicBezTo>
                        <a:pt x="10491" y="0"/>
                        <a:pt x="11109" y="0"/>
                        <a:pt x="11109" y="0"/>
                      </a:cubicBezTo>
                      <a:cubicBezTo>
                        <a:pt x="20983" y="10491"/>
                        <a:pt x="20983" y="10491"/>
                        <a:pt x="20983" y="10491"/>
                      </a:cubicBezTo>
                      <a:cubicBezTo>
                        <a:pt x="21600" y="10491"/>
                        <a:pt x="21600" y="10491"/>
                        <a:pt x="21600" y="10491"/>
                      </a:cubicBezTo>
                      <a:cubicBezTo>
                        <a:pt x="21600" y="11109"/>
                        <a:pt x="21600" y="11109"/>
                        <a:pt x="20983" y="1110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50800" dir="5400000" rotWithShape="0">
                    <a:srgbClr val="000000">
                      <a:alpha val="76000"/>
                    </a:srgbClr>
                  </a:outerShdw>
                </a:effectLst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914400">
                    <a:defRPr sz="1800" cap="none"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671" name="Freeform 10"/>
                <p:cNvSpPr/>
                <p:nvPr/>
              </p:nvSpPr>
              <p:spPr>
                <a:xfrm flipH="1">
                  <a:off x="-1639372" y="-76218"/>
                  <a:ext cx="208173" cy="22876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2960" y="11109"/>
                      </a:moveTo>
                      <a:cubicBezTo>
                        <a:pt x="2469" y="21600"/>
                        <a:pt x="2469" y="21600"/>
                        <a:pt x="2469" y="21600"/>
                      </a:cubicBezTo>
                      <a:cubicBezTo>
                        <a:pt x="2469" y="21600"/>
                        <a:pt x="1851" y="21600"/>
                        <a:pt x="1851" y="21600"/>
                      </a:cubicBezTo>
                      <a:cubicBezTo>
                        <a:pt x="1851" y="21600"/>
                        <a:pt x="1851" y="21600"/>
                        <a:pt x="1234" y="21600"/>
                      </a:cubicBezTo>
                      <a:cubicBezTo>
                        <a:pt x="617" y="20366"/>
                        <a:pt x="617" y="20366"/>
                        <a:pt x="617" y="20366"/>
                      </a:cubicBezTo>
                      <a:cubicBezTo>
                        <a:pt x="0" y="20366"/>
                        <a:pt x="0" y="20366"/>
                        <a:pt x="0" y="19749"/>
                      </a:cubicBezTo>
                      <a:cubicBezTo>
                        <a:pt x="0" y="19749"/>
                        <a:pt x="0" y="19749"/>
                        <a:pt x="617" y="19131"/>
                      </a:cubicBezTo>
                      <a:cubicBezTo>
                        <a:pt x="9257" y="10491"/>
                        <a:pt x="9257" y="10491"/>
                        <a:pt x="9257" y="10491"/>
                      </a:cubicBezTo>
                      <a:cubicBezTo>
                        <a:pt x="617" y="1851"/>
                        <a:pt x="617" y="1851"/>
                        <a:pt x="617" y="1851"/>
                      </a:cubicBezTo>
                      <a:cubicBezTo>
                        <a:pt x="0" y="1851"/>
                        <a:pt x="0" y="1851"/>
                        <a:pt x="0" y="1851"/>
                      </a:cubicBezTo>
                      <a:cubicBezTo>
                        <a:pt x="0" y="1234"/>
                        <a:pt x="0" y="1234"/>
                        <a:pt x="617" y="1234"/>
                      </a:cubicBezTo>
                      <a:cubicBezTo>
                        <a:pt x="1234" y="0"/>
                        <a:pt x="1234" y="0"/>
                        <a:pt x="1234" y="0"/>
                      </a:cubicBezTo>
                      <a:cubicBezTo>
                        <a:pt x="1851" y="0"/>
                        <a:pt x="1851" y="0"/>
                        <a:pt x="1851" y="0"/>
                      </a:cubicBezTo>
                      <a:cubicBezTo>
                        <a:pt x="1851" y="0"/>
                        <a:pt x="2469" y="0"/>
                        <a:pt x="2469" y="0"/>
                      </a:cubicBezTo>
                      <a:cubicBezTo>
                        <a:pt x="12960" y="10491"/>
                        <a:pt x="12960" y="10491"/>
                        <a:pt x="12960" y="10491"/>
                      </a:cubicBezTo>
                      <a:cubicBezTo>
                        <a:pt x="12960" y="10491"/>
                        <a:pt x="12960" y="10491"/>
                        <a:pt x="12960" y="10491"/>
                      </a:cubicBezTo>
                      <a:cubicBezTo>
                        <a:pt x="12960" y="11109"/>
                        <a:pt x="12960" y="11109"/>
                        <a:pt x="12960" y="11109"/>
                      </a:cubicBezTo>
                      <a:close/>
                      <a:moveTo>
                        <a:pt x="20983" y="11109"/>
                      </a:moveTo>
                      <a:cubicBezTo>
                        <a:pt x="11109" y="21600"/>
                        <a:pt x="11109" y="21600"/>
                        <a:pt x="11109" y="21600"/>
                      </a:cubicBezTo>
                      <a:cubicBezTo>
                        <a:pt x="11109" y="21600"/>
                        <a:pt x="10491" y="21600"/>
                        <a:pt x="10491" y="21600"/>
                      </a:cubicBezTo>
                      <a:cubicBezTo>
                        <a:pt x="10491" y="21600"/>
                        <a:pt x="9874" y="21600"/>
                        <a:pt x="9874" y="21600"/>
                      </a:cubicBezTo>
                      <a:cubicBezTo>
                        <a:pt x="8640" y="20366"/>
                        <a:pt x="8640" y="20366"/>
                        <a:pt x="8640" y="20366"/>
                      </a:cubicBezTo>
                      <a:cubicBezTo>
                        <a:pt x="8640" y="20366"/>
                        <a:pt x="8640" y="20366"/>
                        <a:pt x="8640" y="19749"/>
                      </a:cubicBezTo>
                      <a:cubicBezTo>
                        <a:pt x="8640" y="19749"/>
                        <a:pt x="8640" y="19749"/>
                        <a:pt x="8640" y="19131"/>
                      </a:cubicBezTo>
                      <a:cubicBezTo>
                        <a:pt x="17280" y="10491"/>
                        <a:pt x="17280" y="10491"/>
                        <a:pt x="17280" y="10491"/>
                      </a:cubicBezTo>
                      <a:cubicBezTo>
                        <a:pt x="8640" y="1851"/>
                        <a:pt x="8640" y="1851"/>
                        <a:pt x="8640" y="1851"/>
                      </a:cubicBezTo>
                      <a:cubicBezTo>
                        <a:pt x="8640" y="1851"/>
                        <a:pt x="8640" y="1851"/>
                        <a:pt x="8640" y="1851"/>
                      </a:cubicBezTo>
                      <a:cubicBezTo>
                        <a:pt x="8640" y="1234"/>
                        <a:pt x="8640" y="1234"/>
                        <a:pt x="8640" y="1234"/>
                      </a:cubicBezTo>
                      <a:cubicBezTo>
                        <a:pt x="9874" y="0"/>
                        <a:pt x="9874" y="0"/>
                        <a:pt x="9874" y="0"/>
                      </a:cubicBezTo>
                      <a:cubicBezTo>
                        <a:pt x="9874" y="0"/>
                        <a:pt x="10491" y="0"/>
                        <a:pt x="10491" y="0"/>
                      </a:cubicBezTo>
                      <a:cubicBezTo>
                        <a:pt x="10491" y="0"/>
                        <a:pt x="11109" y="0"/>
                        <a:pt x="11109" y="0"/>
                      </a:cubicBezTo>
                      <a:cubicBezTo>
                        <a:pt x="20983" y="10491"/>
                        <a:pt x="20983" y="10491"/>
                        <a:pt x="20983" y="10491"/>
                      </a:cubicBezTo>
                      <a:cubicBezTo>
                        <a:pt x="21600" y="10491"/>
                        <a:pt x="21600" y="10491"/>
                        <a:pt x="21600" y="10491"/>
                      </a:cubicBezTo>
                      <a:cubicBezTo>
                        <a:pt x="21600" y="11109"/>
                        <a:pt x="21600" y="11109"/>
                        <a:pt x="20983" y="1110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50800" dir="5400000" rotWithShape="0">
                    <a:srgbClr val="000000">
                      <a:alpha val="76000"/>
                    </a:srgbClr>
                  </a:outerShdw>
                </a:effectLst>
              </p:spPr>
              <p:txBody>
                <a:bodyPr wrap="square" lIns="45719" tIns="45719" rIns="45719" bIns="45719" numCol="1" anchor="t">
                  <a:noAutofit/>
                </a:bodyPr>
                <a:lstStyle/>
                <a:p>
                  <a:pPr defTabSz="914400">
                    <a:defRPr sz="1800" cap="none"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</p:grpSp>
      </p:grpSp>
      <p:sp>
        <p:nvSpPr>
          <p:cNvPr id="675" name="Performance (%)"/>
          <p:cNvSpPr txBox="1"/>
          <p:nvPr/>
        </p:nvSpPr>
        <p:spPr>
          <a:xfrm>
            <a:off x="13097704" y="3093294"/>
            <a:ext cx="10675195" cy="1038742"/>
          </a:xfrm>
          <a:prstGeom prst="rect">
            <a:avLst/>
          </a:prstGeom>
          <a:ln w="38100">
            <a:solidFill>
              <a:srgbClr val="22BF00"/>
            </a:solidFill>
            <a:miter/>
          </a:ln>
          <a:effectLst>
            <a:outerShdw blurRad="76200" dist="25400" dir="5400000" rotWithShape="0">
              <a:srgbClr val="000000">
                <a:alpha val="34471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algn="ctr" defTabSz="825500">
              <a:spcBef>
                <a:spcPts val="1000"/>
              </a:spcBef>
              <a:defRPr sz="2700" b="1"/>
            </a:lvl1pPr>
          </a:lstStyle>
          <a:p>
            <a:pPr>
              <a:defRPr>
                <a:effectLst/>
              </a:defRPr>
            </a:pPr>
            <a:r>
              <a:t>Performance (%)</a:t>
            </a:r>
          </a:p>
        </p:txBody>
      </p:sp>
      <p:sp>
        <p:nvSpPr>
          <p:cNvPr id="676" name="The Total Revenue performed at 106%…"/>
          <p:cNvSpPr/>
          <p:nvPr/>
        </p:nvSpPr>
        <p:spPr>
          <a:xfrm>
            <a:off x="728265" y="8039047"/>
            <a:ext cx="22927470" cy="45077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90" y="0"/>
                </a:moveTo>
                <a:lnTo>
                  <a:pt x="1173" y="2408"/>
                </a:lnTo>
                <a:lnTo>
                  <a:pt x="60" y="2408"/>
                </a:lnTo>
                <a:cubicBezTo>
                  <a:pt x="27" y="2408"/>
                  <a:pt x="0" y="2544"/>
                  <a:pt x="0" y="2712"/>
                </a:cubicBezTo>
                <a:lnTo>
                  <a:pt x="0" y="21296"/>
                </a:lnTo>
                <a:cubicBezTo>
                  <a:pt x="0" y="21464"/>
                  <a:pt x="27" y="21600"/>
                  <a:pt x="60" y="21600"/>
                </a:cubicBezTo>
                <a:lnTo>
                  <a:pt x="21540" y="21600"/>
                </a:lnTo>
                <a:cubicBezTo>
                  <a:pt x="21573" y="21600"/>
                  <a:pt x="21600" y="21464"/>
                  <a:pt x="21600" y="21296"/>
                </a:cubicBezTo>
                <a:lnTo>
                  <a:pt x="21600" y="2712"/>
                </a:lnTo>
                <a:cubicBezTo>
                  <a:pt x="21600" y="2544"/>
                  <a:pt x="21573" y="2408"/>
                  <a:pt x="21540" y="2408"/>
                </a:cubicBezTo>
                <a:lnTo>
                  <a:pt x="2008" y="2408"/>
                </a:lnTo>
                <a:lnTo>
                  <a:pt x="1590" y="0"/>
                </a:lnTo>
                <a:close/>
              </a:path>
            </a:pathLst>
          </a:custGeom>
          <a:ln w="63500">
            <a:solidFill>
              <a:srgbClr val="00ACFF"/>
            </a:solidFill>
            <a:prstDash val="sysDot"/>
            <a:miter lim="400000"/>
          </a:ln>
          <a:effectLst>
            <a:outerShdw blurRad="76200" dist="38100" dir="5400000" rotWithShape="0">
              <a:srgbClr val="000000">
                <a:alpha val="40026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b"/>
          <a:lstStyle/>
          <a:p>
            <a:pPr marL="652271" indent="-398271" defTabSz="1371600">
              <a:lnSpc>
                <a:spcPct val="120000"/>
              </a:lnSpc>
              <a:spcBef>
                <a:spcPts val="600"/>
              </a:spcBef>
              <a:buClr>
                <a:srgbClr val="00ACFF"/>
              </a:buClr>
              <a:buSzPct val="122000"/>
              <a:buFont typeface="Helvetica"/>
              <a:buChar char="▸"/>
              <a:defRPr sz="2800" b="1">
                <a:effectLst/>
              </a:defRPr>
            </a:pPr>
            <a:r>
              <a:rPr dirty="0">
                <a:solidFill>
                  <a:schemeClr val="tx1"/>
                </a:solidFill>
              </a:rPr>
              <a:t>The Total Revenue performed at </a:t>
            </a:r>
            <a:r>
              <a:rPr lang="en-GB" dirty="0" smtClean="0">
                <a:solidFill>
                  <a:schemeClr val="tx1"/>
                </a:solidFill>
              </a:rPr>
              <a:t>81</a:t>
            </a:r>
            <a:r>
              <a:rPr dirty="0" smtClean="0">
                <a:solidFill>
                  <a:schemeClr val="tx1"/>
                </a:solidFill>
              </a:rPr>
              <a:t>%</a:t>
            </a:r>
            <a:endParaRPr sz="3000" dirty="0">
              <a:solidFill>
                <a:schemeClr val="tx1"/>
              </a:solidFill>
            </a:endParaRPr>
          </a:p>
          <a:p>
            <a:pPr marL="680719" indent="-426719" defTabSz="1371600">
              <a:lnSpc>
                <a:spcPct val="120000"/>
              </a:lnSpc>
              <a:spcBef>
                <a:spcPts val="600"/>
              </a:spcBef>
              <a:buClr>
                <a:srgbClr val="00ACFF"/>
              </a:buClr>
              <a:buSzPct val="122000"/>
              <a:buFont typeface="Helvetica"/>
              <a:buChar char="▸"/>
              <a:defRPr sz="2800" b="1">
                <a:effectLst/>
              </a:defRPr>
            </a:pPr>
            <a:r>
              <a:rPr sz="3000" dirty="0">
                <a:solidFill>
                  <a:schemeClr val="tx1"/>
                </a:solidFill>
              </a:rPr>
              <a:t>It is the h</a:t>
            </a:r>
            <a:r>
              <a:rPr dirty="0">
                <a:solidFill>
                  <a:schemeClr val="tx1"/>
                </a:solidFill>
              </a:rPr>
              <a:t>ighest in absolute terms compared to 2018 and 2019. Note that the revenue consists of </a:t>
            </a:r>
            <a:r>
              <a:rPr dirty="0" smtClean="0">
                <a:solidFill>
                  <a:schemeClr val="tx1"/>
                </a:solidFill>
                <a:effectLst>
                  <a:outerShdw blurRad="12700" dist="12700" dir="3000000" rotWithShape="0">
                    <a:srgbClr val="000000">
                      <a:alpha val="26000"/>
                    </a:srgbClr>
                  </a:outerShdw>
                </a:effectLst>
              </a:rPr>
              <a:t>₦</a:t>
            </a:r>
            <a:r>
              <a:rPr lang="en-GB" dirty="0" smtClean="0">
                <a:solidFill>
                  <a:schemeClr val="tx1"/>
                </a:solidFill>
                <a:effectLst/>
              </a:rPr>
              <a:t>127.700</a:t>
            </a:r>
            <a:r>
              <a:rPr dirty="0" err="1" smtClean="0">
                <a:solidFill>
                  <a:schemeClr val="tx1"/>
                </a:solidFill>
              </a:rPr>
              <a:t>bn</a:t>
            </a:r>
            <a:r>
              <a:rPr dirty="0" smtClean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balance from loan and bond issuance</a:t>
            </a:r>
            <a:endParaRPr sz="3000" dirty="0">
              <a:solidFill>
                <a:schemeClr val="tx1"/>
              </a:solidFill>
            </a:endParaRPr>
          </a:p>
          <a:p>
            <a:pPr marL="652271" indent="-398271" defTabSz="1371600">
              <a:lnSpc>
                <a:spcPct val="120000"/>
              </a:lnSpc>
              <a:spcBef>
                <a:spcPts val="600"/>
              </a:spcBef>
              <a:buClr>
                <a:srgbClr val="00ACFF"/>
              </a:buClr>
              <a:buSzPct val="122000"/>
              <a:buFont typeface="Helvetica"/>
              <a:buChar char="▸"/>
              <a:defRPr sz="2800" b="1">
                <a:effectLst/>
              </a:defRPr>
            </a:pPr>
            <a:r>
              <a:rPr dirty="0">
                <a:solidFill>
                  <a:schemeClr val="tx1"/>
                </a:solidFill>
              </a:rPr>
              <a:t>However, without the balance from loan and bond Issuance, the Total Revenue </a:t>
            </a:r>
            <a:r>
              <a:rPr dirty="0" smtClean="0">
                <a:solidFill>
                  <a:schemeClr val="tx1"/>
                </a:solidFill>
              </a:rPr>
              <a:t>Performance recorded ₦</a:t>
            </a:r>
            <a:r>
              <a:rPr lang="en-GB" dirty="0" smtClean="0">
                <a:solidFill>
                  <a:schemeClr val="tx1"/>
                </a:solidFill>
              </a:rPr>
              <a:t>304.930</a:t>
            </a:r>
            <a:r>
              <a:rPr dirty="0" err="1" smtClean="0">
                <a:solidFill>
                  <a:schemeClr val="tx1"/>
                </a:solidFill>
              </a:rPr>
              <a:t>Bn</a:t>
            </a:r>
            <a:r>
              <a:rPr dirty="0">
                <a:solidFill>
                  <a:schemeClr val="tx1"/>
                </a:solidFill>
              </a:rPr>
              <a:t>, which is also higher in absolute terms compared to the same period in 2018 </a:t>
            </a:r>
            <a:r>
              <a:rPr lang="en-GB" dirty="0" smtClean="0">
                <a:solidFill>
                  <a:schemeClr val="tx1"/>
                </a:solidFill>
              </a:rPr>
              <a:t>but lower than the outturn in </a:t>
            </a:r>
            <a:r>
              <a:rPr dirty="0" smtClean="0">
                <a:solidFill>
                  <a:schemeClr val="tx1"/>
                </a:solidFill>
              </a:rPr>
              <a:t>2019</a:t>
            </a:r>
            <a:r>
              <a:rPr dirty="0">
                <a:solidFill>
                  <a:schemeClr val="tx1"/>
                </a:solidFill>
              </a:rPr>
              <a:t>. </a:t>
            </a:r>
          </a:p>
          <a:p>
            <a:pPr marL="731925" indent="-477925" defTabSz="1371600">
              <a:lnSpc>
                <a:spcPct val="120000"/>
              </a:lnSpc>
              <a:spcBef>
                <a:spcPts val="600"/>
              </a:spcBef>
              <a:buClr>
                <a:srgbClr val="00ACFF"/>
              </a:buClr>
              <a:buSzPct val="122000"/>
              <a:buFont typeface="Helvetica"/>
              <a:buChar char="▸"/>
              <a:defRPr sz="2800" b="1">
                <a:effectLst/>
              </a:defRPr>
            </a:pPr>
            <a:r>
              <a:rPr dirty="0">
                <a:solidFill>
                  <a:schemeClr val="tx1"/>
                </a:solidFill>
              </a:rPr>
              <a:t>The Corona virus pandemic </a:t>
            </a:r>
            <a:r>
              <a:rPr lang="en-GB" dirty="0" smtClean="0">
                <a:solidFill>
                  <a:schemeClr val="tx1"/>
                </a:solidFill>
              </a:rPr>
              <a:t>affected the revenue outturns in Q2,</a:t>
            </a:r>
            <a:r>
              <a:rPr dirty="0" smtClean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hence </a:t>
            </a:r>
            <a:r>
              <a:rPr dirty="0" smtClean="0">
                <a:solidFill>
                  <a:schemeClr val="tx1"/>
                </a:solidFill>
              </a:rPr>
              <a:t>the</a:t>
            </a:r>
            <a:r>
              <a:rPr lang="en-GB" dirty="0" smtClean="0">
                <a:solidFill>
                  <a:schemeClr val="tx1"/>
                </a:solidFill>
              </a:rPr>
              <a:t>re is</a:t>
            </a:r>
            <a:r>
              <a:rPr dirty="0" smtClean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need to identify out of the box solutions for alternative sources of revenue.</a:t>
            </a:r>
          </a:p>
        </p:txBody>
      </p:sp>
      <p:sp>
        <p:nvSpPr>
          <p:cNvPr id="34" name="Straight Connector 86"/>
          <p:cNvSpPr/>
          <p:nvPr/>
        </p:nvSpPr>
        <p:spPr>
          <a:xfrm>
            <a:off x="14950192" y="7672393"/>
            <a:ext cx="5928208" cy="536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1600" y="0"/>
                </a:lnTo>
              </a:path>
            </a:pathLst>
          </a:custGeom>
          <a:noFill/>
          <a:ln w="165100" cap="flat">
            <a:solidFill>
              <a:srgbClr val="FFB740"/>
            </a:solidFill>
            <a:prstDash val="solid"/>
            <a:miter lim="800000"/>
          </a:ln>
          <a:effectLst/>
        </p:spPr>
        <p:txBody>
          <a:bodyPr/>
          <a:lstStyle/>
          <a:p>
            <a:endParaRPr/>
          </a:p>
        </p:txBody>
      </p:sp>
      <p:sp>
        <p:nvSpPr>
          <p:cNvPr id="35" name="Straight Connector 86"/>
          <p:cNvSpPr/>
          <p:nvPr/>
        </p:nvSpPr>
        <p:spPr>
          <a:xfrm flipV="1">
            <a:off x="14860667" y="6701477"/>
            <a:ext cx="6141009" cy="59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1600" y="0"/>
                </a:lnTo>
              </a:path>
            </a:pathLst>
          </a:custGeom>
          <a:noFill/>
          <a:ln w="165100" cap="flat">
            <a:solidFill>
              <a:srgbClr val="FFB740"/>
            </a:solidFill>
            <a:prstDash val="solid"/>
            <a:miter lim="800000"/>
          </a:ln>
          <a:effectLst/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24</a:t>
            </a:fld>
            <a:endParaRPr/>
          </a:p>
        </p:txBody>
      </p:sp>
      <p:sp>
        <p:nvSpPr>
          <p:cNvPr id="682" name="Line"/>
          <p:cNvSpPr/>
          <p:nvPr/>
        </p:nvSpPr>
        <p:spPr>
          <a:xfrm flipV="1">
            <a:off x="5935338" y="8935566"/>
            <a:ext cx="1" cy="4182067"/>
          </a:xfrm>
          <a:prstGeom prst="line">
            <a:avLst/>
          </a:prstGeom>
          <a:ln w="63500">
            <a:solidFill>
              <a:srgbClr val="00ACFF"/>
            </a:solidFill>
          </a:ln>
          <a:effectLst>
            <a:outerShdw blurRad="101600" dist="50800" dir="5400000" rotWithShape="0">
              <a:srgbClr val="000000">
                <a:alpha val="60000"/>
              </a:srgbClr>
            </a:outerShdw>
          </a:effectLst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grpSp>
        <p:nvGrpSpPr>
          <p:cNvPr id="685" name="Group"/>
          <p:cNvGrpSpPr/>
          <p:nvPr/>
        </p:nvGrpSpPr>
        <p:grpSpPr>
          <a:xfrm>
            <a:off x="4627418" y="6400800"/>
            <a:ext cx="2299855" cy="2516799"/>
            <a:chOff x="0" y="-49"/>
            <a:chExt cx="1889140" cy="2044535"/>
          </a:xfrm>
        </p:grpSpPr>
        <p:sp>
          <p:nvSpPr>
            <p:cNvPr id="683" name="Shape"/>
            <p:cNvSpPr/>
            <p:nvPr/>
          </p:nvSpPr>
          <p:spPr>
            <a:xfrm>
              <a:off x="0" y="-49"/>
              <a:ext cx="1889140" cy="2044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1" extrusionOk="0">
                  <a:moveTo>
                    <a:pt x="0" y="7473"/>
                  </a:moveTo>
                  <a:cubicBezTo>
                    <a:pt x="0" y="6080"/>
                    <a:pt x="1085" y="4369"/>
                    <a:pt x="2412" y="3671"/>
                  </a:cubicBezTo>
                  <a:lnTo>
                    <a:pt x="8389" y="524"/>
                  </a:lnTo>
                  <a:cubicBezTo>
                    <a:pt x="9715" y="-174"/>
                    <a:pt x="11885" y="-174"/>
                    <a:pt x="13211" y="524"/>
                  </a:cubicBezTo>
                  <a:lnTo>
                    <a:pt x="19188" y="3671"/>
                  </a:lnTo>
                  <a:cubicBezTo>
                    <a:pt x="20515" y="4369"/>
                    <a:pt x="21600" y="6080"/>
                    <a:pt x="21600" y="7473"/>
                  </a:cubicBezTo>
                  <a:lnTo>
                    <a:pt x="21600" y="13779"/>
                  </a:lnTo>
                  <a:cubicBezTo>
                    <a:pt x="21600" y="15172"/>
                    <a:pt x="20515" y="16883"/>
                    <a:pt x="19188" y="17581"/>
                  </a:cubicBezTo>
                  <a:lnTo>
                    <a:pt x="13211" y="20728"/>
                  </a:lnTo>
                  <a:cubicBezTo>
                    <a:pt x="11885" y="21426"/>
                    <a:pt x="9715" y="21426"/>
                    <a:pt x="8389" y="20728"/>
                  </a:cubicBezTo>
                  <a:lnTo>
                    <a:pt x="2412" y="17581"/>
                  </a:lnTo>
                  <a:cubicBezTo>
                    <a:pt x="1085" y="16883"/>
                    <a:pt x="0" y="15172"/>
                    <a:pt x="0" y="13779"/>
                  </a:cubicBezTo>
                  <a:lnTo>
                    <a:pt x="0" y="7473"/>
                  </a:lnTo>
                  <a:close/>
                </a:path>
              </a:pathLst>
            </a:custGeom>
            <a:noFill/>
            <a:ln w="38100" cap="flat">
              <a:solidFill>
                <a:srgbClr val="00ACFF"/>
              </a:solidFill>
              <a:prstDash val="solid"/>
              <a:miter lim="400000"/>
            </a:ln>
            <a:effectLst>
              <a:outerShdw blurRad="101600" dist="50800" dir="5400000" rotWithShape="0">
                <a:srgbClr val="000000">
                  <a:alpha val="59901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400">
                <a:defRPr sz="1400" b="1" cap="none">
                  <a:solidFill>
                    <a:srgbClr val="42A5F5"/>
                  </a:solidFill>
                  <a:effectLst>
                    <a:outerShdw blurRad="12700" dist="12700" dir="189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684" name="Q1"/>
            <p:cNvSpPr txBox="1"/>
            <p:nvPr/>
          </p:nvSpPr>
          <p:spPr>
            <a:xfrm>
              <a:off x="32810" y="860846"/>
              <a:ext cx="1823519" cy="118364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algn="ctr">
                <a:defRPr sz="6400">
                  <a:solidFill>
                    <a:srgbClr val="00ACFF"/>
                  </a:solidFill>
                  <a:effectLst>
                    <a:outerShdw blurRad="12700" dist="25400" dir="18900000" rotWithShape="0">
                      <a:srgbClr val="000000"/>
                    </a:outerShdw>
                  </a:effectLst>
                </a:defRPr>
              </a:lvl1pPr>
            </a:lstStyle>
            <a:p>
              <a:r>
                <a:rPr lang="en-GB" sz="5400" dirty="0" smtClean="0"/>
                <a:t>Half year</a:t>
              </a:r>
              <a:endParaRPr lang="en-GB" sz="4400" dirty="0" smtClean="0"/>
            </a:p>
            <a:p>
              <a:endParaRPr dirty="0"/>
            </a:p>
          </p:txBody>
        </p:sp>
      </p:grpSp>
      <p:sp>
        <p:nvSpPr>
          <p:cNvPr id="686" name="2020 — Expenditure Appraisal Highlights"/>
          <p:cNvSpPr txBox="1"/>
          <p:nvPr/>
        </p:nvSpPr>
        <p:spPr>
          <a:xfrm>
            <a:off x="7449200" y="7303511"/>
            <a:ext cx="14810581" cy="1183641"/>
          </a:xfrm>
          <a:prstGeom prst="rect">
            <a:avLst/>
          </a:prstGeom>
          <a:solidFill>
            <a:srgbClr val="FFFFFF"/>
          </a:solidFill>
          <a:ln w="25400">
            <a:miter lim="400000"/>
          </a:ln>
          <a:effectLst>
            <a:outerShdw blurRad="1270000" rotWithShape="0">
              <a:srgbClr val="00ACFF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>
            <a:spAutoFit/>
          </a:bodyPr>
          <a:lstStyle>
            <a:lvl1pPr>
              <a:defRPr sz="6400">
                <a:solidFill>
                  <a:srgbClr val="00ACFF"/>
                </a:solidFill>
                <a:effectLst>
                  <a:outerShdw blurRad="12700" dist="25400" dir="18900000" rotWithShape="0">
                    <a:srgbClr val="000000"/>
                  </a:outerShdw>
                </a:effectLst>
              </a:defRPr>
            </a:lvl1pPr>
          </a:lstStyle>
          <a:p>
            <a:r>
              <a:t>2020 — Expenditure Appraisal Highlights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Personnel Cost Appraisal — Comparative (Q1) Year on Yea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Personnel Cost Appraisal — Comparative </a:t>
            </a:r>
            <a:r>
              <a:rPr dirty="0" smtClean="0"/>
              <a:t>(</a:t>
            </a:r>
            <a:r>
              <a:rPr lang="en-GB" dirty="0" smtClean="0"/>
              <a:t>Half Year</a:t>
            </a:r>
            <a:r>
              <a:rPr dirty="0" smtClean="0"/>
              <a:t>) </a:t>
            </a:r>
            <a:r>
              <a:rPr dirty="0"/>
              <a:t>Year on Year</a:t>
            </a:r>
          </a:p>
        </p:txBody>
      </p:sp>
      <p:sp>
        <p:nvSpPr>
          <p:cNvPr id="68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25</a:t>
            </a:fld>
            <a:endParaRPr/>
          </a:p>
        </p:txBody>
      </p:sp>
      <p:graphicFrame>
        <p:nvGraphicFramePr>
          <p:cNvPr id="690" name="Table"/>
          <p:cNvGraphicFramePr/>
          <p:nvPr>
            <p:extLst>
              <p:ext uri="{D42A27DB-BD31-4B8C-83A1-F6EECF244321}">
                <p14:modId xmlns:p14="http://schemas.microsoft.com/office/powerpoint/2010/main" val="2199114364"/>
              </p:ext>
            </p:extLst>
          </p:nvPr>
        </p:nvGraphicFramePr>
        <p:xfrm>
          <a:off x="728523" y="3735138"/>
          <a:ext cx="11104947" cy="5349482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37016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01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016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39922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Year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Provision
Jan - 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Jun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
(₦’</a:t>
                      </a:r>
                      <a:r>
                        <a:rPr sz="2700" b="1" cap="small" dirty="0" err="1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Jan - 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Jun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
(₦’</a:t>
                      </a:r>
                      <a:r>
                        <a:rPr sz="2700" b="1" cap="small" dirty="0" err="1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36520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2018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56.121</a:t>
                      </a:r>
                    </a:p>
                  </a:txBody>
                  <a:tcPr marL="9525" marR="9525" marT="9525" marB="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49.870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6520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84.778</a:t>
                      </a:r>
                    </a:p>
                  </a:txBody>
                  <a:tcPr marL="9525" marR="9525" marT="9525" marB="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51.189</a:t>
                      </a:r>
                    </a:p>
                  </a:txBody>
                  <a:tcPr marL="18288" marR="18288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6520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0"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83.953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78.353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0">
                      <a:miter lim="400000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91" name="Total Personnel Cost Performance (%)"/>
          <p:cNvSpPr txBox="1"/>
          <p:nvPr/>
        </p:nvSpPr>
        <p:spPr>
          <a:xfrm>
            <a:off x="12781267" y="3804989"/>
            <a:ext cx="11066850" cy="792829"/>
          </a:xfrm>
          <a:prstGeom prst="rect">
            <a:avLst/>
          </a:prstGeom>
          <a:ln w="38100">
            <a:solidFill>
              <a:srgbClr val="22BF00"/>
            </a:solidFill>
            <a:miter/>
          </a:ln>
          <a:effectLst>
            <a:outerShdw blurRad="76200" dist="25400" dir="5400000" rotWithShape="0">
              <a:srgbClr val="000000">
                <a:alpha val="34471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algn="ctr" defTabSz="825500">
              <a:spcBef>
                <a:spcPts val="1000"/>
              </a:spcBef>
              <a:defRPr sz="2700" b="1"/>
            </a:lvl1pPr>
          </a:lstStyle>
          <a:p>
            <a:pPr>
              <a:defRPr>
                <a:effectLst/>
              </a:defRPr>
            </a:pPr>
            <a:r>
              <a:t>Total Personnel Cost Performance (%)</a:t>
            </a:r>
          </a:p>
        </p:txBody>
      </p:sp>
      <p:grpSp>
        <p:nvGrpSpPr>
          <p:cNvPr id="694" name="Group"/>
          <p:cNvGrpSpPr/>
          <p:nvPr/>
        </p:nvGrpSpPr>
        <p:grpSpPr>
          <a:xfrm>
            <a:off x="13817355" y="8652190"/>
            <a:ext cx="489124" cy="489124"/>
            <a:chOff x="0" y="0"/>
            <a:chExt cx="489123" cy="489123"/>
          </a:xfrm>
        </p:grpSpPr>
        <p:sp>
          <p:nvSpPr>
            <p:cNvPr id="692" name="วงรี 20"/>
            <p:cNvSpPr/>
            <p:nvPr/>
          </p:nvSpPr>
          <p:spPr>
            <a:xfrm>
              <a:off x="0" y="0"/>
              <a:ext cx="489124" cy="489124"/>
            </a:xfrm>
            <a:prstGeom prst="ellipse">
              <a:avLst/>
            </a:prstGeom>
            <a:solidFill>
              <a:srgbClr val="22BF00"/>
            </a:solidFill>
            <a:ln w="12700" cap="flat">
              <a:noFill/>
              <a:miter lim="400000"/>
            </a:ln>
            <a:effectLst>
              <a:outerShdw blurRad="63500" dist="38100" dir="5400000" rotWithShape="0">
                <a:srgbClr val="000000">
                  <a:alpha val="73895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400">
                <a:defRPr sz="900" cap="none">
                  <a:solidFill>
                    <a:srgbClr val="FFFFFF"/>
                  </a:solidFill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693" name="Freeform 33"/>
            <p:cNvSpPr/>
            <p:nvPr/>
          </p:nvSpPr>
          <p:spPr>
            <a:xfrm>
              <a:off x="102176" y="91442"/>
              <a:ext cx="272184" cy="2872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4" h="21267" extrusionOk="0">
                  <a:moveTo>
                    <a:pt x="7750" y="21267"/>
                  </a:moveTo>
                  <a:cubicBezTo>
                    <a:pt x="7173" y="21267"/>
                    <a:pt x="6660" y="20719"/>
                    <a:pt x="6083" y="20172"/>
                  </a:cubicBezTo>
                  <a:cubicBezTo>
                    <a:pt x="379" y="13175"/>
                    <a:pt x="379" y="13175"/>
                    <a:pt x="379" y="13175"/>
                  </a:cubicBezTo>
                  <a:cubicBezTo>
                    <a:pt x="-198" y="12079"/>
                    <a:pt x="-198" y="11045"/>
                    <a:pt x="956" y="10497"/>
                  </a:cubicBezTo>
                  <a:cubicBezTo>
                    <a:pt x="2109" y="9402"/>
                    <a:pt x="3199" y="9889"/>
                    <a:pt x="3776" y="10497"/>
                  </a:cubicBezTo>
                  <a:cubicBezTo>
                    <a:pt x="7750" y="15365"/>
                    <a:pt x="7750" y="15365"/>
                    <a:pt x="7750" y="15365"/>
                  </a:cubicBezTo>
                  <a:cubicBezTo>
                    <a:pt x="16851" y="1310"/>
                    <a:pt x="16851" y="1310"/>
                    <a:pt x="16851" y="1310"/>
                  </a:cubicBezTo>
                  <a:cubicBezTo>
                    <a:pt x="18005" y="215"/>
                    <a:pt x="19095" y="-333"/>
                    <a:pt x="20248" y="215"/>
                  </a:cubicBezTo>
                  <a:cubicBezTo>
                    <a:pt x="21402" y="762"/>
                    <a:pt x="21402" y="2405"/>
                    <a:pt x="20825" y="3439"/>
                  </a:cubicBezTo>
                  <a:cubicBezTo>
                    <a:pt x="10057" y="20172"/>
                    <a:pt x="10057" y="20172"/>
                    <a:pt x="10057" y="20172"/>
                  </a:cubicBezTo>
                  <a:cubicBezTo>
                    <a:pt x="9480" y="20719"/>
                    <a:pt x="8903" y="21267"/>
                    <a:pt x="7750" y="21267"/>
                  </a:cubicBezTo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>
              <a:outerShdw blurRad="63500" dist="38100" dir="5400000" rotWithShape="0">
                <a:srgbClr val="000000">
                  <a:alpha val="73895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900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</p:grpSp>
      <p:grpSp>
        <p:nvGrpSpPr>
          <p:cNvPr id="697" name="Group"/>
          <p:cNvGrpSpPr/>
          <p:nvPr/>
        </p:nvGrpSpPr>
        <p:grpSpPr>
          <a:xfrm>
            <a:off x="21547570" y="8604877"/>
            <a:ext cx="489124" cy="489124"/>
            <a:chOff x="0" y="0"/>
            <a:chExt cx="489123" cy="489123"/>
          </a:xfrm>
        </p:grpSpPr>
        <p:sp>
          <p:nvSpPr>
            <p:cNvPr id="695" name="วงรี 20"/>
            <p:cNvSpPr/>
            <p:nvPr/>
          </p:nvSpPr>
          <p:spPr>
            <a:xfrm>
              <a:off x="0" y="0"/>
              <a:ext cx="489124" cy="489124"/>
            </a:xfrm>
            <a:prstGeom prst="ellipse">
              <a:avLst/>
            </a:prstGeom>
            <a:solidFill>
              <a:srgbClr val="22BF00"/>
            </a:solidFill>
            <a:ln w="12700" cap="flat">
              <a:noFill/>
              <a:miter lim="400000"/>
            </a:ln>
            <a:effectLst>
              <a:outerShdw blurRad="63500" dist="38100" dir="5400000" rotWithShape="0">
                <a:srgbClr val="000000">
                  <a:alpha val="73895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400">
                <a:defRPr sz="900" cap="none">
                  <a:solidFill>
                    <a:srgbClr val="FFFFFF"/>
                  </a:solidFill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696" name="Freeform 33"/>
            <p:cNvSpPr/>
            <p:nvPr/>
          </p:nvSpPr>
          <p:spPr>
            <a:xfrm>
              <a:off x="102176" y="91443"/>
              <a:ext cx="272184" cy="2872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4" h="21267" extrusionOk="0">
                  <a:moveTo>
                    <a:pt x="7750" y="21267"/>
                  </a:moveTo>
                  <a:cubicBezTo>
                    <a:pt x="7173" y="21267"/>
                    <a:pt x="6660" y="20719"/>
                    <a:pt x="6083" y="20172"/>
                  </a:cubicBezTo>
                  <a:cubicBezTo>
                    <a:pt x="379" y="13175"/>
                    <a:pt x="379" y="13175"/>
                    <a:pt x="379" y="13175"/>
                  </a:cubicBezTo>
                  <a:cubicBezTo>
                    <a:pt x="-198" y="12079"/>
                    <a:pt x="-198" y="11045"/>
                    <a:pt x="956" y="10497"/>
                  </a:cubicBezTo>
                  <a:cubicBezTo>
                    <a:pt x="2109" y="9402"/>
                    <a:pt x="3199" y="9889"/>
                    <a:pt x="3776" y="10497"/>
                  </a:cubicBezTo>
                  <a:cubicBezTo>
                    <a:pt x="7750" y="15365"/>
                    <a:pt x="7750" y="15365"/>
                    <a:pt x="7750" y="15365"/>
                  </a:cubicBezTo>
                  <a:cubicBezTo>
                    <a:pt x="16851" y="1310"/>
                    <a:pt x="16851" y="1310"/>
                    <a:pt x="16851" y="1310"/>
                  </a:cubicBezTo>
                  <a:cubicBezTo>
                    <a:pt x="18005" y="215"/>
                    <a:pt x="19095" y="-333"/>
                    <a:pt x="20248" y="215"/>
                  </a:cubicBezTo>
                  <a:cubicBezTo>
                    <a:pt x="21402" y="762"/>
                    <a:pt x="21402" y="2405"/>
                    <a:pt x="20825" y="3439"/>
                  </a:cubicBezTo>
                  <a:cubicBezTo>
                    <a:pt x="10057" y="20172"/>
                    <a:pt x="10057" y="20172"/>
                    <a:pt x="10057" y="20172"/>
                  </a:cubicBezTo>
                  <a:cubicBezTo>
                    <a:pt x="9480" y="20719"/>
                    <a:pt x="8903" y="21267"/>
                    <a:pt x="7750" y="21267"/>
                  </a:cubicBezTo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>
              <a:outerShdw blurRad="63500" dist="38100" dir="5400000" rotWithShape="0">
                <a:srgbClr val="000000">
                  <a:alpha val="73895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900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</p:grpSp>
      <p:sp>
        <p:nvSpPr>
          <p:cNvPr id="698" name="2020"/>
          <p:cNvSpPr txBox="1"/>
          <p:nvPr/>
        </p:nvSpPr>
        <p:spPr>
          <a:xfrm>
            <a:off x="22250578" y="8575053"/>
            <a:ext cx="894176" cy="548772"/>
          </a:xfrm>
          <a:prstGeom prst="rect">
            <a:avLst/>
          </a:prstGeom>
          <a:ln w="25400">
            <a:miter lim="400000"/>
          </a:ln>
          <a:effectLst>
            <a:outerShdw blurRad="63500" dist="38100" dir="5400000" rotWithShape="0">
              <a:srgbClr val="000000">
                <a:alpha val="2647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>
              <a:defRPr sz="2200"/>
            </a:lvl1pPr>
          </a:lstStyle>
          <a:p>
            <a:r>
              <a:rPr dirty="0" smtClean="0"/>
              <a:t>20</a:t>
            </a:r>
            <a:r>
              <a:rPr lang="en-GB" dirty="0" smtClean="0"/>
              <a:t>18</a:t>
            </a:r>
            <a:endParaRPr dirty="0"/>
          </a:p>
        </p:txBody>
      </p:sp>
      <p:grpSp>
        <p:nvGrpSpPr>
          <p:cNvPr id="701" name="Group"/>
          <p:cNvGrpSpPr/>
          <p:nvPr/>
        </p:nvGrpSpPr>
        <p:grpSpPr>
          <a:xfrm>
            <a:off x="17792678" y="8657235"/>
            <a:ext cx="489124" cy="489124"/>
            <a:chOff x="0" y="0"/>
            <a:chExt cx="489123" cy="489123"/>
          </a:xfrm>
        </p:grpSpPr>
        <p:sp>
          <p:nvSpPr>
            <p:cNvPr id="699" name="วงรี 20"/>
            <p:cNvSpPr/>
            <p:nvPr/>
          </p:nvSpPr>
          <p:spPr>
            <a:xfrm>
              <a:off x="0" y="0"/>
              <a:ext cx="489124" cy="489124"/>
            </a:xfrm>
            <a:prstGeom prst="ellipse">
              <a:avLst/>
            </a:prstGeom>
            <a:solidFill>
              <a:srgbClr val="FFB740"/>
            </a:solidFill>
            <a:ln w="12700" cap="flat">
              <a:noFill/>
              <a:miter lim="400000"/>
            </a:ln>
            <a:effectLst>
              <a:outerShdw blurRad="63500" dist="38100" dir="5400000" rotWithShape="0">
                <a:srgbClr val="000000">
                  <a:alpha val="73895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400">
                <a:defRPr sz="900" cap="none">
                  <a:solidFill>
                    <a:srgbClr val="FFFFFF"/>
                  </a:solidFill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sp>
          <p:nvSpPr>
            <p:cNvPr id="700" name="Freeform 33"/>
            <p:cNvSpPr/>
            <p:nvPr/>
          </p:nvSpPr>
          <p:spPr>
            <a:xfrm>
              <a:off x="102176" y="91442"/>
              <a:ext cx="272184" cy="2872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4" h="21267" extrusionOk="0">
                  <a:moveTo>
                    <a:pt x="7750" y="21267"/>
                  </a:moveTo>
                  <a:cubicBezTo>
                    <a:pt x="7173" y="21267"/>
                    <a:pt x="6660" y="20719"/>
                    <a:pt x="6083" y="20172"/>
                  </a:cubicBezTo>
                  <a:cubicBezTo>
                    <a:pt x="379" y="13175"/>
                    <a:pt x="379" y="13175"/>
                    <a:pt x="379" y="13175"/>
                  </a:cubicBezTo>
                  <a:cubicBezTo>
                    <a:pt x="-198" y="12079"/>
                    <a:pt x="-198" y="11045"/>
                    <a:pt x="956" y="10497"/>
                  </a:cubicBezTo>
                  <a:cubicBezTo>
                    <a:pt x="2109" y="9402"/>
                    <a:pt x="3199" y="9889"/>
                    <a:pt x="3776" y="10497"/>
                  </a:cubicBezTo>
                  <a:cubicBezTo>
                    <a:pt x="7750" y="15365"/>
                    <a:pt x="7750" y="15365"/>
                    <a:pt x="7750" y="15365"/>
                  </a:cubicBezTo>
                  <a:cubicBezTo>
                    <a:pt x="16851" y="1310"/>
                    <a:pt x="16851" y="1310"/>
                    <a:pt x="16851" y="1310"/>
                  </a:cubicBezTo>
                  <a:cubicBezTo>
                    <a:pt x="18005" y="215"/>
                    <a:pt x="19095" y="-333"/>
                    <a:pt x="20248" y="215"/>
                  </a:cubicBezTo>
                  <a:cubicBezTo>
                    <a:pt x="21402" y="762"/>
                    <a:pt x="21402" y="2405"/>
                    <a:pt x="20825" y="3439"/>
                  </a:cubicBezTo>
                  <a:cubicBezTo>
                    <a:pt x="10057" y="20172"/>
                    <a:pt x="10057" y="20172"/>
                    <a:pt x="10057" y="20172"/>
                  </a:cubicBezTo>
                  <a:cubicBezTo>
                    <a:pt x="9480" y="20719"/>
                    <a:pt x="8903" y="21267"/>
                    <a:pt x="7750" y="21267"/>
                  </a:cubicBezTo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>
              <a:outerShdw blurRad="63500" dist="38100" dir="5400000" rotWithShape="0">
                <a:srgbClr val="000000">
                  <a:alpha val="73895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defTabSz="914400">
                <a:defRPr sz="900" cap="none"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</p:grpSp>
      <p:graphicFrame>
        <p:nvGraphicFramePr>
          <p:cNvPr id="702" name="Chart 5"/>
          <p:cNvGraphicFramePr/>
          <p:nvPr>
            <p:extLst>
              <p:ext uri="{D42A27DB-BD31-4B8C-83A1-F6EECF244321}">
                <p14:modId xmlns:p14="http://schemas.microsoft.com/office/powerpoint/2010/main" val="1990211890"/>
              </p:ext>
            </p:extLst>
          </p:nvPr>
        </p:nvGraphicFramePr>
        <p:xfrm>
          <a:off x="20464422" y="5216770"/>
          <a:ext cx="3159286" cy="3159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03" name="Chart 5"/>
          <p:cNvGraphicFramePr/>
          <p:nvPr>
            <p:extLst>
              <p:ext uri="{D42A27DB-BD31-4B8C-83A1-F6EECF244321}">
                <p14:modId xmlns:p14="http://schemas.microsoft.com/office/powerpoint/2010/main" val="3368124612"/>
              </p:ext>
            </p:extLst>
          </p:nvPr>
        </p:nvGraphicFramePr>
        <p:xfrm>
          <a:off x="13005675" y="5249636"/>
          <a:ext cx="3159287" cy="3159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04" name="Chart 5"/>
          <p:cNvGraphicFramePr/>
          <p:nvPr>
            <p:extLst>
              <p:ext uri="{D42A27DB-BD31-4B8C-83A1-F6EECF244321}">
                <p14:modId xmlns:p14="http://schemas.microsoft.com/office/powerpoint/2010/main" val="1308930759"/>
              </p:ext>
            </p:extLst>
          </p:nvPr>
        </p:nvGraphicFramePr>
        <p:xfrm>
          <a:off x="16754462" y="5249636"/>
          <a:ext cx="3159287" cy="3159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05" name="88"/>
          <p:cNvSpPr txBox="1"/>
          <p:nvPr/>
        </p:nvSpPr>
        <p:spPr>
          <a:xfrm>
            <a:off x="14283252" y="6519796"/>
            <a:ext cx="860170" cy="692495"/>
          </a:xfrm>
          <a:prstGeom prst="rect">
            <a:avLst/>
          </a:prstGeom>
          <a:ln w="25400">
            <a:miter lim="400000"/>
          </a:ln>
          <a:effectLst>
            <a:outerShdw blurRad="76200" dist="25400" dir="5400000" rotWithShape="0">
              <a:srgbClr val="000000">
                <a:alpha val="34471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93%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706" name="60"/>
          <p:cNvSpPr txBox="1"/>
          <p:nvPr/>
        </p:nvSpPr>
        <p:spPr>
          <a:xfrm>
            <a:off x="18018680" y="6519796"/>
            <a:ext cx="860170" cy="692495"/>
          </a:xfrm>
          <a:prstGeom prst="rect">
            <a:avLst/>
          </a:prstGeom>
          <a:ln w="25400">
            <a:miter lim="400000"/>
          </a:ln>
          <a:effectLst>
            <a:outerShdw blurRad="76200" dist="25400" dir="5400000" rotWithShape="0">
              <a:srgbClr val="000000">
                <a:alpha val="34471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/>
          <a:p>
            <a:r>
              <a:rPr dirty="0" smtClean="0">
                <a:solidFill>
                  <a:schemeClr val="tx1"/>
                </a:solidFill>
              </a:rPr>
              <a:t>6</a:t>
            </a:r>
            <a:r>
              <a:rPr lang="en-GB" dirty="0" smtClean="0">
                <a:solidFill>
                  <a:schemeClr val="tx1"/>
                </a:solidFill>
              </a:rPr>
              <a:t>0%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707" name="108"/>
          <p:cNvSpPr txBox="1"/>
          <p:nvPr/>
        </p:nvSpPr>
        <p:spPr>
          <a:xfrm>
            <a:off x="21626083" y="6464943"/>
            <a:ext cx="860170" cy="692495"/>
          </a:xfrm>
          <a:prstGeom prst="rect">
            <a:avLst/>
          </a:prstGeom>
          <a:ln w="25400">
            <a:miter lim="400000"/>
          </a:ln>
          <a:effectLst>
            <a:outerShdw blurRad="76200" dist="25400" dir="5400000" rotWithShape="0">
              <a:srgbClr val="000000">
                <a:alpha val="34471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89%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708" name="Total Personnel Cost (TPC) performed at 108% (₦45.133bn). The budget performance is due to the payment of arrears of the minimum wage in the first quarter."/>
          <p:cNvSpPr/>
          <p:nvPr/>
        </p:nvSpPr>
        <p:spPr>
          <a:xfrm>
            <a:off x="728265" y="9708015"/>
            <a:ext cx="22927470" cy="21439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68" y="0"/>
                </a:moveTo>
                <a:lnTo>
                  <a:pt x="1038" y="6230"/>
                </a:lnTo>
                <a:lnTo>
                  <a:pt x="60" y="6230"/>
                </a:lnTo>
                <a:cubicBezTo>
                  <a:pt x="27" y="6230"/>
                  <a:pt x="0" y="6516"/>
                  <a:pt x="0" y="6869"/>
                </a:cubicBezTo>
                <a:lnTo>
                  <a:pt x="0" y="20960"/>
                </a:lnTo>
                <a:cubicBezTo>
                  <a:pt x="0" y="21314"/>
                  <a:pt x="27" y="21600"/>
                  <a:pt x="60" y="21600"/>
                </a:cubicBezTo>
                <a:lnTo>
                  <a:pt x="21540" y="21600"/>
                </a:lnTo>
                <a:cubicBezTo>
                  <a:pt x="21573" y="21600"/>
                  <a:pt x="21600" y="21314"/>
                  <a:pt x="21600" y="20960"/>
                </a:cubicBezTo>
                <a:lnTo>
                  <a:pt x="21600" y="6869"/>
                </a:lnTo>
                <a:cubicBezTo>
                  <a:pt x="21600" y="6516"/>
                  <a:pt x="21573" y="6230"/>
                  <a:pt x="21540" y="6230"/>
                </a:cubicBezTo>
                <a:lnTo>
                  <a:pt x="2098" y="6230"/>
                </a:lnTo>
                <a:lnTo>
                  <a:pt x="1568" y="0"/>
                </a:lnTo>
                <a:close/>
              </a:path>
            </a:pathLst>
          </a:custGeom>
          <a:ln w="63500">
            <a:solidFill>
              <a:srgbClr val="00ACFF"/>
            </a:solidFill>
            <a:prstDash val="sysDot"/>
            <a:miter lim="400000"/>
          </a:ln>
          <a:effectLst>
            <a:outerShdw blurRad="76200" dist="38100" dir="5400000" rotWithShape="0">
              <a:srgbClr val="000000">
                <a:alpha val="24329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b"/>
          <a:lstStyle>
            <a:lvl1pPr marL="680719" indent="-426719" defTabSz="825500">
              <a:buClr>
                <a:srgbClr val="00ACFF"/>
              </a:buClr>
              <a:buSzPct val="122000"/>
              <a:buFont typeface="Helvetica"/>
              <a:buChar char="▸"/>
              <a:defRPr sz="3000" b="1">
                <a:effectLst>
                  <a:outerShdw blurRad="12700" dist="12700" dir="3000000" rotWithShape="0">
                    <a:srgbClr val="000000">
                      <a:alpha val="34000"/>
                    </a:srgbClr>
                  </a:outerShdw>
                </a:effectLst>
              </a:defRPr>
            </a:lvl1pPr>
          </a:lstStyle>
          <a:p>
            <a:r>
              <a:rPr dirty="0">
                <a:solidFill>
                  <a:schemeClr val="tx1"/>
                </a:solidFill>
              </a:rPr>
              <a:t>Total Personnel Cost (TPC) performed at </a:t>
            </a:r>
            <a:r>
              <a:rPr lang="en-GB" dirty="0" smtClean="0">
                <a:solidFill>
                  <a:schemeClr val="tx1"/>
                </a:solidFill>
              </a:rPr>
              <a:t>93</a:t>
            </a:r>
            <a:r>
              <a:rPr dirty="0" smtClean="0">
                <a:solidFill>
                  <a:schemeClr val="tx1"/>
                </a:solidFill>
              </a:rPr>
              <a:t>% </a:t>
            </a:r>
            <a:r>
              <a:rPr dirty="0">
                <a:solidFill>
                  <a:schemeClr val="tx1"/>
                </a:solidFill>
              </a:rPr>
              <a:t>(</a:t>
            </a:r>
            <a:r>
              <a:rPr dirty="0" smtClean="0">
                <a:solidFill>
                  <a:schemeClr val="tx1"/>
                </a:solidFill>
              </a:rPr>
              <a:t>₦</a:t>
            </a:r>
            <a:r>
              <a:rPr lang="en-GB" dirty="0" smtClean="0">
                <a:solidFill>
                  <a:schemeClr val="tx1"/>
                </a:solidFill>
              </a:rPr>
              <a:t>78.353</a:t>
            </a:r>
            <a:r>
              <a:rPr dirty="0" err="1" smtClean="0">
                <a:solidFill>
                  <a:schemeClr val="tx1"/>
                </a:solidFill>
              </a:rPr>
              <a:t>bn</a:t>
            </a:r>
            <a:r>
              <a:rPr dirty="0">
                <a:solidFill>
                  <a:schemeClr val="tx1"/>
                </a:solidFill>
              </a:rPr>
              <a:t>). The budget performance is due to the payment of arrears of the minimum </a:t>
            </a:r>
            <a:r>
              <a:rPr dirty="0" smtClean="0">
                <a:solidFill>
                  <a:schemeClr val="tx1"/>
                </a:solidFill>
              </a:rPr>
              <a:t>wage</a:t>
            </a:r>
            <a:r>
              <a:rPr lang="en-GB" dirty="0" smtClean="0">
                <a:solidFill>
                  <a:schemeClr val="tx1"/>
                </a:solidFill>
              </a:rPr>
              <a:t> and leave bonus</a:t>
            </a:r>
            <a:r>
              <a:rPr dirty="0" smtClean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in the </a:t>
            </a:r>
            <a:r>
              <a:rPr lang="en-GB" dirty="0" smtClean="0">
                <a:solidFill>
                  <a:schemeClr val="tx1"/>
                </a:solidFill>
              </a:rPr>
              <a:t>second</a:t>
            </a:r>
            <a:r>
              <a:rPr dirty="0" smtClean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quarter. </a:t>
            </a:r>
          </a:p>
        </p:txBody>
      </p:sp>
      <p:sp>
        <p:nvSpPr>
          <p:cNvPr id="709" name="2018"/>
          <p:cNvSpPr txBox="1"/>
          <p:nvPr/>
        </p:nvSpPr>
        <p:spPr>
          <a:xfrm>
            <a:off x="14343350" y="8659410"/>
            <a:ext cx="964414" cy="565637"/>
          </a:xfrm>
          <a:prstGeom prst="rect">
            <a:avLst/>
          </a:prstGeom>
          <a:ln w="25400">
            <a:miter lim="400000"/>
          </a:ln>
          <a:effectLst>
            <a:outerShdw blurRad="63500" dist="38100" dir="5400000" rotWithShape="0">
              <a:srgbClr val="000000">
                <a:alpha val="2647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>
              <a:defRPr sz="2200"/>
            </a:lvl1pPr>
          </a:lstStyle>
          <a:p>
            <a:r>
              <a:rPr dirty="0" smtClean="0"/>
              <a:t>20</a:t>
            </a:r>
            <a:r>
              <a:rPr lang="en-GB" dirty="0" smtClean="0"/>
              <a:t>20</a:t>
            </a:r>
            <a:endParaRPr dirty="0"/>
          </a:p>
        </p:txBody>
      </p:sp>
      <p:sp>
        <p:nvSpPr>
          <p:cNvPr id="710" name="2019"/>
          <p:cNvSpPr txBox="1"/>
          <p:nvPr/>
        </p:nvSpPr>
        <p:spPr>
          <a:xfrm>
            <a:off x="18492987" y="8622365"/>
            <a:ext cx="894176" cy="548773"/>
          </a:xfrm>
          <a:prstGeom prst="rect">
            <a:avLst/>
          </a:prstGeom>
          <a:ln w="25400">
            <a:miter lim="400000"/>
          </a:ln>
          <a:effectLst>
            <a:outerShdw blurRad="63500" dist="38100" dir="5400000" rotWithShape="0">
              <a:srgbClr val="000000">
                <a:alpha val="2647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>
              <a:defRPr sz="2200"/>
            </a:lvl1pPr>
          </a:lstStyle>
          <a:p>
            <a:r>
              <a:t>2019</a:t>
            </a:r>
          </a:p>
        </p:txBody>
      </p:sp>
    </p:spTree>
    <p:extLst>
      <p:ext uri="{BB962C8B-B14F-4D97-AF65-F5344CB8AC3E}">
        <p14:creationId xmlns:p14="http://schemas.microsoft.com/office/powerpoint/2010/main" val="345357892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Freeform: Shape 38"/>
          <p:cNvSpPr/>
          <p:nvPr/>
        </p:nvSpPr>
        <p:spPr>
          <a:xfrm>
            <a:off x="16002731" y="3467721"/>
            <a:ext cx="2229460" cy="12910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0" h="21586" extrusionOk="0">
                <a:moveTo>
                  <a:pt x="10205" y="25"/>
                </a:moveTo>
                <a:cubicBezTo>
                  <a:pt x="10657" y="-14"/>
                  <a:pt x="11111" y="-8"/>
                  <a:pt x="11569" y="47"/>
                </a:cubicBezTo>
                <a:cubicBezTo>
                  <a:pt x="12715" y="189"/>
                  <a:pt x="13815" y="615"/>
                  <a:pt x="14876" y="1325"/>
                </a:cubicBezTo>
                <a:cubicBezTo>
                  <a:pt x="15943" y="2042"/>
                  <a:pt x="16905" y="3036"/>
                  <a:pt x="17783" y="4274"/>
                </a:cubicBezTo>
                <a:cubicBezTo>
                  <a:pt x="18986" y="5978"/>
                  <a:pt x="19925" y="8021"/>
                  <a:pt x="20595" y="10410"/>
                </a:cubicBezTo>
                <a:cubicBezTo>
                  <a:pt x="21081" y="12145"/>
                  <a:pt x="21392" y="13959"/>
                  <a:pt x="21520" y="15868"/>
                </a:cubicBezTo>
                <a:cubicBezTo>
                  <a:pt x="21595" y="16980"/>
                  <a:pt x="21567" y="18092"/>
                  <a:pt x="21557" y="19212"/>
                </a:cubicBezTo>
                <a:cubicBezTo>
                  <a:pt x="21548" y="20498"/>
                  <a:pt x="20835" y="21586"/>
                  <a:pt x="20047" y="21586"/>
                </a:cubicBezTo>
                <a:lnTo>
                  <a:pt x="12789" y="21586"/>
                </a:lnTo>
                <a:lnTo>
                  <a:pt x="12736" y="20889"/>
                </a:lnTo>
                <a:cubicBezTo>
                  <a:pt x="12510" y="19215"/>
                  <a:pt x="11666" y="17998"/>
                  <a:pt x="10687" y="18061"/>
                </a:cubicBezTo>
                <a:cubicBezTo>
                  <a:pt x="9708" y="18124"/>
                  <a:pt x="8918" y="19446"/>
                  <a:pt x="8765" y="21145"/>
                </a:cubicBezTo>
                <a:lnTo>
                  <a:pt x="8750" y="21586"/>
                </a:lnTo>
                <a:lnTo>
                  <a:pt x="1599" y="21586"/>
                </a:lnTo>
                <a:cubicBezTo>
                  <a:pt x="670" y="21586"/>
                  <a:pt x="4" y="20482"/>
                  <a:pt x="4" y="18936"/>
                </a:cubicBezTo>
                <a:cubicBezTo>
                  <a:pt x="4" y="18187"/>
                  <a:pt x="-5" y="17438"/>
                  <a:pt x="4" y="16688"/>
                </a:cubicBezTo>
                <a:cubicBezTo>
                  <a:pt x="33" y="14827"/>
                  <a:pt x="311" y="13060"/>
                  <a:pt x="712" y="11341"/>
                </a:cubicBezTo>
                <a:cubicBezTo>
                  <a:pt x="1094" y="9724"/>
                  <a:pt x="1613" y="8234"/>
                  <a:pt x="2260" y="6861"/>
                </a:cubicBezTo>
                <a:cubicBezTo>
                  <a:pt x="3104" y="5063"/>
                  <a:pt x="4119" y="3604"/>
                  <a:pt x="5294" y="2460"/>
                </a:cubicBezTo>
                <a:cubicBezTo>
                  <a:pt x="6402" y="1380"/>
                  <a:pt x="7587" y="631"/>
                  <a:pt x="8856" y="276"/>
                </a:cubicBezTo>
                <a:cubicBezTo>
                  <a:pt x="9304" y="150"/>
                  <a:pt x="9753" y="65"/>
                  <a:pt x="10205" y="25"/>
                </a:cubicBezTo>
                <a:close/>
              </a:path>
            </a:pathLst>
          </a:custGeom>
          <a:gradFill>
            <a:gsLst>
              <a:gs pos="0">
                <a:srgbClr val="FFB740"/>
              </a:gs>
              <a:gs pos="100000">
                <a:srgbClr val="22BF00"/>
              </a:gs>
            </a:gsLst>
            <a:path>
              <a:fillToRect l="67477" t="-352" r="32522" b="100352"/>
            </a:path>
          </a:gradFill>
          <a:ln w="50800">
            <a:solidFill>
              <a:srgbClr val="FFFFFF"/>
            </a:solidFill>
            <a:miter/>
          </a:ln>
          <a:effectLst>
            <a:outerShdw blurRad="76200" dist="25400" dir="5400000" rotWithShape="0">
              <a:srgbClr val="000000">
                <a:alpha val="17949"/>
              </a:srgbClr>
            </a:outerShdw>
          </a:effectLst>
        </p:spPr>
        <p:txBody>
          <a:bodyPr lIns="45719" rIns="45719" anchor="ctr"/>
          <a:lstStyle/>
          <a:p>
            <a:pPr defTabSz="914400">
              <a:defRPr sz="1600" b="1" cap="none">
                <a:effectLst/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713" name="Freeform: Shape 39"/>
          <p:cNvSpPr/>
          <p:nvPr/>
        </p:nvSpPr>
        <p:spPr>
          <a:xfrm>
            <a:off x="15749040" y="3271980"/>
            <a:ext cx="2737582" cy="1638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0" h="21590" extrusionOk="0">
                <a:moveTo>
                  <a:pt x="10885" y="0"/>
                </a:moveTo>
                <a:cubicBezTo>
                  <a:pt x="11112" y="4"/>
                  <a:pt x="11340" y="19"/>
                  <a:pt x="11569" y="47"/>
                </a:cubicBezTo>
                <a:cubicBezTo>
                  <a:pt x="12715" y="189"/>
                  <a:pt x="13815" y="615"/>
                  <a:pt x="14876" y="1325"/>
                </a:cubicBezTo>
                <a:cubicBezTo>
                  <a:pt x="15943" y="2042"/>
                  <a:pt x="16905" y="3036"/>
                  <a:pt x="17783" y="4275"/>
                </a:cubicBezTo>
                <a:cubicBezTo>
                  <a:pt x="18986" y="5979"/>
                  <a:pt x="19925" y="8022"/>
                  <a:pt x="20595" y="10412"/>
                </a:cubicBezTo>
                <a:cubicBezTo>
                  <a:pt x="21081" y="12148"/>
                  <a:pt x="21392" y="13962"/>
                  <a:pt x="21520" y="15871"/>
                </a:cubicBezTo>
                <a:cubicBezTo>
                  <a:pt x="21595" y="16983"/>
                  <a:pt x="21567" y="18095"/>
                  <a:pt x="21557" y="19216"/>
                </a:cubicBezTo>
                <a:cubicBezTo>
                  <a:pt x="21548" y="20501"/>
                  <a:pt x="20835" y="21590"/>
                  <a:pt x="20047" y="21590"/>
                </a:cubicBezTo>
                <a:cubicBezTo>
                  <a:pt x="16957" y="21590"/>
                  <a:pt x="13867" y="21590"/>
                  <a:pt x="10776" y="21590"/>
                </a:cubicBezTo>
                <a:cubicBezTo>
                  <a:pt x="7719" y="21590"/>
                  <a:pt x="4657" y="21590"/>
                  <a:pt x="1599" y="21590"/>
                </a:cubicBezTo>
                <a:cubicBezTo>
                  <a:pt x="670" y="21590"/>
                  <a:pt x="4" y="20486"/>
                  <a:pt x="4" y="18939"/>
                </a:cubicBezTo>
                <a:cubicBezTo>
                  <a:pt x="4" y="18190"/>
                  <a:pt x="-5" y="17441"/>
                  <a:pt x="4" y="16691"/>
                </a:cubicBezTo>
                <a:cubicBezTo>
                  <a:pt x="33" y="14830"/>
                  <a:pt x="311" y="13063"/>
                  <a:pt x="712" y="11343"/>
                </a:cubicBezTo>
                <a:cubicBezTo>
                  <a:pt x="1094" y="9726"/>
                  <a:pt x="1613" y="8235"/>
                  <a:pt x="2260" y="6862"/>
                </a:cubicBezTo>
                <a:cubicBezTo>
                  <a:pt x="3104" y="5064"/>
                  <a:pt x="4119" y="3604"/>
                  <a:pt x="5294" y="2461"/>
                </a:cubicBezTo>
                <a:cubicBezTo>
                  <a:pt x="6402" y="1380"/>
                  <a:pt x="7587" y="630"/>
                  <a:pt x="8856" y="275"/>
                </a:cubicBezTo>
                <a:cubicBezTo>
                  <a:pt x="9528" y="86"/>
                  <a:pt x="10203" y="-10"/>
                  <a:pt x="10885" y="0"/>
                </a:cubicBezTo>
                <a:close/>
                <a:moveTo>
                  <a:pt x="10310" y="2598"/>
                </a:moveTo>
                <a:cubicBezTo>
                  <a:pt x="9942" y="2629"/>
                  <a:pt x="9576" y="2696"/>
                  <a:pt x="9211" y="2795"/>
                </a:cubicBezTo>
                <a:cubicBezTo>
                  <a:pt x="8177" y="3075"/>
                  <a:pt x="7213" y="3665"/>
                  <a:pt x="6310" y="4517"/>
                </a:cubicBezTo>
                <a:cubicBezTo>
                  <a:pt x="5353" y="5418"/>
                  <a:pt x="4527" y="6567"/>
                  <a:pt x="3839" y="7984"/>
                </a:cubicBezTo>
                <a:cubicBezTo>
                  <a:pt x="3313" y="9066"/>
                  <a:pt x="2890" y="10240"/>
                  <a:pt x="2579" y="11514"/>
                </a:cubicBezTo>
                <a:cubicBezTo>
                  <a:pt x="2252" y="12869"/>
                  <a:pt x="2026" y="14261"/>
                  <a:pt x="2003" y="15727"/>
                </a:cubicBezTo>
                <a:cubicBezTo>
                  <a:pt x="1995" y="16317"/>
                  <a:pt x="2003" y="16908"/>
                  <a:pt x="2003" y="17498"/>
                </a:cubicBezTo>
                <a:cubicBezTo>
                  <a:pt x="2003" y="18716"/>
                  <a:pt x="2544" y="19586"/>
                  <a:pt x="3301" y="19586"/>
                </a:cubicBezTo>
                <a:lnTo>
                  <a:pt x="9125" y="19586"/>
                </a:lnTo>
                <a:lnTo>
                  <a:pt x="9137" y="19238"/>
                </a:lnTo>
                <a:cubicBezTo>
                  <a:pt x="9262" y="17900"/>
                  <a:pt x="9905" y="16858"/>
                  <a:pt x="10702" y="16809"/>
                </a:cubicBezTo>
                <a:cubicBezTo>
                  <a:pt x="11500" y="16759"/>
                  <a:pt x="12187" y="17718"/>
                  <a:pt x="12371" y="19037"/>
                </a:cubicBezTo>
                <a:lnTo>
                  <a:pt x="12414" y="19586"/>
                </a:lnTo>
                <a:lnTo>
                  <a:pt x="18325" y="19586"/>
                </a:lnTo>
                <a:cubicBezTo>
                  <a:pt x="18967" y="19586"/>
                  <a:pt x="19547" y="18728"/>
                  <a:pt x="19555" y="17716"/>
                </a:cubicBezTo>
                <a:cubicBezTo>
                  <a:pt x="19563" y="16833"/>
                  <a:pt x="19586" y="15957"/>
                  <a:pt x="19524" y="15081"/>
                </a:cubicBezTo>
                <a:cubicBezTo>
                  <a:pt x="19420" y="13577"/>
                  <a:pt x="19167" y="12148"/>
                  <a:pt x="18771" y="10781"/>
                </a:cubicBezTo>
                <a:cubicBezTo>
                  <a:pt x="18225" y="8898"/>
                  <a:pt x="17461" y="7288"/>
                  <a:pt x="16481" y="5946"/>
                </a:cubicBezTo>
                <a:cubicBezTo>
                  <a:pt x="15766" y="4970"/>
                  <a:pt x="14982" y="4187"/>
                  <a:pt x="14114" y="3622"/>
                </a:cubicBezTo>
                <a:cubicBezTo>
                  <a:pt x="13249" y="3063"/>
                  <a:pt x="12354" y="2727"/>
                  <a:pt x="11420" y="2615"/>
                </a:cubicBezTo>
                <a:cubicBezTo>
                  <a:pt x="11048" y="2572"/>
                  <a:pt x="10678" y="2567"/>
                  <a:pt x="10310" y="2598"/>
                </a:cubicBezTo>
                <a:close/>
              </a:path>
            </a:pathLst>
          </a:custGeom>
          <a:solidFill>
            <a:srgbClr val="3B4550">
              <a:alpha val="5000"/>
            </a:srgbClr>
          </a:solidFill>
          <a:ln w="50800">
            <a:solidFill>
              <a:srgbClr val="FFFFFF"/>
            </a:solidFill>
            <a:miter/>
          </a:ln>
          <a:effectLst>
            <a:outerShdw blurRad="76200" dist="25400" dir="5400000" rotWithShape="0">
              <a:srgbClr val="000000">
                <a:alpha val="69506"/>
              </a:srgbClr>
            </a:outerShdw>
          </a:effectLst>
        </p:spPr>
        <p:txBody>
          <a:bodyPr lIns="45719" rIns="45719" anchor="ctr"/>
          <a:lstStyle/>
          <a:p>
            <a:pPr defTabSz="914400">
              <a:defRPr sz="1600" b="1" cap="none">
                <a:effectLst/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714" name="TextBox 45"/>
          <p:cNvSpPr txBox="1"/>
          <p:nvPr/>
        </p:nvSpPr>
        <p:spPr>
          <a:xfrm>
            <a:off x="16736928" y="3573235"/>
            <a:ext cx="761065" cy="485361"/>
          </a:xfrm>
          <a:prstGeom prst="rect">
            <a:avLst/>
          </a:prstGeom>
          <a:ln w="25400">
            <a:miter lim="400000"/>
          </a:ln>
          <a:effectLst>
            <a:outerShdw blurRad="76200" dist="25400" dir="5400000" rotWithShape="0">
              <a:srgbClr val="000000">
                <a:alpha val="17949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/>
          <a:lstStyle>
            <a:lvl1pPr algn="ctr" defTabSz="914400">
              <a:defRPr sz="2600" b="1" cap="none"/>
            </a:lvl1pPr>
          </a:lstStyle>
          <a:p>
            <a:pPr>
              <a:defRPr>
                <a:effectLst/>
              </a:defRPr>
            </a:pPr>
            <a:r>
              <a:rPr lang="en-GB" dirty="0" smtClean="0">
                <a:solidFill>
                  <a:srgbClr val="FF0000"/>
                </a:solidFill>
              </a:rPr>
              <a:t>65</a:t>
            </a:r>
            <a:r>
              <a:rPr dirty="0" smtClean="0">
                <a:solidFill>
                  <a:srgbClr val="FF0000"/>
                </a:solidFill>
              </a:rPr>
              <a:t>%</a:t>
            </a:r>
            <a:endParaRPr dirty="0">
              <a:solidFill>
                <a:srgbClr val="FF0000"/>
              </a:solidFill>
            </a:endParaRPr>
          </a:p>
        </p:txBody>
      </p:sp>
      <p:pic>
        <p:nvPicPr>
          <p:cNvPr id="715" name="Graphic 47" descr="Graphic 4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277562">
            <a:off x="17330377" y="3683909"/>
            <a:ext cx="122648" cy="769328"/>
          </a:xfrm>
          <a:prstGeom prst="rect">
            <a:avLst/>
          </a:prstGeom>
          <a:ln w="12700">
            <a:miter lim="400000"/>
          </a:ln>
          <a:effectLst>
            <a:outerShdw blurRad="50800" dist="25400" rotWithShape="0">
              <a:srgbClr val="000000">
                <a:alpha val="53593"/>
              </a:srgbClr>
            </a:outerShdw>
          </a:effectLst>
        </p:spPr>
      </p:pic>
      <p:pic>
        <p:nvPicPr>
          <p:cNvPr id="716" name="Graphic 48" descr="Graphic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765515">
            <a:off x="17759091" y="4324163"/>
            <a:ext cx="136237" cy="854572"/>
          </a:xfrm>
          <a:prstGeom prst="rect">
            <a:avLst/>
          </a:prstGeom>
          <a:ln w="12700">
            <a:miter lim="400000"/>
          </a:ln>
        </p:spPr>
      </p:pic>
      <p:sp>
        <p:nvSpPr>
          <p:cNvPr id="717" name="Total Overhead Cost Performance — Comparative (Q1) Year on Year"/>
          <p:cNvSpPr txBox="1">
            <a:spLocks noGrp="1"/>
          </p:cNvSpPr>
          <p:nvPr>
            <p:ph type="title"/>
          </p:nvPr>
        </p:nvSpPr>
        <p:spPr>
          <a:xfrm>
            <a:off x="2521527" y="736199"/>
            <a:ext cx="18679197" cy="1997601"/>
          </a:xfrm>
          <a:prstGeom prst="rect">
            <a:avLst/>
          </a:prstGeom>
        </p:spPr>
        <p:txBody>
          <a:bodyPr/>
          <a:lstStyle/>
          <a:p>
            <a:r>
              <a:rPr dirty="0"/>
              <a:t>Total Overhead Cost Performance — Comparative </a:t>
            </a:r>
            <a:r>
              <a:rPr dirty="0" smtClean="0"/>
              <a:t>(</a:t>
            </a:r>
            <a:r>
              <a:rPr lang="en-GB" dirty="0" smtClean="0"/>
              <a:t>Half Year</a:t>
            </a:r>
            <a:r>
              <a:rPr dirty="0" smtClean="0"/>
              <a:t>) </a:t>
            </a:r>
            <a:r>
              <a:rPr dirty="0"/>
              <a:t>Year on Year</a:t>
            </a:r>
          </a:p>
        </p:txBody>
      </p:sp>
      <p:sp>
        <p:nvSpPr>
          <p:cNvPr id="7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26</a:t>
            </a:fld>
            <a:endParaRPr/>
          </a:p>
        </p:txBody>
      </p:sp>
      <p:sp>
        <p:nvSpPr>
          <p:cNvPr id="719" name="2020"/>
          <p:cNvSpPr txBox="1"/>
          <p:nvPr/>
        </p:nvSpPr>
        <p:spPr>
          <a:xfrm>
            <a:off x="15641938" y="5742314"/>
            <a:ext cx="1171191" cy="574041"/>
          </a:xfrm>
          <a:prstGeom prst="rect">
            <a:avLst/>
          </a:prstGeom>
          <a:ln w="25400">
            <a:miter lim="400000"/>
          </a:ln>
          <a:effectLst>
            <a:outerShdw blurRad="63500" dist="38100" dir="5400000" rotWithShape="0">
              <a:srgbClr val="000000">
                <a:alpha val="2647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algn="ctr" defTabSz="825500">
              <a:defRPr sz="2700" b="1">
                <a:effectLst>
                  <a:outerShdw blurRad="12700" dist="12700" dir="3000000" rotWithShape="0">
                    <a:srgbClr val="000000">
                      <a:alpha val="34000"/>
                    </a:srgbClr>
                  </a:outerShdw>
                </a:effectLst>
              </a:defRPr>
            </a:lvl1pPr>
          </a:lstStyle>
          <a:p>
            <a:r>
              <a:t>2020</a:t>
            </a:r>
          </a:p>
        </p:txBody>
      </p:sp>
      <p:sp>
        <p:nvSpPr>
          <p:cNvPr id="720" name="2018"/>
          <p:cNvSpPr txBox="1"/>
          <p:nvPr/>
        </p:nvSpPr>
        <p:spPr>
          <a:xfrm>
            <a:off x="19732583" y="5767714"/>
            <a:ext cx="1122508" cy="574041"/>
          </a:xfrm>
          <a:prstGeom prst="rect">
            <a:avLst/>
          </a:prstGeom>
          <a:ln w="25400">
            <a:miter lim="400000"/>
          </a:ln>
          <a:effectLst>
            <a:outerShdw blurRad="63500" dist="38100" dir="5400000" rotWithShape="0">
              <a:srgbClr val="000000">
                <a:alpha val="2647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algn="ctr" defTabSz="825500">
              <a:defRPr sz="2700" b="1">
                <a:effectLst>
                  <a:outerShdw blurRad="12700" dist="12700" dir="3000000" rotWithShape="0">
                    <a:srgbClr val="000000">
                      <a:alpha val="34000"/>
                    </a:srgbClr>
                  </a:outerShdw>
                </a:effectLst>
              </a:defRPr>
            </a:lvl1pPr>
          </a:lstStyle>
          <a:p>
            <a:r>
              <a:t>2018</a:t>
            </a:r>
          </a:p>
        </p:txBody>
      </p:sp>
      <p:sp>
        <p:nvSpPr>
          <p:cNvPr id="721" name="2019"/>
          <p:cNvSpPr txBox="1"/>
          <p:nvPr/>
        </p:nvSpPr>
        <p:spPr>
          <a:xfrm>
            <a:off x="17704117" y="5767714"/>
            <a:ext cx="1184198" cy="574041"/>
          </a:xfrm>
          <a:prstGeom prst="rect">
            <a:avLst/>
          </a:prstGeom>
          <a:ln w="25400">
            <a:miter lim="400000"/>
          </a:ln>
          <a:effectLst>
            <a:outerShdw blurRad="63500" dist="38100" dir="5400000" rotWithShape="0">
              <a:srgbClr val="000000">
                <a:alpha val="2647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defTabSz="825500">
              <a:defRPr sz="2700" b="1">
                <a:effectLst>
                  <a:outerShdw blurRad="12700" dist="12700" dir="3000000" rotWithShape="0">
                    <a:srgbClr val="000000">
                      <a:alpha val="34000"/>
                    </a:srgbClr>
                  </a:outerShdw>
                </a:effectLst>
              </a:defRPr>
            </a:lvl1pPr>
          </a:lstStyle>
          <a:p>
            <a:r>
              <a:t>2019</a:t>
            </a:r>
          </a:p>
        </p:txBody>
      </p:sp>
      <p:sp>
        <p:nvSpPr>
          <p:cNvPr id="722" name="Total Overhead Cost performed at 64%…"/>
          <p:cNvSpPr/>
          <p:nvPr/>
        </p:nvSpPr>
        <p:spPr>
          <a:xfrm>
            <a:off x="837009" y="10027787"/>
            <a:ext cx="22709982" cy="29209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653" y="0"/>
                </a:moveTo>
                <a:lnTo>
                  <a:pt x="14306" y="3349"/>
                </a:lnTo>
                <a:lnTo>
                  <a:pt x="60" y="3349"/>
                </a:lnTo>
                <a:cubicBezTo>
                  <a:pt x="27" y="3349"/>
                  <a:pt x="0" y="3595"/>
                  <a:pt x="0" y="3899"/>
                </a:cubicBezTo>
                <a:lnTo>
                  <a:pt x="0" y="21050"/>
                </a:lnTo>
                <a:cubicBezTo>
                  <a:pt x="0" y="21354"/>
                  <a:pt x="27" y="21600"/>
                  <a:pt x="60" y="21600"/>
                </a:cubicBezTo>
                <a:lnTo>
                  <a:pt x="21540" y="21600"/>
                </a:lnTo>
                <a:cubicBezTo>
                  <a:pt x="21573" y="21600"/>
                  <a:pt x="21600" y="21354"/>
                  <a:pt x="21600" y="21050"/>
                </a:cubicBezTo>
                <a:lnTo>
                  <a:pt x="21600" y="3899"/>
                </a:lnTo>
                <a:cubicBezTo>
                  <a:pt x="21600" y="3595"/>
                  <a:pt x="21573" y="3349"/>
                  <a:pt x="21540" y="3349"/>
                </a:cubicBezTo>
                <a:lnTo>
                  <a:pt x="15001" y="3349"/>
                </a:lnTo>
                <a:lnTo>
                  <a:pt x="14653" y="0"/>
                </a:lnTo>
                <a:close/>
              </a:path>
            </a:pathLst>
          </a:custGeom>
          <a:ln w="63500">
            <a:solidFill>
              <a:srgbClr val="FF2600"/>
            </a:solidFill>
            <a:prstDash val="sysDot"/>
            <a:miter lim="400000"/>
          </a:ln>
          <a:effectLst>
            <a:outerShdw blurRad="76200" dist="38100" dir="5400000" rotWithShape="0">
              <a:srgbClr val="000000">
                <a:alpha val="24329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/>
          <a:p>
            <a:pPr marL="522111" indent="-395111" defTabSz="825500">
              <a:buClr>
                <a:srgbClr val="FF2600"/>
              </a:buClr>
              <a:buSzPct val="122000"/>
              <a:buFont typeface="Helvetica"/>
              <a:buChar char="▸"/>
              <a:defRPr sz="3000" b="1">
                <a:effectLst>
                  <a:outerShdw blurRad="12700" dist="12700" dir="3000000" rotWithShape="0">
                    <a:srgbClr val="000000">
                      <a:alpha val="34000"/>
                    </a:srgbClr>
                  </a:outerShdw>
                </a:effectLst>
              </a:defRPr>
            </a:pPr>
            <a:r>
              <a:rPr sz="2850" dirty="0">
                <a:solidFill>
                  <a:schemeClr val="tx1"/>
                </a:solidFill>
              </a:rPr>
              <a:t>Total Overhead Cost performed at </a:t>
            </a:r>
            <a:r>
              <a:rPr lang="en-GB" sz="2850" dirty="0" smtClean="0">
                <a:solidFill>
                  <a:schemeClr val="tx1"/>
                </a:solidFill>
              </a:rPr>
              <a:t>60</a:t>
            </a:r>
            <a:r>
              <a:rPr sz="2850" dirty="0" smtClean="0">
                <a:solidFill>
                  <a:schemeClr val="tx1"/>
                </a:solidFill>
              </a:rPr>
              <a:t>%</a:t>
            </a:r>
            <a:r>
              <a:rPr lang="en-GB" sz="2850" dirty="0" smtClean="0">
                <a:solidFill>
                  <a:schemeClr val="tx1"/>
                </a:solidFill>
              </a:rPr>
              <a:t> (N74.704Bn) owing to COVID-19 outbreak, compared to Y2019 of 124%(N91.589Bn)</a:t>
            </a:r>
          </a:p>
          <a:p>
            <a:pPr marL="522111" indent="-395111" defTabSz="825500">
              <a:buClr>
                <a:srgbClr val="FF2600"/>
              </a:buClr>
              <a:buSzPct val="122000"/>
              <a:buFont typeface="Helvetica"/>
              <a:buChar char="▸"/>
              <a:defRPr sz="3000" b="1">
                <a:effectLst>
                  <a:outerShdw blurRad="12700" dist="12700" dir="3000000" rotWithShape="0">
                    <a:srgbClr val="000000">
                      <a:alpha val="34000"/>
                    </a:srgbClr>
                  </a:outerShdw>
                </a:effectLst>
              </a:defRPr>
            </a:pPr>
            <a:r>
              <a:rPr sz="2850" dirty="0" smtClean="0">
                <a:solidFill>
                  <a:schemeClr val="tx1"/>
                </a:solidFill>
              </a:rPr>
              <a:t>Subventions </a:t>
            </a:r>
            <a:r>
              <a:rPr sz="2850" dirty="0">
                <a:solidFill>
                  <a:schemeClr val="tx1"/>
                </a:solidFill>
              </a:rPr>
              <a:t>to Parastatal Organizations/Tertiary Institutions performed at </a:t>
            </a:r>
            <a:r>
              <a:rPr lang="en-GB" sz="2850" dirty="0" smtClean="0">
                <a:solidFill>
                  <a:schemeClr val="tx1"/>
                </a:solidFill>
              </a:rPr>
              <a:t>32</a:t>
            </a:r>
            <a:r>
              <a:rPr sz="2850" dirty="0" smtClean="0">
                <a:solidFill>
                  <a:schemeClr val="tx1"/>
                </a:solidFill>
              </a:rPr>
              <a:t>% </a:t>
            </a:r>
            <a:r>
              <a:rPr sz="2850" dirty="0">
                <a:solidFill>
                  <a:schemeClr val="tx1"/>
                </a:solidFill>
              </a:rPr>
              <a:t>| </a:t>
            </a:r>
            <a:r>
              <a:rPr sz="2850" dirty="0" smtClean="0">
                <a:solidFill>
                  <a:schemeClr val="tx1"/>
                </a:solidFill>
                <a:effectLst>
                  <a:outerShdw blurRad="12700" dist="12700" dir="3000000" rotWithShape="0">
                    <a:srgbClr val="000000">
                      <a:alpha val="26000"/>
                    </a:srgbClr>
                  </a:outerShdw>
                </a:effectLst>
              </a:rPr>
              <a:t>₦</a:t>
            </a:r>
            <a:r>
              <a:rPr lang="en-GB" sz="2850" dirty="0" smtClean="0">
                <a:solidFill>
                  <a:schemeClr val="tx1"/>
                </a:solidFill>
                <a:effectLst>
                  <a:outerShdw blurRad="12700" dist="12700" dir="3000000" rotWithShape="0">
                    <a:srgbClr val="000000">
                      <a:alpha val="26000"/>
                    </a:srgbClr>
                  </a:outerShdw>
                </a:effectLst>
              </a:rPr>
              <a:t>13.729</a:t>
            </a:r>
            <a:r>
              <a:rPr sz="2850" dirty="0" err="1" smtClean="0">
                <a:solidFill>
                  <a:schemeClr val="tx1"/>
                </a:solidFill>
              </a:rPr>
              <a:t>bn</a:t>
            </a:r>
            <a:r>
              <a:rPr sz="2850" dirty="0" smtClean="0">
                <a:solidFill>
                  <a:schemeClr val="tx1"/>
                </a:solidFill>
              </a:rPr>
              <a:t> </a:t>
            </a:r>
            <a:r>
              <a:rPr sz="2850" dirty="0">
                <a:solidFill>
                  <a:schemeClr val="tx1"/>
                </a:solidFill>
              </a:rPr>
              <a:t>against </a:t>
            </a:r>
            <a:r>
              <a:rPr sz="2850" dirty="0" smtClean="0">
                <a:solidFill>
                  <a:schemeClr val="tx1"/>
                </a:solidFill>
              </a:rPr>
              <a:t>5</a:t>
            </a:r>
            <a:r>
              <a:rPr lang="en-GB" sz="2850" dirty="0" smtClean="0">
                <a:solidFill>
                  <a:schemeClr val="tx1"/>
                </a:solidFill>
              </a:rPr>
              <a:t>8</a:t>
            </a:r>
            <a:r>
              <a:rPr sz="2850" dirty="0" smtClean="0">
                <a:solidFill>
                  <a:schemeClr val="tx1"/>
                </a:solidFill>
              </a:rPr>
              <a:t>% </a:t>
            </a:r>
            <a:r>
              <a:rPr sz="2850" dirty="0">
                <a:solidFill>
                  <a:schemeClr val="tx1"/>
                </a:solidFill>
              </a:rPr>
              <a:t>| </a:t>
            </a:r>
            <a:r>
              <a:rPr sz="2850" dirty="0" smtClean="0">
                <a:solidFill>
                  <a:schemeClr val="tx1"/>
                </a:solidFill>
                <a:effectLst>
                  <a:outerShdw blurRad="12700" dist="12700" dir="3000000" rotWithShape="0">
                    <a:srgbClr val="000000">
                      <a:alpha val="26000"/>
                    </a:srgbClr>
                  </a:outerShdw>
                </a:effectLst>
              </a:rPr>
              <a:t>₦</a:t>
            </a:r>
            <a:r>
              <a:rPr lang="en-GB" sz="2850" dirty="0" smtClean="0">
                <a:solidFill>
                  <a:schemeClr val="tx1"/>
                </a:solidFill>
                <a:effectLst>
                  <a:outerShdw blurRad="12700" dist="12700" dir="3000000" rotWithShape="0">
                    <a:srgbClr val="000000">
                      <a:alpha val="26000"/>
                    </a:srgbClr>
                  </a:outerShdw>
                </a:effectLst>
              </a:rPr>
              <a:t>21.404</a:t>
            </a:r>
            <a:r>
              <a:rPr sz="2850" dirty="0" err="1" smtClean="0">
                <a:solidFill>
                  <a:schemeClr val="tx1"/>
                </a:solidFill>
              </a:rPr>
              <a:t>bn</a:t>
            </a:r>
            <a:r>
              <a:rPr sz="2850" dirty="0" smtClean="0">
                <a:solidFill>
                  <a:schemeClr val="tx1"/>
                </a:solidFill>
              </a:rPr>
              <a:t> </a:t>
            </a:r>
            <a:r>
              <a:rPr sz="2850" dirty="0">
                <a:solidFill>
                  <a:schemeClr val="tx1"/>
                </a:solidFill>
              </a:rPr>
              <a:t>in </a:t>
            </a:r>
            <a:r>
              <a:rPr sz="2850" dirty="0" smtClean="0">
                <a:solidFill>
                  <a:schemeClr val="tx1"/>
                </a:solidFill>
              </a:rPr>
              <a:t>2019.</a:t>
            </a:r>
            <a:endParaRPr lang="en-GB" sz="2850" dirty="0" smtClean="0">
              <a:solidFill>
                <a:schemeClr val="tx1"/>
              </a:solidFill>
            </a:endParaRPr>
          </a:p>
          <a:p>
            <a:pPr marL="522111" indent="-395111" defTabSz="825500">
              <a:buClr>
                <a:srgbClr val="FF2600"/>
              </a:buClr>
              <a:buSzPct val="122000"/>
              <a:buFont typeface="Helvetica"/>
              <a:buChar char="▸"/>
              <a:defRPr sz="3000" b="1">
                <a:effectLst>
                  <a:outerShdw blurRad="12700" dist="12700" dir="3000000" rotWithShape="0">
                    <a:srgbClr val="000000">
                      <a:alpha val="34000"/>
                    </a:srgbClr>
                  </a:outerShdw>
                </a:effectLst>
              </a:defRPr>
            </a:pPr>
            <a:r>
              <a:rPr lang="en-GB" sz="2850" dirty="0" smtClean="0">
                <a:solidFill>
                  <a:schemeClr val="tx1"/>
                </a:solidFill>
              </a:rPr>
              <a:t>Need to ensure that </a:t>
            </a:r>
            <a:r>
              <a:rPr lang="en-GB" sz="2850" dirty="0" err="1" smtClean="0">
                <a:solidFill>
                  <a:schemeClr val="tx1"/>
                </a:solidFill>
              </a:rPr>
              <a:t>subvented</a:t>
            </a:r>
            <a:r>
              <a:rPr lang="en-GB" sz="2850" dirty="0" smtClean="0">
                <a:solidFill>
                  <a:schemeClr val="tx1"/>
                </a:solidFill>
              </a:rPr>
              <a:t> </a:t>
            </a:r>
            <a:r>
              <a:rPr sz="2850" dirty="0" smtClean="0">
                <a:solidFill>
                  <a:schemeClr val="tx1"/>
                </a:solidFill>
              </a:rPr>
              <a:t>Agencies improve </a:t>
            </a:r>
            <a:r>
              <a:rPr sz="2850" dirty="0">
                <a:solidFill>
                  <a:schemeClr val="tx1"/>
                </a:solidFill>
              </a:rPr>
              <a:t>on their </a:t>
            </a:r>
            <a:r>
              <a:rPr sz="2850" dirty="0" smtClean="0">
                <a:solidFill>
                  <a:schemeClr val="tx1"/>
                </a:solidFill>
              </a:rPr>
              <a:t>IGR </a:t>
            </a:r>
            <a:r>
              <a:rPr lang="en-GB" sz="2850" dirty="0" smtClean="0">
                <a:solidFill>
                  <a:schemeClr val="tx1"/>
                </a:solidFill>
              </a:rPr>
              <a:t>to </a:t>
            </a:r>
            <a:r>
              <a:rPr sz="2850" dirty="0" smtClean="0">
                <a:solidFill>
                  <a:schemeClr val="tx1"/>
                </a:solidFill>
              </a:rPr>
              <a:t>gradually wean</a:t>
            </a:r>
            <a:r>
              <a:rPr lang="en-GB" sz="2850" dirty="0" smtClean="0">
                <a:solidFill>
                  <a:schemeClr val="tx1"/>
                </a:solidFill>
              </a:rPr>
              <a:t> them </a:t>
            </a:r>
            <a:r>
              <a:rPr sz="2850" dirty="0" smtClean="0">
                <a:solidFill>
                  <a:schemeClr val="tx1"/>
                </a:solidFill>
              </a:rPr>
              <a:t>off over-dependence </a:t>
            </a:r>
            <a:r>
              <a:rPr sz="2850" dirty="0">
                <a:solidFill>
                  <a:schemeClr val="tx1"/>
                </a:solidFill>
              </a:rPr>
              <a:t>on subventions</a:t>
            </a:r>
            <a:r>
              <a:rPr sz="2850" dirty="0" smtClean="0">
                <a:solidFill>
                  <a:schemeClr val="tx1"/>
                </a:solidFill>
              </a:rPr>
              <a:t>.</a:t>
            </a:r>
            <a:r>
              <a:rPr lang="en-GB" sz="2850" dirty="0" smtClean="0">
                <a:solidFill>
                  <a:schemeClr val="tx1"/>
                </a:solidFill>
              </a:rPr>
              <a:t> </a:t>
            </a:r>
            <a:endParaRPr sz="2850" dirty="0">
              <a:solidFill>
                <a:schemeClr val="tx1"/>
              </a:solidFill>
            </a:endParaRPr>
          </a:p>
        </p:txBody>
      </p:sp>
      <p:graphicFrame>
        <p:nvGraphicFramePr>
          <p:cNvPr id="723" name="Table"/>
          <p:cNvGraphicFramePr/>
          <p:nvPr>
            <p:extLst>
              <p:ext uri="{D42A27DB-BD31-4B8C-83A1-F6EECF244321}">
                <p14:modId xmlns:p14="http://schemas.microsoft.com/office/powerpoint/2010/main" val="1063939752"/>
              </p:ext>
            </p:extLst>
          </p:nvPr>
        </p:nvGraphicFramePr>
        <p:xfrm>
          <a:off x="828441" y="3400249"/>
          <a:ext cx="14319743" cy="6765773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27538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9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44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75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973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250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95387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6804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659724">
                <a:tc rowSpan="2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Details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0">
                      <a:miter lim="400000"/>
                    </a:lnT>
                    <a:lnB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2020</a:t>
                      </a:r>
                    </a:p>
                  </a:txBody>
                  <a:tcPr marL="9144" marR="9144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635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0">
                      <a:miter lim="400000"/>
                    </a:lnT>
                    <a:lnB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</a:p>
                  </a:txBody>
                  <a:tcPr marL="9144" marR="9144" marT="9144" marB="9144" anchor="ctr" horzOverflow="overflow">
                    <a:lnL w="635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635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0">
                      <a:miter lim="400000"/>
                    </a:lnT>
                    <a:lnB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2018</a:t>
                      </a:r>
                    </a:p>
                  </a:txBody>
                  <a:tcPr marL="9144" marR="9144" marT="9144" marB="9144" anchor="ctr" horzOverflow="overflow">
                    <a:lnL w="635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647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  
(₦’bn)</a:t>
                      </a:r>
                    </a:p>
                  </a:txBody>
                  <a:tcPr marL="9144" marR="9144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(₦’bn)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144" marR="9144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635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  
(₦’bn)</a:t>
                      </a:r>
                    </a:p>
                  </a:txBody>
                  <a:tcPr marL="9144" marR="9144" marT="9144" marB="9144" anchor="ctr" horzOverflow="overflow">
                    <a:lnL w="635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(₦’bn)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635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R>
                    <a:lnT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  
(₦’bn)</a:t>
                      </a:r>
                    </a:p>
                  </a:txBody>
                  <a:tcPr marL="9144" marR="9144" marT="9144" marB="9144" anchor="ctr" horzOverflow="overflow">
                    <a:lnL w="635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(₦’bn)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358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Overhead Costs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124.970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74.704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102.019</a:t>
                      </a:r>
                    </a:p>
                  </a:txBody>
                  <a:tcPr marT="9144" marB="9144" anchor="ctr" horzOverflow="overflow">
                    <a:lnL w="635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91.589</a:t>
                      </a:r>
                    </a:p>
                  </a:txBody>
                  <a:tcPr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99.446</a:t>
                      </a:r>
                    </a:p>
                  </a:txBody>
                  <a:tcPr marT="9144" marB="9144" anchor="ctr" horzOverflow="overflow">
                    <a:lnL w="635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78.937</a:t>
                      </a:r>
                    </a:p>
                  </a:txBody>
                  <a:tcPr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93588">
                <a:tc>
                  <a:txBody>
                    <a:bodyPr/>
                    <a:lstStyle/>
                    <a:p>
                      <a:pPr marL="558800" indent="-355600" algn="l" defTabSz="825500">
                        <a:buSzPct val="100000"/>
                        <a:buAutoNum type="romanUcPeriod"/>
                        <a:def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t>Overhead Costs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65.269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53.269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82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52.155</a:t>
                      </a:r>
                    </a:p>
                  </a:txBody>
                  <a:tcPr marT="9144" marB="9144" anchor="ctr" horzOverflow="overflow">
                    <a:lnL w="635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64.463</a:t>
                      </a:r>
                    </a:p>
                  </a:txBody>
                  <a:tcPr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62.692</a:t>
                      </a:r>
                    </a:p>
                  </a:txBody>
                  <a:tcPr marT="9144" marB="9144" anchor="ctr" horzOverflow="overflow">
                    <a:lnL w="635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60.111</a:t>
                      </a:r>
                    </a:p>
                  </a:txBody>
                  <a:tcPr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93588">
                <a:tc>
                  <a:txBody>
                    <a:bodyPr/>
                    <a:lstStyle/>
                    <a:p>
                      <a:pPr marL="558800" indent="-355600" algn="l" defTabSz="825500">
                        <a:buSzPct val="100000"/>
                        <a:buAutoNum type="romanUcPeriod" startAt="2"/>
                        <a:def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t>Dedicated Expenditure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16.317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7.706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47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13.046</a:t>
                      </a:r>
                    </a:p>
                  </a:txBody>
                  <a:tcPr marT="9144" marB="9144" anchor="ctr" horzOverflow="overflow">
                    <a:lnL w="635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5.722</a:t>
                      </a:r>
                    </a:p>
                  </a:txBody>
                  <a:tcPr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13.053</a:t>
                      </a:r>
                    </a:p>
                  </a:txBody>
                  <a:tcPr marT="9144" marB="9144" anchor="ctr" horzOverflow="overflow">
                    <a:lnL w="635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8.989</a:t>
                      </a:r>
                    </a:p>
                  </a:txBody>
                  <a:tcPr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18807">
                <a:tc>
                  <a:txBody>
                    <a:bodyPr/>
                    <a:lstStyle/>
                    <a:p>
                      <a:pPr marL="558800" indent="-355600" algn="l" defTabSz="825500">
                        <a:buSzPct val="100000"/>
                        <a:buAutoNum type="romanUcPeriod" startAt="3"/>
                        <a:def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defRPr>
                      </a:pPr>
                      <a:r>
                        <a:t> Subvention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43.380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13.729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32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36.818</a:t>
                      </a:r>
                    </a:p>
                  </a:txBody>
                  <a:tcPr marT="9144" marB="9144" anchor="ctr" horzOverflow="overflow">
                    <a:lnL w="63500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21.404</a:t>
                      </a:r>
                    </a:p>
                  </a:txBody>
                  <a:tcPr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23.702</a:t>
                      </a:r>
                    </a:p>
                  </a:txBody>
                  <a:tcPr marT="9144" marB="9144" anchor="ctr" horzOverflow="overflow">
                    <a:lnL w="63500" cap="flat" cmpd="sng" algn="ctr">
                      <a:solidFill>
                        <a:srgbClr val="535353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eorgia" pitchFamily="18" charset="0"/>
                          <a:ea typeface="ＭＳ Ｐゴシック" pitchFamily="34" charset="-128"/>
                        </a:rPr>
                        <a:t>9.837</a:t>
                      </a:r>
                    </a:p>
                  </a:txBody>
                  <a:tcPr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724" name="Chart 25"/>
          <p:cNvGraphicFramePr/>
          <p:nvPr>
            <p:extLst>
              <p:ext uri="{D42A27DB-BD31-4B8C-83A1-F6EECF244321}">
                <p14:modId xmlns:p14="http://schemas.microsoft.com/office/powerpoint/2010/main" val="3738800484"/>
              </p:ext>
            </p:extLst>
          </p:nvPr>
        </p:nvGraphicFramePr>
        <p:xfrm>
          <a:off x="15020776" y="5791979"/>
          <a:ext cx="6179948" cy="4464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729" name="Group"/>
          <p:cNvGrpSpPr/>
          <p:nvPr/>
        </p:nvGrpSpPr>
        <p:grpSpPr>
          <a:xfrm>
            <a:off x="21368043" y="7631247"/>
            <a:ext cx="1677911" cy="1270001"/>
            <a:chOff x="0" y="0"/>
            <a:chExt cx="1677911" cy="1270000"/>
          </a:xfrm>
        </p:grpSpPr>
        <p:grpSp>
          <p:nvGrpSpPr>
            <p:cNvPr id="727" name="Group"/>
            <p:cNvGrpSpPr/>
            <p:nvPr/>
          </p:nvGrpSpPr>
          <p:grpSpPr>
            <a:xfrm>
              <a:off x="0" y="92960"/>
              <a:ext cx="388119" cy="388119"/>
              <a:chOff x="0" y="0"/>
              <a:chExt cx="388118" cy="388118"/>
            </a:xfrm>
          </p:grpSpPr>
          <p:sp>
            <p:nvSpPr>
              <p:cNvPr id="725" name="วงรี 20"/>
              <p:cNvSpPr/>
              <p:nvPr/>
            </p:nvSpPr>
            <p:spPr>
              <a:xfrm>
                <a:off x="0" y="0"/>
                <a:ext cx="388119" cy="388119"/>
              </a:xfrm>
              <a:prstGeom prst="ellipse">
                <a:avLst/>
              </a:prstGeom>
              <a:solidFill>
                <a:srgbClr val="22BF00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914400">
                  <a:defRPr sz="900" cap="none">
                    <a:solidFill>
                      <a:srgbClr val="FFFFFF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  <p:sp>
            <p:nvSpPr>
              <p:cNvPr id="726" name="Freeform 33"/>
              <p:cNvSpPr/>
              <p:nvPr/>
            </p:nvSpPr>
            <p:spPr>
              <a:xfrm>
                <a:off x="81077" y="72559"/>
                <a:ext cx="215977" cy="227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4" h="21267" extrusionOk="0">
                    <a:moveTo>
                      <a:pt x="7750" y="21267"/>
                    </a:moveTo>
                    <a:cubicBezTo>
                      <a:pt x="7173" y="21267"/>
                      <a:pt x="6660" y="20719"/>
                      <a:pt x="6083" y="20172"/>
                    </a:cubicBezTo>
                    <a:cubicBezTo>
                      <a:pt x="379" y="13175"/>
                      <a:pt x="379" y="13175"/>
                      <a:pt x="379" y="13175"/>
                    </a:cubicBezTo>
                    <a:cubicBezTo>
                      <a:pt x="-198" y="12079"/>
                      <a:pt x="-198" y="11045"/>
                      <a:pt x="956" y="10497"/>
                    </a:cubicBezTo>
                    <a:cubicBezTo>
                      <a:pt x="2109" y="9402"/>
                      <a:pt x="3199" y="9889"/>
                      <a:pt x="3776" y="10497"/>
                    </a:cubicBezTo>
                    <a:cubicBezTo>
                      <a:pt x="7750" y="15365"/>
                      <a:pt x="7750" y="15365"/>
                      <a:pt x="7750" y="15365"/>
                    </a:cubicBezTo>
                    <a:cubicBezTo>
                      <a:pt x="16851" y="1310"/>
                      <a:pt x="16851" y="1310"/>
                      <a:pt x="16851" y="1310"/>
                    </a:cubicBezTo>
                    <a:cubicBezTo>
                      <a:pt x="18005" y="215"/>
                      <a:pt x="19095" y="-333"/>
                      <a:pt x="20248" y="215"/>
                    </a:cubicBezTo>
                    <a:cubicBezTo>
                      <a:pt x="21402" y="762"/>
                      <a:pt x="21402" y="2405"/>
                      <a:pt x="20825" y="3439"/>
                    </a:cubicBezTo>
                    <a:cubicBezTo>
                      <a:pt x="10057" y="20172"/>
                      <a:pt x="10057" y="20172"/>
                      <a:pt x="10057" y="20172"/>
                    </a:cubicBezTo>
                    <a:cubicBezTo>
                      <a:pt x="9480" y="20719"/>
                      <a:pt x="8903" y="21267"/>
                      <a:pt x="7750" y="21267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900" cap="none"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</p:grpSp>
        <p:sp>
          <p:nvSpPr>
            <p:cNvPr id="728" name="Overhead Costs"/>
            <p:cNvSpPr/>
            <p:nvPr/>
          </p:nvSpPr>
          <p:spPr>
            <a:xfrm>
              <a:off x="407911" y="0"/>
              <a:ext cx="1270001" cy="1270000"/>
            </a:xfrm>
            <a:prstGeom prst="line">
              <a:avLst/>
            </a:prstGeom>
            <a:noFill/>
            <a:ln w="25400" cap="flat">
              <a:noFill/>
              <a:miter lim="400000"/>
            </a:ln>
            <a:effectLst>
              <a:outerShdw blurRad="63500" dist="38100" dir="5400000" rotWithShape="0">
                <a:srgbClr val="000000">
                  <a:alpha val="2647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121919" tIns="121919" rIns="121919" bIns="121919" numCol="1" anchor="t">
              <a:spAutoFit/>
            </a:bodyPr>
            <a:lstStyle>
              <a:lvl1pPr>
                <a:defRPr sz="2200"/>
              </a:lvl1pPr>
            </a:lstStyle>
            <a:p>
              <a:r>
                <a:t>Overhead Costs</a:t>
              </a:r>
            </a:p>
          </p:txBody>
        </p:sp>
      </p:grpSp>
      <p:grpSp>
        <p:nvGrpSpPr>
          <p:cNvPr id="734" name="Group"/>
          <p:cNvGrpSpPr/>
          <p:nvPr/>
        </p:nvGrpSpPr>
        <p:grpSpPr>
          <a:xfrm>
            <a:off x="21335417" y="8584865"/>
            <a:ext cx="1716054" cy="1270001"/>
            <a:chOff x="0" y="0"/>
            <a:chExt cx="1716053" cy="1270000"/>
          </a:xfrm>
        </p:grpSpPr>
        <p:grpSp>
          <p:nvGrpSpPr>
            <p:cNvPr id="732" name="Group"/>
            <p:cNvGrpSpPr/>
            <p:nvPr/>
          </p:nvGrpSpPr>
          <p:grpSpPr>
            <a:xfrm>
              <a:off x="0" y="92960"/>
              <a:ext cx="388119" cy="388119"/>
              <a:chOff x="0" y="0"/>
              <a:chExt cx="388118" cy="388118"/>
            </a:xfrm>
          </p:grpSpPr>
          <p:sp>
            <p:nvSpPr>
              <p:cNvPr id="730" name="วงรี 20"/>
              <p:cNvSpPr/>
              <p:nvPr/>
            </p:nvSpPr>
            <p:spPr>
              <a:xfrm>
                <a:off x="0" y="0"/>
                <a:ext cx="388119" cy="388119"/>
              </a:xfrm>
              <a:prstGeom prst="ellipse">
                <a:avLst/>
              </a:prstGeom>
              <a:solidFill>
                <a:srgbClr val="FF7E79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914400">
                  <a:defRPr sz="900" cap="none">
                    <a:solidFill>
                      <a:srgbClr val="FFFFFF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  <p:sp>
            <p:nvSpPr>
              <p:cNvPr id="731" name="Freeform 33"/>
              <p:cNvSpPr/>
              <p:nvPr/>
            </p:nvSpPr>
            <p:spPr>
              <a:xfrm>
                <a:off x="81077" y="72559"/>
                <a:ext cx="215977" cy="227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4" h="21267" extrusionOk="0">
                    <a:moveTo>
                      <a:pt x="7750" y="21267"/>
                    </a:moveTo>
                    <a:cubicBezTo>
                      <a:pt x="7173" y="21267"/>
                      <a:pt x="6660" y="20719"/>
                      <a:pt x="6083" y="20172"/>
                    </a:cubicBezTo>
                    <a:cubicBezTo>
                      <a:pt x="379" y="13175"/>
                      <a:pt x="379" y="13175"/>
                      <a:pt x="379" y="13175"/>
                    </a:cubicBezTo>
                    <a:cubicBezTo>
                      <a:pt x="-198" y="12079"/>
                      <a:pt x="-198" y="11045"/>
                      <a:pt x="956" y="10497"/>
                    </a:cubicBezTo>
                    <a:cubicBezTo>
                      <a:pt x="2109" y="9402"/>
                      <a:pt x="3199" y="9889"/>
                      <a:pt x="3776" y="10497"/>
                    </a:cubicBezTo>
                    <a:cubicBezTo>
                      <a:pt x="7750" y="15365"/>
                      <a:pt x="7750" y="15365"/>
                      <a:pt x="7750" y="15365"/>
                    </a:cubicBezTo>
                    <a:cubicBezTo>
                      <a:pt x="16851" y="1310"/>
                      <a:pt x="16851" y="1310"/>
                      <a:pt x="16851" y="1310"/>
                    </a:cubicBezTo>
                    <a:cubicBezTo>
                      <a:pt x="18005" y="215"/>
                      <a:pt x="19095" y="-333"/>
                      <a:pt x="20248" y="215"/>
                    </a:cubicBezTo>
                    <a:cubicBezTo>
                      <a:pt x="21402" y="762"/>
                      <a:pt x="21402" y="2405"/>
                      <a:pt x="20825" y="3439"/>
                    </a:cubicBezTo>
                    <a:cubicBezTo>
                      <a:pt x="10057" y="20172"/>
                      <a:pt x="10057" y="20172"/>
                      <a:pt x="10057" y="20172"/>
                    </a:cubicBezTo>
                    <a:cubicBezTo>
                      <a:pt x="9480" y="20719"/>
                      <a:pt x="8903" y="21267"/>
                      <a:pt x="7750" y="21267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900" cap="none"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</p:grpSp>
        <p:sp>
          <p:nvSpPr>
            <p:cNvPr id="733" name="Dedicated X"/>
            <p:cNvSpPr/>
            <p:nvPr/>
          </p:nvSpPr>
          <p:spPr>
            <a:xfrm>
              <a:off x="446053" y="0"/>
              <a:ext cx="1270001" cy="1270000"/>
            </a:xfrm>
            <a:prstGeom prst="line">
              <a:avLst/>
            </a:prstGeom>
            <a:noFill/>
            <a:ln w="25400" cap="flat">
              <a:noFill/>
              <a:miter lim="400000"/>
            </a:ln>
            <a:effectLst>
              <a:outerShdw blurRad="63500" dist="38100" dir="5400000" rotWithShape="0">
                <a:srgbClr val="000000">
                  <a:alpha val="2647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121919" tIns="121919" rIns="121919" bIns="121919" numCol="1" anchor="t">
              <a:spAutoFit/>
            </a:bodyPr>
            <a:lstStyle>
              <a:lvl1pPr>
                <a:defRPr sz="2200"/>
              </a:lvl1pPr>
            </a:lstStyle>
            <a:p>
              <a:r>
                <a:rPr dirty="0"/>
                <a:t>Dedicated X</a:t>
              </a:r>
            </a:p>
          </p:txBody>
        </p:sp>
      </p:grpSp>
      <p:grpSp>
        <p:nvGrpSpPr>
          <p:cNvPr id="739" name="Group"/>
          <p:cNvGrpSpPr/>
          <p:nvPr/>
        </p:nvGrpSpPr>
        <p:grpSpPr>
          <a:xfrm>
            <a:off x="21368043" y="9474145"/>
            <a:ext cx="1997807" cy="481080"/>
            <a:chOff x="0" y="0"/>
            <a:chExt cx="1997806" cy="481078"/>
          </a:xfrm>
        </p:grpSpPr>
        <p:grpSp>
          <p:nvGrpSpPr>
            <p:cNvPr id="737" name="Group"/>
            <p:cNvGrpSpPr/>
            <p:nvPr/>
          </p:nvGrpSpPr>
          <p:grpSpPr>
            <a:xfrm>
              <a:off x="0" y="92960"/>
              <a:ext cx="388119" cy="388119"/>
              <a:chOff x="0" y="0"/>
              <a:chExt cx="388118" cy="388118"/>
            </a:xfrm>
          </p:grpSpPr>
          <p:sp>
            <p:nvSpPr>
              <p:cNvPr id="735" name="วงรี 20"/>
              <p:cNvSpPr/>
              <p:nvPr/>
            </p:nvSpPr>
            <p:spPr>
              <a:xfrm>
                <a:off x="0" y="0"/>
                <a:ext cx="388119" cy="388119"/>
              </a:xfrm>
              <a:prstGeom prst="ellipse">
                <a:avLst/>
              </a:prstGeom>
              <a:solidFill>
                <a:srgbClr val="FF2600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914400">
                  <a:defRPr sz="900" cap="none">
                    <a:solidFill>
                      <a:srgbClr val="FFFFFF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  <p:sp>
            <p:nvSpPr>
              <p:cNvPr id="736" name="Freeform 33"/>
              <p:cNvSpPr/>
              <p:nvPr/>
            </p:nvSpPr>
            <p:spPr>
              <a:xfrm>
                <a:off x="81077" y="72559"/>
                <a:ext cx="215977" cy="227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4" h="21267" extrusionOk="0">
                    <a:moveTo>
                      <a:pt x="7750" y="21267"/>
                    </a:moveTo>
                    <a:cubicBezTo>
                      <a:pt x="7173" y="21267"/>
                      <a:pt x="6660" y="20719"/>
                      <a:pt x="6083" y="20172"/>
                    </a:cubicBezTo>
                    <a:cubicBezTo>
                      <a:pt x="379" y="13175"/>
                      <a:pt x="379" y="13175"/>
                      <a:pt x="379" y="13175"/>
                    </a:cubicBezTo>
                    <a:cubicBezTo>
                      <a:pt x="-198" y="12079"/>
                      <a:pt x="-198" y="11045"/>
                      <a:pt x="956" y="10497"/>
                    </a:cubicBezTo>
                    <a:cubicBezTo>
                      <a:pt x="2109" y="9402"/>
                      <a:pt x="3199" y="9889"/>
                      <a:pt x="3776" y="10497"/>
                    </a:cubicBezTo>
                    <a:cubicBezTo>
                      <a:pt x="7750" y="15365"/>
                      <a:pt x="7750" y="15365"/>
                      <a:pt x="7750" y="15365"/>
                    </a:cubicBezTo>
                    <a:cubicBezTo>
                      <a:pt x="16851" y="1310"/>
                      <a:pt x="16851" y="1310"/>
                      <a:pt x="16851" y="1310"/>
                    </a:cubicBezTo>
                    <a:cubicBezTo>
                      <a:pt x="18005" y="215"/>
                      <a:pt x="19095" y="-333"/>
                      <a:pt x="20248" y="215"/>
                    </a:cubicBezTo>
                    <a:cubicBezTo>
                      <a:pt x="21402" y="762"/>
                      <a:pt x="21402" y="2405"/>
                      <a:pt x="20825" y="3439"/>
                    </a:cubicBezTo>
                    <a:cubicBezTo>
                      <a:pt x="10057" y="20172"/>
                      <a:pt x="10057" y="20172"/>
                      <a:pt x="10057" y="20172"/>
                    </a:cubicBezTo>
                    <a:cubicBezTo>
                      <a:pt x="9480" y="20719"/>
                      <a:pt x="8903" y="21267"/>
                      <a:pt x="7750" y="21267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900" cap="none"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</p:grpSp>
        <p:sp>
          <p:nvSpPr>
            <p:cNvPr id="738" name="Subvention"/>
            <p:cNvSpPr/>
            <p:nvPr/>
          </p:nvSpPr>
          <p:spPr>
            <a:xfrm>
              <a:off x="446481" y="0"/>
              <a:ext cx="1551326" cy="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25400" cap="flat">
              <a:noFill/>
              <a:miter lim="400000"/>
            </a:ln>
            <a:effectLst>
              <a:outerShdw blurRad="63500" dist="38100" dir="5400000" rotWithShape="0">
                <a:srgbClr val="000000">
                  <a:alpha val="2647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121919" tIns="121919" rIns="121919" bIns="121919" numCol="1" anchor="t">
              <a:spAutoFit/>
            </a:bodyPr>
            <a:lstStyle>
              <a:lvl1pPr>
                <a:defRPr sz="2200"/>
              </a:lvl1pPr>
            </a:lstStyle>
            <a:p>
              <a:r>
                <a:t>Subvention</a:t>
              </a:r>
            </a:p>
          </p:txBody>
        </p:sp>
      </p:grpSp>
      <p:pic>
        <p:nvPicPr>
          <p:cNvPr id="740" name="Total Overhead Cost (%) Total Overhead Cost (%)" descr="Total Overhead Cost (%) Total Overhead Cost (%)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19445191" y="3872041"/>
            <a:ext cx="4413821" cy="748832"/>
          </a:xfrm>
          <a:prstGeom prst="rect">
            <a:avLst/>
          </a:prstGeom>
          <a:effectLst>
            <a:outerShdw blurRad="63500" dist="38100" dir="5400000" rotWithShape="0">
              <a:srgbClr val="000000">
                <a:alpha val="53843"/>
              </a:srgbClr>
            </a:outerShdw>
          </a:effectLst>
        </p:spPr>
      </p:pic>
      <p:sp>
        <p:nvSpPr>
          <p:cNvPr id="741" name="Line"/>
          <p:cNvSpPr/>
          <p:nvPr/>
        </p:nvSpPr>
        <p:spPr>
          <a:xfrm>
            <a:off x="18604424" y="4246457"/>
            <a:ext cx="761065" cy="1"/>
          </a:xfrm>
          <a:prstGeom prst="line">
            <a:avLst/>
          </a:prstGeom>
          <a:ln w="63500">
            <a:solidFill>
              <a:srgbClr val="FFB740"/>
            </a:solidFill>
            <a:prstDash val="sysDot"/>
            <a:miter lim="400000"/>
            <a:tailEnd type="triangle"/>
          </a:ln>
          <a:effectLst>
            <a:outerShdw blurRad="101600" dist="50800" dir="5400000" rotWithShape="0">
              <a:srgbClr val="000000">
                <a:alpha val="38000"/>
              </a:srgbClr>
            </a:outerShdw>
          </a:effectLst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9024989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43" name="Chart 12"/>
          <p:cNvGraphicFramePr/>
          <p:nvPr>
            <p:extLst>
              <p:ext uri="{D42A27DB-BD31-4B8C-83A1-F6EECF244321}">
                <p14:modId xmlns:p14="http://schemas.microsoft.com/office/powerpoint/2010/main" val="68942698"/>
              </p:ext>
            </p:extLst>
          </p:nvPr>
        </p:nvGraphicFramePr>
        <p:xfrm>
          <a:off x="633352" y="1648971"/>
          <a:ext cx="7763674" cy="77636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44" name="Chart 12"/>
          <p:cNvGraphicFramePr/>
          <p:nvPr>
            <p:extLst>
              <p:ext uri="{D42A27DB-BD31-4B8C-83A1-F6EECF244321}">
                <p14:modId xmlns:p14="http://schemas.microsoft.com/office/powerpoint/2010/main" val="1406968696"/>
              </p:ext>
            </p:extLst>
          </p:nvPr>
        </p:nvGraphicFramePr>
        <p:xfrm>
          <a:off x="8290473" y="1629281"/>
          <a:ext cx="7803054" cy="78030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45" name="Chart 12"/>
          <p:cNvGraphicFramePr/>
          <p:nvPr>
            <p:extLst>
              <p:ext uri="{D42A27DB-BD31-4B8C-83A1-F6EECF244321}">
                <p14:modId xmlns:p14="http://schemas.microsoft.com/office/powerpoint/2010/main" val="4119494253"/>
              </p:ext>
            </p:extLst>
          </p:nvPr>
        </p:nvGraphicFramePr>
        <p:xfrm>
          <a:off x="15818025" y="1479750"/>
          <a:ext cx="8101741" cy="81017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46" name="Line"/>
          <p:cNvSpPr/>
          <p:nvPr/>
        </p:nvSpPr>
        <p:spPr>
          <a:xfrm flipV="1">
            <a:off x="8230982" y="7564667"/>
            <a:ext cx="2" cy="2844879"/>
          </a:xfrm>
          <a:prstGeom prst="line">
            <a:avLst/>
          </a:prstGeom>
          <a:ln w="63500">
            <a:solidFill>
              <a:srgbClr val="535353"/>
            </a:solidFill>
            <a:prstDash val="sysDot"/>
            <a:miter lim="400000"/>
          </a:ln>
          <a:effectLst>
            <a:outerShdw blurRad="101600" dist="50800" dir="5400000" rotWithShape="0">
              <a:srgbClr val="000000">
                <a:alpha val="53747"/>
              </a:srgbClr>
            </a:outerShdw>
          </a:effectLst>
        </p:spPr>
        <p:txBody>
          <a:bodyPr lIns="45718" tIns="45718" rIns="45718" bIns="45718"/>
          <a:lstStyle/>
          <a:p>
            <a:endParaRPr/>
          </a:p>
        </p:txBody>
      </p:sp>
      <p:sp>
        <p:nvSpPr>
          <p:cNvPr id="747" name="Line"/>
          <p:cNvSpPr/>
          <p:nvPr/>
        </p:nvSpPr>
        <p:spPr>
          <a:xfrm flipV="1">
            <a:off x="16153015" y="7557622"/>
            <a:ext cx="2" cy="2844879"/>
          </a:xfrm>
          <a:prstGeom prst="line">
            <a:avLst/>
          </a:prstGeom>
          <a:ln w="63500">
            <a:solidFill>
              <a:srgbClr val="535353"/>
            </a:solidFill>
            <a:prstDash val="sysDot"/>
            <a:miter lim="400000"/>
          </a:ln>
          <a:effectLst>
            <a:outerShdw blurRad="101600" dist="50800" dir="5400000" rotWithShape="0">
              <a:srgbClr val="000000">
                <a:alpha val="53747"/>
              </a:srgbClr>
            </a:outerShdw>
          </a:effectLst>
        </p:spPr>
        <p:txBody>
          <a:bodyPr lIns="45718" tIns="45718" rIns="45718" bIns="45718"/>
          <a:lstStyle/>
          <a:p>
            <a:endParaRPr/>
          </a:p>
        </p:txBody>
      </p:sp>
      <p:grpSp>
        <p:nvGrpSpPr>
          <p:cNvPr id="792" name="Group"/>
          <p:cNvGrpSpPr/>
          <p:nvPr/>
        </p:nvGrpSpPr>
        <p:grpSpPr>
          <a:xfrm>
            <a:off x="2044633" y="9905415"/>
            <a:ext cx="8462675" cy="3045314"/>
            <a:chOff x="0" y="-2"/>
            <a:chExt cx="8462671" cy="3045312"/>
          </a:xfrm>
        </p:grpSpPr>
        <p:grpSp>
          <p:nvGrpSpPr>
            <p:cNvPr id="789" name="Group"/>
            <p:cNvGrpSpPr/>
            <p:nvPr/>
          </p:nvGrpSpPr>
          <p:grpSpPr>
            <a:xfrm>
              <a:off x="704549" y="-2"/>
              <a:ext cx="3746123" cy="3045312"/>
              <a:chOff x="-1" y="-1"/>
              <a:chExt cx="3746122" cy="3045310"/>
            </a:xfrm>
          </p:grpSpPr>
          <p:grpSp>
            <p:nvGrpSpPr>
              <p:cNvPr id="752" name="Group"/>
              <p:cNvGrpSpPr/>
              <p:nvPr/>
            </p:nvGrpSpPr>
            <p:grpSpPr>
              <a:xfrm>
                <a:off x="1104243" y="-1"/>
                <a:ext cx="1537632" cy="574040"/>
                <a:chOff x="0" y="0"/>
                <a:chExt cx="1537630" cy="574038"/>
              </a:xfrm>
            </p:grpSpPr>
            <p:grpSp>
              <p:nvGrpSpPr>
                <p:cNvPr id="750" name="Group"/>
                <p:cNvGrpSpPr/>
                <p:nvPr/>
              </p:nvGrpSpPr>
              <p:grpSpPr>
                <a:xfrm>
                  <a:off x="0" y="42457"/>
                  <a:ext cx="489127" cy="489127"/>
                  <a:chOff x="0" y="0"/>
                  <a:chExt cx="489126" cy="489126"/>
                </a:xfrm>
              </p:grpSpPr>
              <p:sp>
                <p:nvSpPr>
                  <p:cNvPr id="748" name="วงรี 20"/>
                  <p:cNvSpPr/>
                  <p:nvPr/>
                </p:nvSpPr>
                <p:spPr>
                  <a:xfrm>
                    <a:off x="-1" y="-1"/>
                    <a:ext cx="489128" cy="489128"/>
                  </a:xfrm>
                  <a:prstGeom prst="ellipse">
                    <a:avLst/>
                  </a:prstGeom>
                  <a:solidFill>
                    <a:srgbClr val="22BF00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algn="ctr" defTabSz="914400">
                      <a:defRPr sz="9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49" name="Freeform 33"/>
                  <p:cNvSpPr/>
                  <p:nvPr/>
                </p:nvSpPr>
                <p:spPr>
                  <a:xfrm>
                    <a:off x="102176" y="91442"/>
                    <a:ext cx="272186" cy="287258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204" h="21267" extrusionOk="0">
                        <a:moveTo>
                          <a:pt x="7750" y="21267"/>
                        </a:moveTo>
                        <a:cubicBezTo>
                          <a:pt x="7173" y="21267"/>
                          <a:pt x="6660" y="20719"/>
                          <a:pt x="6083" y="20172"/>
                        </a:cubicBezTo>
                        <a:cubicBezTo>
                          <a:pt x="379" y="13175"/>
                          <a:pt x="379" y="13175"/>
                          <a:pt x="379" y="13175"/>
                        </a:cubicBezTo>
                        <a:cubicBezTo>
                          <a:pt x="-198" y="12079"/>
                          <a:pt x="-198" y="11045"/>
                          <a:pt x="956" y="10497"/>
                        </a:cubicBezTo>
                        <a:cubicBezTo>
                          <a:pt x="2109" y="9402"/>
                          <a:pt x="3199" y="9889"/>
                          <a:pt x="3776" y="10497"/>
                        </a:cubicBezTo>
                        <a:cubicBezTo>
                          <a:pt x="7750" y="15365"/>
                          <a:pt x="7750" y="15365"/>
                          <a:pt x="7750" y="15365"/>
                        </a:cubicBezTo>
                        <a:cubicBezTo>
                          <a:pt x="16851" y="1310"/>
                          <a:pt x="16851" y="1310"/>
                          <a:pt x="16851" y="1310"/>
                        </a:cubicBezTo>
                        <a:cubicBezTo>
                          <a:pt x="18005" y="215"/>
                          <a:pt x="19095" y="-333"/>
                          <a:pt x="20248" y="215"/>
                        </a:cubicBezTo>
                        <a:cubicBezTo>
                          <a:pt x="21402" y="762"/>
                          <a:pt x="21402" y="2405"/>
                          <a:pt x="20825" y="3439"/>
                        </a:cubicBezTo>
                        <a:cubicBezTo>
                          <a:pt x="10057" y="20172"/>
                          <a:pt x="10057" y="20172"/>
                          <a:pt x="10057" y="20172"/>
                        </a:cubicBezTo>
                        <a:cubicBezTo>
                          <a:pt x="9480" y="20719"/>
                          <a:pt x="8903" y="21267"/>
                          <a:pt x="7750" y="21267"/>
                        </a:cubicBezTo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900" cap="none"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</p:grpSp>
            <p:sp>
              <p:nvSpPr>
                <p:cNvPr id="751" name="2017"/>
                <p:cNvSpPr txBox="1"/>
                <p:nvPr/>
              </p:nvSpPr>
              <p:spPr>
                <a:xfrm>
                  <a:off x="693775" y="-1"/>
                  <a:ext cx="843856" cy="574039"/>
                </a:xfrm>
                <a:prstGeom prst="rect">
                  <a:avLst/>
                </a:prstGeom>
                <a:noFill/>
                <a:ln w="254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26470"/>
                    </a:srgbClr>
                  </a:outerShdw>
                </a:effectLst>
                <a:extLst>
                  <a:ext uri="{C572A759-6A51-4108-AA02-DFA0A04FC94B}">
  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  </a:ext>
                </a:extLst>
              </p:spPr>
              <p:txBody>
                <a:bodyPr wrap="square" lIns="121918" tIns="121918" rIns="121918" bIns="121918" numCol="1" anchor="ctr">
                  <a:spAutoFit/>
                </a:bodyPr>
                <a:lstStyle/>
                <a:p>
                  <a:pPr>
                    <a:defRPr sz="2200"/>
                  </a:pPr>
                  <a:r>
                    <a:t>2018</a:t>
                  </a:r>
                </a:p>
              </p:txBody>
            </p:sp>
          </p:grpSp>
          <p:grpSp>
            <p:nvGrpSpPr>
              <p:cNvPr id="770" name="Group"/>
              <p:cNvGrpSpPr/>
              <p:nvPr/>
            </p:nvGrpSpPr>
            <p:grpSpPr>
              <a:xfrm>
                <a:off x="-1" y="816355"/>
                <a:ext cx="3746122" cy="1030436"/>
                <a:chOff x="0" y="0"/>
                <a:chExt cx="3746120" cy="1030434"/>
              </a:xfrm>
            </p:grpSpPr>
            <p:grpSp>
              <p:nvGrpSpPr>
                <p:cNvPr id="755" name="Rectangle: Rounded Corners 29"/>
                <p:cNvGrpSpPr/>
                <p:nvPr/>
              </p:nvGrpSpPr>
              <p:grpSpPr>
                <a:xfrm>
                  <a:off x="1108846" y="0"/>
                  <a:ext cx="2637274" cy="1030434"/>
                  <a:chOff x="0" y="0"/>
                  <a:chExt cx="2637273" cy="1030433"/>
                </a:xfrm>
              </p:grpSpPr>
              <p:sp>
                <p:nvSpPr>
                  <p:cNvPr id="753" name="Rounded Rectangle"/>
                  <p:cNvSpPr/>
                  <p:nvPr/>
                </p:nvSpPr>
                <p:spPr>
                  <a:xfrm>
                    <a:off x="0" y="0"/>
                    <a:ext cx="2637273" cy="1030433"/>
                  </a:xfrm>
                  <a:prstGeom prst="roundRect">
                    <a:avLst>
                      <a:gd name="adj" fmla="val 17206"/>
                    </a:avLst>
                  </a:prstGeom>
                  <a:solidFill>
                    <a:srgbClr val="FFFFFF"/>
                  </a:solidFill>
                  <a:ln w="12700" cap="flat">
                    <a:solidFill>
                      <a:srgbClr val="A7A7A7"/>
                    </a:solidFill>
                    <a:prstDash val="solid"/>
                    <a:miter lim="400000"/>
                  </a:ln>
                  <a:effectLst>
                    <a:outerShdw blurRad="50800" dist="139700" dir="10800000" rotWithShape="0">
                      <a:srgbClr val="000000">
                        <a:alpha val="32000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825500">
                      <a:spcBef>
                        <a:spcPts val="1000"/>
                      </a:spcBef>
                      <a:defRPr sz="2700" b="1">
                        <a:effectLst/>
                      </a:defRPr>
                    </a:pPr>
                    <a:endParaRPr/>
                  </a:p>
                </p:txBody>
              </p:sp>
              <p:sp>
                <p:nvSpPr>
                  <p:cNvPr id="754" name="86.760"/>
                  <p:cNvSpPr txBox="1"/>
                  <p:nvPr/>
                </p:nvSpPr>
                <p:spPr>
                  <a:xfrm>
                    <a:off x="51927" y="261303"/>
                    <a:ext cx="2533418" cy="507825"/>
                  </a:xfrm>
                  <a:prstGeom prst="rect">
                    <a:avLst/>
                  </a:prstGeom>
                  <a:noFill/>
                  <a:ln w="25400" cap="flat">
                    <a:noFill/>
                    <a:miter lim="400000"/>
                  </a:ln>
                  <a:effectLst/>
                  <a:extLst>
                    <a:ext uri="{C572A759-6A51-4108-AA02-DFA0A04FC94B}">
    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    </a:ext>
                  </a:extLst>
                </p:spPr>
                <p:txBody>
                  <a:bodyPr wrap="square" lIns="45718" tIns="45718" rIns="45718" bIns="45718" numCol="1" anchor="ctr">
                    <a:spAutoFit/>
                  </a:bodyPr>
                  <a:lstStyle>
                    <a:lvl1pPr defTabSz="825500">
                      <a:spcBef>
                        <a:spcPts val="1000"/>
                      </a:spcBef>
                      <a:defRPr sz="2700" b="1"/>
                    </a:lvl1pPr>
                  </a:lstStyle>
                  <a:p>
                    <a:pPr>
                      <a:defRPr>
                        <a:effectLst/>
                      </a:defRPr>
                    </a:pPr>
                    <a:r>
                      <a:rPr lang="en-GB" dirty="0" smtClean="0">
                        <a:solidFill>
                          <a:schemeClr val="tx1"/>
                        </a:solidFill>
                      </a:rPr>
                      <a:t>228.765</a:t>
                    </a:r>
                    <a:r>
                      <a:rPr dirty="0">
                        <a:solidFill>
                          <a:schemeClr val="tx1"/>
                        </a:solidFill>
                      </a:rPr>
                      <a:t>	</a:t>
                    </a:r>
                  </a:p>
                </p:txBody>
              </p:sp>
            </p:grpSp>
            <p:grpSp>
              <p:nvGrpSpPr>
                <p:cNvPr id="769" name="Group"/>
                <p:cNvGrpSpPr/>
                <p:nvPr/>
              </p:nvGrpSpPr>
              <p:grpSpPr>
                <a:xfrm>
                  <a:off x="0" y="10254"/>
                  <a:ext cx="1004615" cy="1009924"/>
                  <a:chOff x="0" y="0"/>
                  <a:chExt cx="1004614" cy="1009923"/>
                </a:xfrm>
              </p:grpSpPr>
              <p:sp>
                <p:nvSpPr>
                  <p:cNvPr id="756" name="Rectangle: Rounded Corners 28"/>
                  <p:cNvSpPr/>
                  <p:nvPr/>
                </p:nvSpPr>
                <p:spPr>
                  <a:xfrm>
                    <a:off x="0" y="0"/>
                    <a:ext cx="1004615" cy="1009924"/>
                  </a:xfrm>
                  <a:prstGeom prst="roundRect">
                    <a:avLst>
                      <a:gd name="adj" fmla="val 6667"/>
                    </a:avLst>
                  </a:prstGeom>
                  <a:solidFill>
                    <a:srgbClr val="22BF00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algn="ctr"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57" name="Freeform: Shape 78"/>
                  <p:cNvSpPr/>
                  <p:nvPr/>
                </p:nvSpPr>
                <p:spPr>
                  <a:xfrm>
                    <a:off x="166672" y="544685"/>
                    <a:ext cx="178122" cy="156842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9421" y="0"/>
                        </a:moveTo>
                        <a:lnTo>
                          <a:pt x="0" y="0"/>
                        </a:lnTo>
                        <a:cubicBezTo>
                          <a:pt x="956" y="7858"/>
                          <a:pt x="3651" y="15283"/>
                          <a:pt x="7856" y="21600"/>
                        </a:cubicBezTo>
                        <a:lnTo>
                          <a:pt x="21600" y="5992"/>
                        </a:lnTo>
                        <a:cubicBezTo>
                          <a:pt x="20644" y="4125"/>
                          <a:pt x="19899" y="2106"/>
                          <a:pt x="19421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58" name="Freeform: Shape 79"/>
                  <p:cNvSpPr/>
                  <p:nvPr/>
                </p:nvSpPr>
                <p:spPr>
                  <a:xfrm>
                    <a:off x="297661" y="654393"/>
                    <a:ext cx="157631" cy="17828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5509" y="0"/>
                        </a:moveTo>
                        <a:lnTo>
                          <a:pt x="0" y="13732"/>
                        </a:lnTo>
                        <a:cubicBezTo>
                          <a:pt x="6307" y="17952"/>
                          <a:pt x="13738" y="20664"/>
                          <a:pt x="21600" y="21600"/>
                        </a:cubicBezTo>
                        <a:lnTo>
                          <a:pt x="21600" y="2196"/>
                        </a:lnTo>
                        <a:cubicBezTo>
                          <a:pt x="19462" y="1700"/>
                          <a:pt x="17431" y="974"/>
                          <a:pt x="15509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59" name="Freeform: Shape 80"/>
                  <p:cNvSpPr/>
                  <p:nvPr/>
                </p:nvSpPr>
                <p:spPr>
                  <a:xfrm>
                    <a:off x="548134" y="164956"/>
                    <a:ext cx="286886" cy="28704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83" y="0"/>
                        </a:moveTo>
                        <a:cubicBezTo>
                          <a:pt x="47" y="4413"/>
                          <a:pt x="12" y="10094"/>
                          <a:pt x="0" y="12075"/>
                        </a:cubicBezTo>
                        <a:cubicBezTo>
                          <a:pt x="4640" y="13332"/>
                          <a:pt x="8260" y="16962"/>
                          <a:pt x="9506" y="21600"/>
                        </a:cubicBezTo>
                        <a:lnTo>
                          <a:pt x="21600" y="21576"/>
                        </a:lnTo>
                        <a:cubicBezTo>
                          <a:pt x="20010" y="10415"/>
                          <a:pt x="11251" y="1625"/>
                          <a:pt x="83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60" name="Freeform: Shape 81"/>
                  <p:cNvSpPr/>
                  <p:nvPr/>
                </p:nvSpPr>
                <p:spPr>
                  <a:xfrm>
                    <a:off x="350152" y="180718"/>
                    <a:ext cx="104036" cy="11980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7789" y="0"/>
                        </a:moveTo>
                        <a:cubicBezTo>
                          <a:pt x="5138" y="824"/>
                          <a:pt x="2520" y="1791"/>
                          <a:pt x="0" y="2899"/>
                        </a:cubicBezTo>
                        <a:lnTo>
                          <a:pt x="21535" y="21600"/>
                        </a:lnTo>
                        <a:lnTo>
                          <a:pt x="21600" y="11994"/>
                        </a:lnTo>
                        <a:lnTo>
                          <a:pt x="7789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61" name="Freeform: Shape 82"/>
                  <p:cNvSpPr/>
                  <p:nvPr/>
                </p:nvSpPr>
                <p:spPr>
                  <a:xfrm>
                    <a:off x="295297" y="209408"/>
                    <a:ext cx="149749" cy="13477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4593" y="0"/>
                        </a:moveTo>
                        <a:cubicBezTo>
                          <a:pt x="3001" y="1061"/>
                          <a:pt x="1478" y="2223"/>
                          <a:pt x="0" y="3486"/>
                        </a:cubicBezTo>
                        <a:lnTo>
                          <a:pt x="16302" y="21600"/>
                        </a:lnTo>
                        <a:cubicBezTo>
                          <a:pt x="17985" y="20488"/>
                          <a:pt x="19758" y="19579"/>
                          <a:pt x="21600" y="18897"/>
                        </a:cubicBezTo>
                        <a:lnTo>
                          <a:pt x="459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62" name="Freeform: Shape 83"/>
                  <p:cNvSpPr/>
                  <p:nvPr/>
                </p:nvSpPr>
                <p:spPr>
                  <a:xfrm>
                    <a:off x="414937" y="164482"/>
                    <a:ext cx="39567" cy="47291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0" y="3600"/>
                        </a:moveTo>
                        <a:lnTo>
                          <a:pt x="21514" y="21600"/>
                        </a:lnTo>
                        <a:lnTo>
                          <a:pt x="21600" y="0"/>
                        </a:lnTo>
                        <a:cubicBezTo>
                          <a:pt x="14285" y="864"/>
                          <a:pt x="7143" y="2016"/>
                          <a:pt x="0" y="360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63" name="Freeform: Shape 84"/>
                  <p:cNvSpPr/>
                  <p:nvPr/>
                </p:nvSpPr>
                <p:spPr>
                  <a:xfrm>
                    <a:off x="249270" y="247396"/>
                    <a:ext cx="138400" cy="13840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4182" y="0"/>
                        </a:moveTo>
                        <a:cubicBezTo>
                          <a:pt x="3469" y="640"/>
                          <a:pt x="2755" y="1304"/>
                          <a:pt x="2067" y="1993"/>
                        </a:cubicBezTo>
                        <a:cubicBezTo>
                          <a:pt x="1353" y="2706"/>
                          <a:pt x="664" y="3444"/>
                          <a:pt x="0" y="4182"/>
                        </a:cubicBezTo>
                        <a:lnTo>
                          <a:pt x="17418" y="21600"/>
                        </a:lnTo>
                        <a:cubicBezTo>
                          <a:pt x="18672" y="20075"/>
                          <a:pt x="20050" y="18672"/>
                          <a:pt x="21600" y="17418"/>
                        </a:cubicBezTo>
                        <a:lnTo>
                          <a:pt x="4182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64" name="Freeform: Shape 85"/>
                  <p:cNvSpPr/>
                  <p:nvPr/>
                </p:nvSpPr>
                <p:spPr>
                  <a:xfrm>
                    <a:off x="166830" y="413062"/>
                    <a:ext cx="44611" cy="37046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3664" y="0"/>
                        </a:moveTo>
                        <a:cubicBezTo>
                          <a:pt x="2137" y="7077"/>
                          <a:pt x="916" y="14339"/>
                          <a:pt x="0" y="21600"/>
                        </a:cubicBezTo>
                        <a:lnTo>
                          <a:pt x="21600" y="21600"/>
                        </a:lnTo>
                        <a:lnTo>
                          <a:pt x="3664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65" name="Freeform: Shape 86"/>
                  <p:cNvSpPr/>
                  <p:nvPr/>
                </p:nvSpPr>
                <p:spPr>
                  <a:xfrm>
                    <a:off x="182908" y="348436"/>
                    <a:ext cx="117751" cy="101673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2920" y="0"/>
                        </a:moveTo>
                        <a:cubicBezTo>
                          <a:pt x="1793" y="2579"/>
                          <a:pt x="839" y="5224"/>
                          <a:pt x="0" y="7937"/>
                        </a:cubicBezTo>
                        <a:lnTo>
                          <a:pt x="11798" y="21600"/>
                        </a:lnTo>
                        <a:lnTo>
                          <a:pt x="21600" y="21600"/>
                        </a:lnTo>
                        <a:lnTo>
                          <a:pt x="292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66" name="Freeform: Shape 87"/>
                  <p:cNvSpPr/>
                  <p:nvPr/>
                </p:nvSpPr>
                <p:spPr>
                  <a:xfrm>
                    <a:off x="211596" y="293739"/>
                    <a:ext cx="134617" cy="149749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3465" y="0"/>
                        </a:moveTo>
                        <a:cubicBezTo>
                          <a:pt x="2200" y="1478"/>
                          <a:pt x="1062" y="3001"/>
                          <a:pt x="0" y="4593"/>
                        </a:cubicBezTo>
                        <a:lnTo>
                          <a:pt x="18919" y="21600"/>
                        </a:lnTo>
                        <a:cubicBezTo>
                          <a:pt x="19577" y="19736"/>
                          <a:pt x="20487" y="17962"/>
                          <a:pt x="21600" y="16302"/>
                        </a:cubicBezTo>
                        <a:lnTo>
                          <a:pt x="3465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67" name="Freeform: Shape 88"/>
                  <p:cNvSpPr/>
                  <p:nvPr/>
                </p:nvSpPr>
                <p:spPr>
                  <a:xfrm>
                    <a:off x="622377" y="591869"/>
                    <a:ext cx="174969" cy="33313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68" name="Freeform: Shape 89"/>
                  <p:cNvSpPr/>
                  <p:nvPr/>
                </p:nvSpPr>
                <p:spPr>
                  <a:xfrm>
                    <a:off x="578241" y="554141"/>
                    <a:ext cx="261665" cy="29161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8737" y="0"/>
                        </a:moveTo>
                        <a:lnTo>
                          <a:pt x="2863" y="0"/>
                        </a:lnTo>
                        <a:cubicBezTo>
                          <a:pt x="1275" y="0"/>
                          <a:pt x="0" y="1144"/>
                          <a:pt x="0" y="2569"/>
                        </a:cubicBezTo>
                        <a:lnTo>
                          <a:pt x="0" y="19031"/>
                        </a:lnTo>
                        <a:cubicBezTo>
                          <a:pt x="0" y="20456"/>
                          <a:pt x="1275" y="21600"/>
                          <a:pt x="2863" y="21600"/>
                        </a:cubicBezTo>
                        <a:lnTo>
                          <a:pt x="18737" y="21600"/>
                        </a:lnTo>
                        <a:cubicBezTo>
                          <a:pt x="20325" y="21600"/>
                          <a:pt x="21600" y="20456"/>
                          <a:pt x="21600" y="19031"/>
                        </a:cubicBezTo>
                        <a:lnTo>
                          <a:pt x="21600" y="2569"/>
                        </a:lnTo>
                        <a:cubicBezTo>
                          <a:pt x="21600" y="1144"/>
                          <a:pt x="20325" y="0"/>
                          <a:pt x="18737" y="0"/>
                        </a:cubicBezTo>
                        <a:close/>
                        <a:moveTo>
                          <a:pt x="5595" y="19849"/>
                        </a:moveTo>
                        <a:lnTo>
                          <a:pt x="2537" y="19849"/>
                        </a:lnTo>
                        <a:cubicBezTo>
                          <a:pt x="1965" y="19849"/>
                          <a:pt x="1496" y="19428"/>
                          <a:pt x="1496" y="18915"/>
                        </a:cubicBezTo>
                        <a:cubicBezTo>
                          <a:pt x="1496" y="18401"/>
                          <a:pt x="1965" y="17981"/>
                          <a:pt x="2537" y="17981"/>
                        </a:cubicBezTo>
                        <a:lnTo>
                          <a:pt x="5595" y="17981"/>
                        </a:lnTo>
                        <a:cubicBezTo>
                          <a:pt x="6168" y="17981"/>
                          <a:pt x="6636" y="18401"/>
                          <a:pt x="6636" y="18915"/>
                        </a:cubicBezTo>
                        <a:cubicBezTo>
                          <a:pt x="6636" y="19428"/>
                          <a:pt x="6181" y="19849"/>
                          <a:pt x="5595" y="19849"/>
                        </a:cubicBezTo>
                        <a:close/>
                        <a:moveTo>
                          <a:pt x="5595" y="15178"/>
                        </a:moveTo>
                        <a:lnTo>
                          <a:pt x="2537" y="15178"/>
                        </a:lnTo>
                        <a:cubicBezTo>
                          <a:pt x="1965" y="15178"/>
                          <a:pt x="1496" y="14758"/>
                          <a:pt x="1496" y="14244"/>
                        </a:cubicBezTo>
                        <a:cubicBezTo>
                          <a:pt x="1496" y="13731"/>
                          <a:pt x="1965" y="13310"/>
                          <a:pt x="2537" y="13310"/>
                        </a:cubicBezTo>
                        <a:lnTo>
                          <a:pt x="5595" y="13310"/>
                        </a:lnTo>
                        <a:cubicBezTo>
                          <a:pt x="6168" y="13310"/>
                          <a:pt x="6636" y="13731"/>
                          <a:pt x="6636" y="14244"/>
                        </a:cubicBezTo>
                        <a:cubicBezTo>
                          <a:pt x="6636" y="14758"/>
                          <a:pt x="6181" y="15178"/>
                          <a:pt x="5595" y="15178"/>
                        </a:cubicBezTo>
                        <a:close/>
                        <a:moveTo>
                          <a:pt x="5595" y="10391"/>
                        </a:moveTo>
                        <a:lnTo>
                          <a:pt x="2537" y="10391"/>
                        </a:lnTo>
                        <a:cubicBezTo>
                          <a:pt x="1965" y="10391"/>
                          <a:pt x="1496" y="9971"/>
                          <a:pt x="1496" y="9457"/>
                        </a:cubicBezTo>
                        <a:cubicBezTo>
                          <a:pt x="1496" y="8944"/>
                          <a:pt x="1965" y="8523"/>
                          <a:pt x="2537" y="8523"/>
                        </a:cubicBezTo>
                        <a:lnTo>
                          <a:pt x="5595" y="8523"/>
                        </a:lnTo>
                        <a:cubicBezTo>
                          <a:pt x="6168" y="8523"/>
                          <a:pt x="6636" y="8944"/>
                          <a:pt x="6636" y="9457"/>
                        </a:cubicBezTo>
                        <a:cubicBezTo>
                          <a:pt x="6636" y="9971"/>
                          <a:pt x="6181" y="10391"/>
                          <a:pt x="5595" y="10391"/>
                        </a:cubicBezTo>
                        <a:close/>
                        <a:moveTo>
                          <a:pt x="12309" y="19849"/>
                        </a:moveTo>
                        <a:lnTo>
                          <a:pt x="9252" y="19849"/>
                        </a:lnTo>
                        <a:cubicBezTo>
                          <a:pt x="8679" y="19849"/>
                          <a:pt x="8211" y="19428"/>
                          <a:pt x="8211" y="18915"/>
                        </a:cubicBezTo>
                        <a:cubicBezTo>
                          <a:pt x="8211" y="18401"/>
                          <a:pt x="8679" y="17981"/>
                          <a:pt x="9252" y="17981"/>
                        </a:cubicBezTo>
                        <a:lnTo>
                          <a:pt x="12309" y="17981"/>
                        </a:lnTo>
                        <a:cubicBezTo>
                          <a:pt x="12882" y="17981"/>
                          <a:pt x="13350" y="18401"/>
                          <a:pt x="13350" y="18915"/>
                        </a:cubicBezTo>
                        <a:cubicBezTo>
                          <a:pt x="13350" y="19428"/>
                          <a:pt x="12882" y="19849"/>
                          <a:pt x="12309" y="19849"/>
                        </a:cubicBezTo>
                        <a:close/>
                        <a:moveTo>
                          <a:pt x="12309" y="15178"/>
                        </a:moveTo>
                        <a:lnTo>
                          <a:pt x="9252" y="15178"/>
                        </a:lnTo>
                        <a:cubicBezTo>
                          <a:pt x="8679" y="15178"/>
                          <a:pt x="8211" y="14758"/>
                          <a:pt x="8211" y="14244"/>
                        </a:cubicBezTo>
                        <a:cubicBezTo>
                          <a:pt x="8211" y="13731"/>
                          <a:pt x="8679" y="13310"/>
                          <a:pt x="9252" y="13310"/>
                        </a:cubicBezTo>
                        <a:lnTo>
                          <a:pt x="12309" y="13310"/>
                        </a:lnTo>
                        <a:cubicBezTo>
                          <a:pt x="12882" y="13310"/>
                          <a:pt x="13350" y="13731"/>
                          <a:pt x="13350" y="14244"/>
                        </a:cubicBezTo>
                        <a:cubicBezTo>
                          <a:pt x="13350" y="14758"/>
                          <a:pt x="12882" y="15178"/>
                          <a:pt x="12309" y="15178"/>
                        </a:cubicBezTo>
                        <a:close/>
                        <a:moveTo>
                          <a:pt x="12309" y="10391"/>
                        </a:moveTo>
                        <a:lnTo>
                          <a:pt x="9252" y="10391"/>
                        </a:lnTo>
                        <a:cubicBezTo>
                          <a:pt x="8679" y="10391"/>
                          <a:pt x="8211" y="9971"/>
                          <a:pt x="8211" y="9457"/>
                        </a:cubicBezTo>
                        <a:cubicBezTo>
                          <a:pt x="8211" y="8944"/>
                          <a:pt x="8679" y="8523"/>
                          <a:pt x="9252" y="8523"/>
                        </a:cubicBezTo>
                        <a:lnTo>
                          <a:pt x="12309" y="8523"/>
                        </a:lnTo>
                        <a:cubicBezTo>
                          <a:pt x="12882" y="8523"/>
                          <a:pt x="13350" y="8944"/>
                          <a:pt x="13350" y="9457"/>
                        </a:cubicBezTo>
                        <a:cubicBezTo>
                          <a:pt x="13350" y="9971"/>
                          <a:pt x="12882" y="10391"/>
                          <a:pt x="12309" y="10391"/>
                        </a:cubicBezTo>
                        <a:close/>
                        <a:moveTo>
                          <a:pt x="19037" y="19849"/>
                        </a:moveTo>
                        <a:lnTo>
                          <a:pt x="15979" y="19849"/>
                        </a:lnTo>
                        <a:cubicBezTo>
                          <a:pt x="15406" y="19849"/>
                          <a:pt x="14938" y="19428"/>
                          <a:pt x="14938" y="18915"/>
                        </a:cubicBezTo>
                        <a:cubicBezTo>
                          <a:pt x="14938" y="18401"/>
                          <a:pt x="15406" y="17981"/>
                          <a:pt x="15979" y="17981"/>
                        </a:cubicBezTo>
                        <a:lnTo>
                          <a:pt x="19037" y="17981"/>
                        </a:lnTo>
                        <a:cubicBezTo>
                          <a:pt x="19609" y="17981"/>
                          <a:pt x="20078" y="18401"/>
                          <a:pt x="20078" y="18915"/>
                        </a:cubicBezTo>
                        <a:cubicBezTo>
                          <a:pt x="20078" y="19428"/>
                          <a:pt x="19609" y="19849"/>
                          <a:pt x="19037" y="19849"/>
                        </a:cubicBezTo>
                        <a:close/>
                        <a:moveTo>
                          <a:pt x="19037" y="15178"/>
                        </a:moveTo>
                        <a:lnTo>
                          <a:pt x="15979" y="15178"/>
                        </a:lnTo>
                        <a:cubicBezTo>
                          <a:pt x="15406" y="15178"/>
                          <a:pt x="14938" y="14758"/>
                          <a:pt x="14938" y="14244"/>
                        </a:cubicBezTo>
                        <a:cubicBezTo>
                          <a:pt x="14938" y="13731"/>
                          <a:pt x="15406" y="13310"/>
                          <a:pt x="15979" y="13310"/>
                        </a:cubicBezTo>
                        <a:lnTo>
                          <a:pt x="19037" y="13310"/>
                        </a:lnTo>
                        <a:cubicBezTo>
                          <a:pt x="19609" y="13310"/>
                          <a:pt x="20078" y="13731"/>
                          <a:pt x="20078" y="14244"/>
                        </a:cubicBezTo>
                        <a:cubicBezTo>
                          <a:pt x="20078" y="14758"/>
                          <a:pt x="19609" y="15178"/>
                          <a:pt x="19037" y="15178"/>
                        </a:cubicBezTo>
                        <a:close/>
                        <a:moveTo>
                          <a:pt x="19037" y="10391"/>
                        </a:moveTo>
                        <a:lnTo>
                          <a:pt x="15979" y="10391"/>
                        </a:lnTo>
                        <a:cubicBezTo>
                          <a:pt x="15406" y="10391"/>
                          <a:pt x="14938" y="9971"/>
                          <a:pt x="14938" y="9457"/>
                        </a:cubicBezTo>
                        <a:cubicBezTo>
                          <a:pt x="14938" y="8944"/>
                          <a:pt x="15406" y="8523"/>
                          <a:pt x="15979" y="8523"/>
                        </a:cubicBezTo>
                        <a:lnTo>
                          <a:pt x="19037" y="8523"/>
                        </a:lnTo>
                        <a:cubicBezTo>
                          <a:pt x="19609" y="8523"/>
                          <a:pt x="20078" y="8944"/>
                          <a:pt x="20078" y="9457"/>
                        </a:cubicBezTo>
                        <a:cubicBezTo>
                          <a:pt x="20078" y="9971"/>
                          <a:pt x="19609" y="10391"/>
                          <a:pt x="19037" y="10391"/>
                        </a:cubicBezTo>
                        <a:close/>
                        <a:moveTo>
                          <a:pt x="20169" y="5838"/>
                        </a:moveTo>
                        <a:cubicBezTo>
                          <a:pt x="20169" y="6352"/>
                          <a:pt x="19700" y="6772"/>
                          <a:pt x="19128" y="6772"/>
                        </a:cubicBezTo>
                        <a:lnTo>
                          <a:pt x="2602" y="6772"/>
                        </a:lnTo>
                        <a:cubicBezTo>
                          <a:pt x="2030" y="6772"/>
                          <a:pt x="1561" y="6352"/>
                          <a:pt x="1561" y="5838"/>
                        </a:cubicBezTo>
                        <a:lnTo>
                          <a:pt x="1561" y="2218"/>
                        </a:lnTo>
                        <a:cubicBezTo>
                          <a:pt x="1561" y="1705"/>
                          <a:pt x="2030" y="1284"/>
                          <a:pt x="2602" y="1284"/>
                        </a:cubicBezTo>
                        <a:lnTo>
                          <a:pt x="19128" y="1284"/>
                        </a:lnTo>
                        <a:cubicBezTo>
                          <a:pt x="19700" y="1284"/>
                          <a:pt x="20169" y="1705"/>
                          <a:pt x="20169" y="2218"/>
                        </a:cubicBezTo>
                        <a:lnTo>
                          <a:pt x="20169" y="5838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</p:grpSp>
          </p:grpSp>
          <p:grpSp>
            <p:nvGrpSpPr>
              <p:cNvPr id="788" name="Group"/>
              <p:cNvGrpSpPr/>
              <p:nvPr/>
            </p:nvGrpSpPr>
            <p:grpSpPr>
              <a:xfrm>
                <a:off x="-1" y="2014874"/>
                <a:ext cx="3746122" cy="1030435"/>
                <a:chOff x="0" y="0"/>
                <a:chExt cx="3746120" cy="1030434"/>
              </a:xfrm>
            </p:grpSpPr>
            <p:grpSp>
              <p:nvGrpSpPr>
                <p:cNvPr id="773" name="Rectangle: Rounded Corners 29"/>
                <p:cNvGrpSpPr/>
                <p:nvPr/>
              </p:nvGrpSpPr>
              <p:grpSpPr>
                <a:xfrm>
                  <a:off x="1108846" y="0"/>
                  <a:ext cx="2637274" cy="1030434"/>
                  <a:chOff x="0" y="0"/>
                  <a:chExt cx="2637273" cy="1030433"/>
                </a:xfrm>
              </p:grpSpPr>
              <p:sp>
                <p:nvSpPr>
                  <p:cNvPr id="771" name="Rounded Rectangle"/>
                  <p:cNvSpPr/>
                  <p:nvPr/>
                </p:nvSpPr>
                <p:spPr>
                  <a:xfrm>
                    <a:off x="0" y="0"/>
                    <a:ext cx="2637273" cy="1030433"/>
                  </a:xfrm>
                  <a:prstGeom prst="roundRect">
                    <a:avLst>
                      <a:gd name="adj" fmla="val 17206"/>
                    </a:avLst>
                  </a:prstGeom>
                  <a:solidFill>
                    <a:srgbClr val="FFFFFF"/>
                  </a:solidFill>
                  <a:ln w="12700" cap="flat">
                    <a:solidFill>
                      <a:srgbClr val="A7A7A7"/>
                    </a:solidFill>
                    <a:prstDash val="solid"/>
                    <a:miter lim="400000"/>
                  </a:ln>
                  <a:effectLst>
                    <a:outerShdw blurRad="50800" dist="139700" dir="10800000" rotWithShape="0">
                      <a:srgbClr val="000000">
                        <a:alpha val="32000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825500">
                      <a:spcBef>
                        <a:spcPts val="1000"/>
                      </a:spcBef>
                      <a:defRPr sz="2700" b="1">
                        <a:effectLst/>
                      </a:defRPr>
                    </a:pPr>
                    <a:endParaRPr/>
                  </a:p>
                </p:txBody>
              </p:sp>
              <p:sp>
                <p:nvSpPr>
                  <p:cNvPr id="772" name="70.480"/>
                  <p:cNvSpPr txBox="1"/>
                  <p:nvPr/>
                </p:nvSpPr>
                <p:spPr>
                  <a:xfrm>
                    <a:off x="51927" y="261303"/>
                    <a:ext cx="2533418" cy="507826"/>
                  </a:xfrm>
                  <a:prstGeom prst="rect">
                    <a:avLst/>
                  </a:prstGeom>
                  <a:noFill/>
                  <a:ln w="25400" cap="flat">
                    <a:noFill/>
                    <a:miter lim="400000"/>
                  </a:ln>
                  <a:effectLst/>
                  <a:extLst>
                    <a:ext uri="{C572A759-6A51-4108-AA02-DFA0A04FC94B}">
    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    </a:ext>
                  </a:extLst>
                </p:spPr>
                <p:txBody>
                  <a:bodyPr wrap="square" lIns="45718" tIns="45718" rIns="45718" bIns="45718" numCol="1" anchor="ctr">
                    <a:spAutoFit/>
                  </a:bodyPr>
                  <a:lstStyle>
                    <a:lvl1pPr defTabSz="825500">
                      <a:spcBef>
                        <a:spcPts val="1000"/>
                      </a:spcBef>
                      <a:defRPr sz="2700" b="1"/>
                    </a:lvl1pPr>
                  </a:lstStyle>
                  <a:p>
                    <a:pPr>
                      <a:defRPr>
                        <a:effectLst/>
                      </a:defRPr>
                    </a:pPr>
                    <a:r>
                      <a:rPr lang="en-GB" dirty="0" smtClean="0">
                        <a:solidFill>
                          <a:schemeClr val="tx1"/>
                        </a:solidFill>
                      </a:rPr>
                      <a:t>173.056</a:t>
                    </a:r>
                    <a:endParaRPr dirty="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787" name="Group"/>
                <p:cNvGrpSpPr/>
                <p:nvPr/>
              </p:nvGrpSpPr>
              <p:grpSpPr>
                <a:xfrm>
                  <a:off x="0" y="10255"/>
                  <a:ext cx="1004615" cy="1009924"/>
                  <a:chOff x="0" y="0"/>
                  <a:chExt cx="1004614" cy="1009923"/>
                </a:xfrm>
              </p:grpSpPr>
              <p:sp>
                <p:nvSpPr>
                  <p:cNvPr id="774" name="Rectangle: Rounded Corners 28"/>
                  <p:cNvSpPr/>
                  <p:nvPr/>
                </p:nvSpPr>
                <p:spPr>
                  <a:xfrm>
                    <a:off x="0" y="0"/>
                    <a:ext cx="1004615" cy="1009924"/>
                  </a:xfrm>
                  <a:prstGeom prst="roundRect">
                    <a:avLst>
                      <a:gd name="adj" fmla="val 6667"/>
                    </a:avLst>
                  </a:prstGeom>
                  <a:solidFill>
                    <a:schemeClr val="bg1">
                      <a:lumMod val="60000"/>
                      <a:lumOff val="40000"/>
                    </a:schemeClr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algn="ctr"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75" name="Freeform: Shape 78"/>
                  <p:cNvSpPr/>
                  <p:nvPr/>
                </p:nvSpPr>
                <p:spPr>
                  <a:xfrm>
                    <a:off x="166672" y="544685"/>
                    <a:ext cx="178122" cy="156842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9421" y="0"/>
                        </a:moveTo>
                        <a:lnTo>
                          <a:pt x="0" y="0"/>
                        </a:lnTo>
                        <a:cubicBezTo>
                          <a:pt x="956" y="7858"/>
                          <a:pt x="3651" y="15283"/>
                          <a:pt x="7856" y="21600"/>
                        </a:cubicBezTo>
                        <a:lnTo>
                          <a:pt x="21600" y="5992"/>
                        </a:lnTo>
                        <a:cubicBezTo>
                          <a:pt x="20644" y="4125"/>
                          <a:pt x="19899" y="2106"/>
                          <a:pt x="19421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76" name="Freeform: Shape 79"/>
                  <p:cNvSpPr/>
                  <p:nvPr/>
                </p:nvSpPr>
                <p:spPr>
                  <a:xfrm>
                    <a:off x="297661" y="654393"/>
                    <a:ext cx="157631" cy="17828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5509" y="0"/>
                        </a:moveTo>
                        <a:lnTo>
                          <a:pt x="0" y="13732"/>
                        </a:lnTo>
                        <a:cubicBezTo>
                          <a:pt x="6307" y="17952"/>
                          <a:pt x="13738" y="20664"/>
                          <a:pt x="21600" y="21600"/>
                        </a:cubicBezTo>
                        <a:lnTo>
                          <a:pt x="21600" y="2196"/>
                        </a:lnTo>
                        <a:cubicBezTo>
                          <a:pt x="19462" y="1700"/>
                          <a:pt x="17431" y="974"/>
                          <a:pt x="15509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77" name="Freeform: Shape 80"/>
                  <p:cNvSpPr/>
                  <p:nvPr/>
                </p:nvSpPr>
                <p:spPr>
                  <a:xfrm>
                    <a:off x="548134" y="164956"/>
                    <a:ext cx="286886" cy="28704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83" y="0"/>
                        </a:moveTo>
                        <a:cubicBezTo>
                          <a:pt x="47" y="4413"/>
                          <a:pt x="12" y="10094"/>
                          <a:pt x="0" y="12075"/>
                        </a:cubicBezTo>
                        <a:cubicBezTo>
                          <a:pt x="4640" y="13332"/>
                          <a:pt x="8260" y="16962"/>
                          <a:pt x="9506" y="21600"/>
                        </a:cubicBezTo>
                        <a:lnTo>
                          <a:pt x="21600" y="21576"/>
                        </a:lnTo>
                        <a:cubicBezTo>
                          <a:pt x="20010" y="10415"/>
                          <a:pt x="11251" y="1625"/>
                          <a:pt x="83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78" name="Freeform: Shape 81"/>
                  <p:cNvSpPr/>
                  <p:nvPr/>
                </p:nvSpPr>
                <p:spPr>
                  <a:xfrm>
                    <a:off x="350152" y="180718"/>
                    <a:ext cx="104036" cy="11980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7789" y="0"/>
                        </a:moveTo>
                        <a:cubicBezTo>
                          <a:pt x="5138" y="824"/>
                          <a:pt x="2520" y="1791"/>
                          <a:pt x="0" y="2899"/>
                        </a:cubicBezTo>
                        <a:lnTo>
                          <a:pt x="21535" y="21600"/>
                        </a:lnTo>
                        <a:lnTo>
                          <a:pt x="21600" y="11994"/>
                        </a:lnTo>
                        <a:lnTo>
                          <a:pt x="7789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79" name="Freeform: Shape 82"/>
                  <p:cNvSpPr/>
                  <p:nvPr/>
                </p:nvSpPr>
                <p:spPr>
                  <a:xfrm>
                    <a:off x="295297" y="209408"/>
                    <a:ext cx="149749" cy="13477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4593" y="0"/>
                        </a:moveTo>
                        <a:cubicBezTo>
                          <a:pt x="3001" y="1061"/>
                          <a:pt x="1478" y="2223"/>
                          <a:pt x="0" y="3486"/>
                        </a:cubicBezTo>
                        <a:lnTo>
                          <a:pt x="16302" y="21600"/>
                        </a:lnTo>
                        <a:cubicBezTo>
                          <a:pt x="17985" y="20488"/>
                          <a:pt x="19758" y="19579"/>
                          <a:pt x="21600" y="18897"/>
                        </a:cubicBezTo>
                        <a:lnTo>
                          <a:pt x="459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80" name="Freeform: Shape 83"/>
                  <p:cNvSpPr/>
                  <p:nvPr/>
                </p:nvSpPr>
                <p:spPr>
                  <a:xfrm>
                    <a:off x="414937" y="164482"/>
                    <a:ext cx="39567" cy="47291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0" y="3600"/>
                        </a:moveTo>
                        <a:lnTo>
                          <a:pt x="21514" y="21600"/>
                        </a:lnTo>
                        <a:lnTo>
                          <a:pt x="21600" y="0"/>
                        </a:lnTo>
                        <a:cubicBezTo>
                          <a:pt x="14285" y="864"/>
                          <a:pt x="7143" y="2016"/>
                          <a:pt x="0" y="360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81" name="Freeform: Shape 84"/>
                  <p:cNvSpPr/>
                  <p:nvPr/>
                </p:nvSpPr>
                <p:spPr>
                  <a:xfrm>
                    <a:off x="249270" y="247396"/>
                    <a:ext cx="138400" cy="13840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4182" y="0"/>
                        </a:moveTo>
                        <a:cubicBezTo>
                          <a:pt x="3469" y="640"/>
                          <a:pt x="2755" y="1304"/>
                          <a:pt x="2067" y="1993"/>
                        </a:cubicBezTo>
                        <a:cubicBezTo>
                          <a:pt x="1353" y="2706"/>
                          <a:pt x="664" y="3444"/>
                          <a:pt x="0" y="4182"/>
                        </a:cubicBezTo>
                        <a:lnTo>
                          <a:pt x="17418" y="21600"/>
                        </a:lnTo>
                        <a:cubicBezTo>
                          <a:pt x="18672" y="20075"/>
                          <a:pt x="20050" y="18672"/>
                          <a:pt x="21600" y="17418"/>
                        </a:cubicBezTo>
                        <a:lnTo>
                          <a:pt x="4182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82" name="Freeform: Shape 85"/>
                  <p:cNvSpPr/>
                  <p:nvPr/>
                </p:nvSpPr>
                <p:spPr>
                  <a:xfrm>
                    <a:off x="166830" y="413062"/>
                    <a:ext cx="44611" cy="37046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3664" y="0"/>
                        </a:moveTo>
                        <a:cubicBezTo>
                          <a:pt x="2137" y="7077"/>
                          <a:pt x="916" y="14339"/>
                          <a:pt x="0" y="21600"/>
                        </a:cubicBezTo>
                        <a:lnTo>
                          <a:pt x="21600" y="21600"/>
                        </a:lnTo>
                        <a:lnTo>
                          <a:pt x="3664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83" name="Freeform: Shape 86"/>
                  <p:cNvSpPr/>
                  <p:nvPr/>
                </p:nvSpPr>
                <p:spPr>
                  <a:xfrm>
                    <a:off x="182908" y="348436"/>
                    <a:ext cx="117751" cy="101673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2920" y="0"/>
                        </a:moveTo>
                        <a:cubicBezTo>
                          <a:pt x="1793" y="2579"/>
                          <a:pt x="839" y="5224"/>
                          <a:pt x="0" y="7937"/>
                        </a:cubicBezTo>
                        <a:lnTo>
                          <a:pt x="11798" y="21600"/>
                        </a:lnTo>
                        <a:lnTo>
                          <a:pt x="21600" y="21600"/>
                        </a:lnTo>
                        <a:lnTo>
                          <a:pt x="292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84" name="Freeform: Shape 87"/>
                  <p:cNvSpPr/>
                  <p:nvPr/>
                </p:nvSpPr>
                <p:spPr>
                  <a:xfrm>
                    <a:off x="211596" y="293739"/>
                    <a:ext cx="134617" cy="149749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3465" y="0"/>
                        </a:moveTo>
                        <a:cubicBezTo>
                          <a:pt x="2200" y="1478"/>
                          <a:pt x="1062" y="3001"/>
                          <a:pt x="0" y="4593"/>
                        </a:cubicBezTo>
                        <a:lnTo>
                          <a:pt x="18919" y="21600"/>
                        </a:lnTo>
                        <a:cubicBezTo>
                          <a:pt x="19577" y="19736"/>
                          <a:pt x="20487" y="17962"/>
                          <a:pt x="21600" y="16302"/>
                        </a:cubicBezTo>
                        <a:lnTo>
                          <a:pt x="3465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85" name="Freeform: Shape 88"/>
                  <p:cNvSpPr/>
                  <p:nvPr/>
                </p:nvSpPr>
                <p:spPr>
                  <a:xfrm>
                    <a:off x="622377" y="591869"/>
                    <a:ext cx="174969" cy="33313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786" name="Freeform: Shape 89"/>
                  <p:cNvSpPr/>
                  <p:nvPr/>
                </p:nvSpPr>
                <p:spPr>
                  <a:xfrm>
                    <a:off x="578241" y="554141"/>
                    <a:ext cx="261665" cy="29161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8737" y="0"/>
                        </a:moveTo>
                        <a:lnTo>
                          <a:pt x="2863" y="0"/>
                        </a:lnTo>
                        <a:cubicBezTo>
                          <a:pt x="1275" y="0"/>
                          <a:pt x="0" y="1144"/>
                          <a:pt x="0" y="2569"/>
                        </a:cubicBezTo>
                        <a:lnTo>
                          <a:pt x="0" y="19031"/>
                        </a:lnTo>
                        <a:cubicBezTo>
                          <a:pt x="0" y="20456"/>
                          <a:pt x="1275" y="21600"/>
                          <a:pt x="2863" y="21600"/>
                        </a:cubicBezTo>
                        <a:lnTo>
                          <a:pt x="18737" y="21600"/>
                        </a:lnTo>
                        <a:cubicBezTo>
                          <a:pt x="20325" y="21600"/>
                          <a:pt x="21600" y="20456"/>
                          <a:pt x="21600" y="19031"/>
                        </a:cubicBezTo>
                        <a:lnTo>
                          <a:pt x="21600" y="2569"/>
                        </a:lnTo>
                        <a:cubicBezTo>
                          <a:pt x="21600" y="1144"/>
                          <a:pt x="20325" y="0"/>
                          <a:pt x="18737" y="0"/>
                        </a:cubicBezTo>
                        <a:close/>
                        <a:moveTo>
                          <a:pt x="5595" y="19849"/>
                        </a:moveTo>
                        <a:lnTo>
                          <a:pt x="2537" y="19849"/>
                        </a:lnTo>
                        <a:cubicBezTo>
                          <a:pt x="1965" y="19849"/>
                          <a:pt x="1496" y="19428"/>
                          <a:pt x="1496" y="18915"/>
                        </a:cubicBezTo>
                        <a:cubicBezTo>
                          <a:pt x="1496" y="18401"/>
                          <a:pt x="1965" y="17981"/>
                          <a:pt x="2537" y="17981"/>
                        </a:cubicBezTo>
                        <a:lnTo>
                          <a:pt x="5595" y="17981"/>
                        </a:lnTo>
                        <a:cubicBezTo>
                          <a:pt x="6168" y="17981"/>
                          <a:pt x="6636" y="18401"/>
                          <a:pt x="6636" y="18915"/>
                        </a:cubicBezTo>
                        <a:cubicBezTo>
                          <a:pt x="6636" y="19428"/>
                          <a:pt x="6181" y="19849"/>
                          <a:pt x="5595" y="19849"/>
                        </a:cubicBezTo>
                        <a:close/>
                        <a:moveTo>
                          <a:pt x="5595" y="15178"/>
                        </a:moveTo>
                        <a:lnTo>
                          <a:pt x="2537" y="15178"/>
                        </a:lnTo>
                        <a:cubicBezTo>
                          <a:pt x="1965" y="15178"/>
                          <a:pt x="1496" y="14758"/>
                          <a:pt x="1496" y="14244"/>
                        </a:cubicBezTo>
                        <a:cubicBezTo>
                          <a:pt x="1496" y="13731"/>
                          <a:pt x="1965" y="13310"/>
                          <a:pt x="2537" y="13310"/>
                        </a:cubicBezTo>
                        <a:lnTo>
                          <a:pt x="5595" y="13310"/>
                        </a:lnTo>
                        <a:cubicBezTo>
                          <a:pt x="6168" y="13310"/>
                          <a:pt x="6636" y="13731"/>
                          <a:pt x="6636" y="14244"/>
                        </a:cubicBezTo>
                        <a:cubicBezTo>
                          <a:pt x="6636" y="14758"/>
                          <a:pt x="6181" y="15178"/>
                          <a:pt x="5595" y="15178"/>
                        </a:cubicBezTo>
                        <a:close/>
                        <a:moveTo>
                          <a:pt x="5595" y="10391"/>
                        </a:moveTo>
                        <a:lnTo>
                          <a:pt x="2537" y="10391"/>
                        </a:lnTo>
                        <a:cubicBezTo>
                          <a:pt x="1965" y="10391"/>
                          <a:pt x="1496" y="9971"/>
                          <a:pt x="1496" y="9457"/>
                        </a:cubicBezTo>
                        <a:cubicBezTo>
                          <a:pt x="1496" y="8944"/>
                          <a:pt x="1965" y="8523"/>
                          <a:pt x="2537" y="8523"/>
                        </a:cubicBezTo>
                        <a:lnTo>
                          <a:pt x="5595" y="8523"/>
                        </a:lnTo>
                        <a:cubicBezTo>
                          <a:pt x="6168" y="8523"/>
                          <a:pt x="6636" y="8944"/>
                          <a:pt x="6636" y="9457"/>
                        </a:cubicBezTo>
                        <a:cubicBezTo>
                          <a:pt x="6636" y="9971"/>
                          <a:pt x="6181" y="10391"/>
                          <a:pt x="5595" y="10391"/>
                        </a:cubicBezTo>
                        <a:close/>
                        <a:moveTo>
                          <a:pt x="12309" y="19849"/>
                        </a:moveTo>
                        <a:lnTo>
                          <a:pt x="9252" y="19849"/>
                        </a:lnTo>
                        <a:cubicBezTo>
                          <a:pt x="8679" y="19849"/>
                          <a:pt x="8211" y="19428"/>
                          <a:pt x="8211" y="18915"/>
                        </a:cubicBezTo>
                        <a:cubicBezTo>
                          <a:pt x="8211" y="18401"/>
                          <a:pt x="8679" y="17981"/>
                          <a:pt x="9252" y="17981"/>
                        </a:cubicBezTo>
                        <a:lnTo>
                          <a:pt x="12309" y="17981"/>
                        </a:lnTo>
                        <a:cubicBezTo>
                          <a:pt x="12882" y="17981"/>
                          <a:pt x="13350" y="18401"/>
                          <a:pt x="13350" y="18915"/>
                        </a:cubicBezTo>
                        <a:cubicBezTo>
                          <a:pt x="13350" y="19428"/>
                          <a:pt x="12882" y="19849"/>
                          <a:pt x="12309" y="19849"/>
                        </a:cubicBezTo>
                        <a:close/>
                        <a:moveTo>
                          <a:pt x="12309" y="15178"/>
                        </a:moveTo>
                        <a:lnTo>
                          <a:pt x="9252" y="15178"/>
                        </a:lnTo>
                        <a:cubicBezTo>
                          <a:pt x="8679" y="15178"/>
                          <a:pt x="8211" y="14758"/>
                          <a:pt x="8211" y="14244"/>
                        </a:cubicBezTo>
                        <a:cubicBezTo>
                          <a:pt x="8211" y="13731"/>
                          <a:pt x="8679" y="13310"/>
                          <a:pt x="9252" y="13310"/>
                        </a:cubicBezTo>
                        <a:lnTo>
                          <a:pt x="12309" y="13310"/>
                        </a:lnTo>
                        <a:cubicBezTo>
                          <a:pt x="12882" y="13310"/>
                          <a:pt x="13350" y="13731"/>
                          <a:pt x="13350" y="14244"/>
                        </a:cubicBezTo>
                        <a:cubicBezTo>
                          <a:pt x="13350" y="14758"/>
                          <a:pt x="12882" y="15178"/>
                          <a:pt x="12309" y="15178"/>
                        </a:cubicBezTo>
                        <a:close/>
                        <a:moveTo>
                          <a:pt x="12309" y="10391"/>
                        </a:moveTo>
                        <a:lnTo>
                          <a:pt x="9252" y="10391"/>
                        </a:lnTo>
                        <a:cubicBezTo>
                          <a:pt x="8679" y="10391"/>
                          <a:pt x="8211" y="9971"/>
                          <a:pt x="8211" y="9457"/>
                        </a:cubicBezTo>
                        <a:cubicBezTo>
                          <a:pt x="8211" y="8944"/>
                          <a:pt x="8679" y="8523"/>
                          <a:pt x="9252" y="8523"/>
                        </a:cubicBezTo>
                        <a:lnTo>
                          <a:pt x="12309" y="8523"/>
                        </a:lnTo>
                        <a:cubicBezTo>
                          <a:pt x="12882" y="8523"/>
                          <a:pt x="13350" y="8944"/>
                          <a:pt x="13350" y="9457"/>
                        </a:cubicBezTo>
                        <a:cubicBezTo>
                          <a:pt x="13350" y="9971"/>
                          <a:pt x="12882" y="10391"/>
                          <a:pt x="12309" y="10391"/>
                        </a:cubicBezTo>
                        <a:close/>
                        <a:moveTo>
                          <a:pt x="19037" y="19849"/>
                        </a:moveTo>
                        <a:lnTo>
                          <a:pt x="15979" y="19849"/>
                        </a:lnTo>
                        <a:cubicBezTo>
                          <a:pt x="15406" y="19849"/>
                          <a:pt x="14938" y="19428"/>
                          <a:pt x="14938" y="18915"/>
                        </a:cubicBezTo>
                        <a:cubicBezTo>
                          <a:pt x="14938" y="18401"/>
                          <a:pt x="15406" y="17981"/>
                          <a:pt x="15979" y="17981"/>
                        </a:cubicBezTo>
                        <a:lnTo>
                          <a:pt x="19037" y="17981"/>
                        </a:lnTo>
                        <a:cubicBezTo>
                          <a:pt x="19609" y="17981"/>
                          <a:pt x="20078" y="18401"/>
                          <a:pt x="20078" y="18915"/>
                        </a:cubicBezTo>
                        <a:cubicBezTo>
                          <a:pt x="20078" y="19428"/>
                          <a:pt x="19609" y="19849"/>
                          <a:pt x="19037" y="19849"/>
                        </a:cubicBezTo>
                        <a:close/>
                        <a:moveTo>
                          <a:pt x="19037" y="15178"/>
                        </a:moveTo>
                        <a:lnTo>
                          <a:pt x="15979" y="15178"/>
                        </a:lnTo>
                        <a:cubicBezTo>
                          <a:pt x="15406" y="15178"/>
                          <a:pt x="14938" y="14758"/>
                          <a:pt x="14938" y="14244"/>
                        </a:cubicBezTo>
                        <a:cubicBezTo>
                          <a:pt x="14938" y="13731"/>
                          <a:pt x="15406" y="13310"/>
                          <a:pt x="15979" y="13310"/>
                        </a:cubicBezTo>
                        <a:lnTo>
                          <a:pt x="19037" y="13310"/>
                        </a:lnTo>
                        <a:cubicBezTo>
                          <a:pt x="19609" y="13310"/>
                          <a:pt x="20078" y="13731"/>
                          <a:pt x="20078" y="14244"/>
                        </a:cubicBezTo>
                        <a:cubicBezTo>
                          <a:pt x="20078" y="14758"/>
                          <a:pt x="19609" y="15178"/>
                          <a:pt x="19037" y="15178"/>
                        </a:cubicBezTo>
                        <a:close/>
                        <a:moveTo>
                          <a:pt x="19037" y="10391"/>
                        </a:moveTo>
                        <a:lnTo>
                          <a:pt x="15979" y="10391"/>
                        </a:lnTo>
                        <a:cubicBezTo>
                          <a:pt x="15406" y="10391"/>
                          <a:pt x="14938" y="9971"/>
                          <a:pt x="14938" y="9457"/>
                        </a:cubicBezTo>
                        <a:cubicBezTo>
                          <a:pt x="14938" y="8944"/>
                          <a:pt x="15406" y="8523"/>
                          <a:pt x="15979" y="8523"/>
                        </a:cubicBezTo>
                        <a:lnTo>
                          <a:pt x="19037" y="8523"/>
                        </a:lnTo>
                        <a:cubicBezTo>
                          <a:pt x="19609" y="8523"/>
                          <a:pt x="20078" y="8944"/>
                          <a:pt x="20078" y="9457"/>
                        </a:cubicBezTo>
                        <a:cubicBezTo>
                          <a:pt x="20078" y="9971"/>
                          <a:pt x="19609" y="10391"/>
                          <a:pt x="19037" y="10391"/>
                        </a:cubicBezTo>
                        <a:close/>
                        <a:moveTo>
                          <a:pt x="20169" y="5838"/>
                        </a:moveTo>
                        <a:cubicBezTo>
                          <a:pt x="20169" y="6352"/>
                          <a:pt x="19700" y="6772"/>
                          <a:pt x="19128" y="6772"/>
                        </a:cubicBezTo>
                        <a:lnTo>
                          <a:pt x="2602" y="6772"/>
                        </a:lnTo>
                        <a:cubicBezTo>
                          <a:pt x="2030" y="6772"/>
                          <a:pt x="1561" y="6352"/>
                          <a:pt x="1561" y="5838"/>
                        </a:cubicBezTo>
                        <a:lnTo>
                          <a:pt x="1561" y="2218"/>
                        </a:lnTo>
                        <a:cubicBezTo>
                          <a:pt x="1561" y="1705"/>
                          <a:pt x="2030" y="1284"/>
                          <a:pt x="2602" y="1284"/>
                        </a:cubicBezTo>
                        <a:lnTo>
                          <a:pt x="19128" y="1284"/>
                        </a:lnTo>
                        <a:cubicBezTo>
                          <a:pt x="19700" y="1284"/>
                          <a:pt x="20169" y="1705"/>
                          <a:pt x="20169" y="2218"/>
                        </a:cubicBezTo>
                        <a:lnTo>
                          <a:pt x="20169" y="5838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</p:grpSp>
          </p:grpSp>
        </p:grpSp>
        <p:sp>
          <p:nvSpPr>
            <p:cNvPr id="790" name="P"/>
            <p:cNvSpPr txBox="1"/>
            <p:nvPr/>
          </p:nvSpPr>
          <p:spPr>
            <a:xfrm>
              <a:off x="5934" y="1159432"/>
              <a:ext cx="525409" cy="726439"/>
            </a:xfrm>
            <a:prstGeom prst="rect">
              <a:avLst/>
            </a:prstGeom>
            <a:noFill/>
            <a:ln w="63500" cap="flat">
              <a:solidFill>
                <a:srgbClr val="22BF00"/>
              </a:solidFill>
              <a:prstDash val="solid"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121918" tIns="121918" rIns="121918" bIns="121918" numCol="1" anchor="t">
              <a:spAutoFit/>
            </a:bodyPr>
            <a:lstStyle/>
            <a:p>
              <a:r>
                <a:rPr dirty="0"/>
                <a:t>P</a:t>
              </a:r>
            </a:p>
          </p:txBody>
        </p:sp>
        <p:sp>
          <p:nvSpPr>
            <p:cNvPr id="791" name="A"/>
            <p:cNvSpPr txBox="1"/>
            <p:nvPr/>
          </p:nvSpPr>
          <p:spPr>
            <a:xfrm>
              <a:off x="0" y="2207884"/>
              <a:ext cx="537278" cy="726439"/>
            </a:xfrm>
            <a:prstGeom prst="rect">
              <a:avLst/>
            </a:prstGeom>
            <a:noFill/>
            <a:ln w="63500" cap="flat">
              <a:solidFill>
                <a:schemeClr val="bg1">
                  <a:lumMod val="60000"/>
                  <a:lumOff val="40000"/>
                </a:schemeClr>
              </a:solidFill>
              <a:prstDash val="solid"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121918" tIns="121918" rIns="121918" bIns="121918" numCol="1" anchor="t">
              <a:spAutoFit/>
            </a:bodyPr>
            <a:lstStyle/>
            <a:p>
              <a:r>
                <a:rPr dirty="0"/>
                <a:t>A</a:t>
              </a:r>
            </a:p>
          </p:txBody>
        </p:sp>
        <p:sp>
          <p:nvSpPr>
            <p:cNvPr id="147" name="P">
              <a:extLst>
                <a:ext uri="{FF2B5EF4-FFF2-40B4-BE49-F238E27FC236}">
                  <a16:creationId xmlns:a16="http://schemas.microsoft.com/office/drawing/2014/main" id="{9AE6B252-A78A-E04E-95A1-67903A20FAF7}"/>
                </a:ext>
              </a:extLst>
            </p:cNvPr>
            <p:cNvSpPr txBox="1"/>
            <p:nvPr/>
          </p:nvSpPr>
          <p:spPr>
            <a:xfrm>
              <a:off x="7902367" y="1055184"/>
              <a:ext cx="525409" cy="726439"/>
            </a:xfrm>
            <a:prstGeom prst="rect">
              <a:avLst/>
            </a:prstGeom>
            <a:noFill/>
            <a:ln w="63500" cap="flat">
              <a:solidFill>
                <a:srgbClr val="22BF00"/>
              </a:solidFill>
              <a:prstDash val="solid"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121918" tIns="121918" rIns="121918" bIns="121918" numCol="1" anchor="t">
              <a:spAutoFit/>
            </a:bodyPr>
            <a:lstStyle/>
            <a:p>
              <a:r>
                <a:rPr dirty="0"/>
                <a:t>P</a:t>
              </a:r>
            </a:p>
          </p:txBody>
        </p:sp>
        <p:sp>
          <p:nvSpPr>
            <p:cNvPr id="148" name="A">
              <a:extLst>
                <a:ext uri="{FF2B5EF4-FFF2-40B4-BE49-F238E27FC236}">
                  <a16:creationId xmlns:a16="http://schemas.microsoft.com/office/drawing/2014/main" id="{C11FE332-C52B-EB4C-BF48-D197CEB26590}"/>
                </a:ext>
              </a:extLst>
            </p:cNvPr>
            <p:cNvSpPr txBox="1"/>
            <p:nvPr/>
          </p:nvSpPr>
          <p:spPr>
            <a:xfrm>
              <a:off x="7925393" y="2166757"/>
              <a:ext cx="537278" cy="726439"/>
            </a:xfrm>
            <a:prstGeom prst="rect">
              <a:avLst/>
            </a:prstGeom>
            <a:noFill/>
            <a:ln w="63500" cap="flat">
              <a:solidFill>
                <a:schemeClr val="bg1">
                  <a:lumMod val="60000"/>
                  <a:lumOff val="40000"/>
                </a:schemeClr>
              </a:solidFill>
              <a:prstDash val="solid"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121918" tIns="121918" rIns="121918" bIns="121918" numCol="1" anchor="t">
              <a:spAutoFit/>
            </a:bodyPr>
            <a:lstStyle/>
            <a:p>
              <a:r>
                <a:rPr dirty="0"/>
                <a:t>A</a:t>
              </a:r>
            </a:p>
          </p:txBody>
        </p:sp>
      </p:grpSp>
      <p:grpSp>
        <p:nvGrpSpPr>
          <p:cNvPr id="834" name="Group"/>
          <p:cNvGrpSpPr/>
          <p:nvPr/>
        </p:nvGrpSpPr>
        <p:grpSpPr>
          <a:xfrm>
            <a:off x="10739374" y="9947758"/>
            <a:ext cx="3717055" cy="2992832"/>
            <a:chOff x="-2" y="42456"/>
            <a:chExt cx="3717053" cy="2992829"/>
          </a:xfrm>
        </p:grpSpPr>
        <p:grpSp>
          <p:nvGrpSpPr>
            <p:cNvPr id="797" name="Group"/>
            <p:cNvGrpSpPr/>
            <p:nvPr/>
          </p:nvGrpSpPr>
          <p:grpSpPr>
            <a:xfrm>
              <a:off x="1039519" y="42456"/>
              <a:ext cx="1667081" cy="489127"/>
              <a:chOff x="0" y="42456"/>
              <a:chExt cx="1667079" cy="489126"/>
            </a:xfrm>
          </p:grpSpPr>
          <p:grpSp>
            <p:nvGrpSpPr>
              <p:cNvPr id="795" name="Group"/>
              <p:cNvGrpSpPr/>
              <p:nvPr/>
            </p:nvGrpSpPr>
            <p:grpSpPr>
              <a:xfrm>
                <a:off x="0" y="42456"/>
                <a:ext cx="489127" cy="489127"/>
                <a:chOff x="0" y="0"/>
                <a:chExt cx="489126" cy="489126"/>
              </a:xfrm>
            </p:grpSpPr>
            <p:sp>
              <p:nvSpPr>
                <p:cNvPr id="793" name="วงรี 20"/>
                <p:cNvSpPr/>
                <p:nvPr/>
              </p:nvSpPr>
              <p:spPr>
                <a:xfrm>
                  <a:off x="-1" y="-1"/>
                  <a:ext cx="489128" cy="489128"/>
                </a:xfrm>
                <a:prstGeom prst="ellipse">
                  <a:avLst/>
                </a:prstGeom>
                <a:solidFill>
                  <a:srgbClr val="22BF00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algn="ctr" defTabSz="914400">
                    <a:defRPr sz="9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794" name="Freeform 33"/>
                <p:cNvSpPr/>
                <p:nvPr/>
              </p:nvSpPr>
              <p:spPr>
                <a:xfrm>
                  <a:off x="102176" y="91442"/>
                  <a:ext cx="272186" cy="28725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204" h="21267" extrusionOk="0">
                      <a:moveTo>
                        <a:pt x="7750" y="21267"/>
                      </a:moveTo>
                      <a:cubicBezTo>
                        <a:pt x="7173" y="21267"/>
                        <a:pt x="6660" y="20719"/>
                        <a:pt x="6083" y="20172"/>
                      </a:cubicBezTo>
                      <a:cubicBezTo>
                        <a:pt x="379" y="13175"/>
                        <a:pt x="379" y="13175"/>
                        <a:pt x="379" y="13175"/>
                      </a:cubicBezTo>
                      <a:cubicBezTo>
                        <a:pt x="-198" y="12079"/>
                        <a:pt x="-198" y="11045"/>
                        <a:pt x="956" y="10497"/>
                      </a:cubicBezTo>
                      <a:cubicBezTo>
                        <a:pt x="2109" y="9402"/>
                        <a:pt x="3199" y="9889"/>
                        <a:pt x="3776" y="10497"/>
                      </a:cubicBezTo>
                      <a:cubicBezTo>
                        <a:pt x="7750" y="15365"/>
                        <a:pt x="7750" y="15365"/>
                        <a:pt x="7750" y="15365"/>
                      </a:cubicBezTo>
                      <a:cubicBezTo>
                        <a:pt x="16851" y="1310"/>
                        <a:pt x="16851" y="1310"/>
                        <a:pt x="16851" y="1310"/>
                      </a:cubicBezTo>
                      <a:cubicBezTo>
                        <a:pt x="18005" y="215"/>
                        <a:pt x="19095" y="-333"/>
                        <a:pt x="20248" y="215"/>
                      </a:cubicBezTo>
                      <a:cubicBezTo>
                        <a:pt x="21402" y="762"/>
                        <a:pt x="21402" y="2405"/>
                        <a:pt x="20825" y="3439"/>
                      </a:cubicBezTo>
                      <a:cubicBezTo>
                        <a:pt x="10057" y="20172"/>
                        <a:pt x="10057" y="20172"/>
                        <a:pt x="10057" y="20172"/>
                      </a:cubicBezTo>
                      <a:cubicBezTo>
                        <a:pt x="9480" y="20719"/>
                        <a:pt x="8903" y="21267"/>
                        <a:pt x="7750" y="21267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900" cap="none"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  <p:sp>
            <p:nvSpPr>
              <p:cNvPr id="796" name="2018"/>
              <p:cNvSpPr/>
              <p:nvPr/>
            </p:nvSpPr>
            <p:spPr>
              <a:xfrm>
                <a:off x="722639" y="287018"/>
                <a:ext cx="944441" cy="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254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26470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121918" tIns="121918" rIns="121918" bIns="121918" numCol="1" anchor="ctr">
                <a:spAutoFit/>
              </a:bodyPr>
              <a:lstStyle/>
              <a:p>
                <a:pPr>
                  <a:defRPr sz="2200"/>
                </a:pPr>
                <a:r>
                  <a:t>2019</a:t>
                </a:r>
              </a:p>
            </p:txBody>
          </p:sp>
        </p:grpSp>
        <p:grpSp>
          <p:nvGrpSpPr>
            <p:cNvPr id="815" name="Group"/>
            <p:cNvGrpSpPr/>
            <p:nvPr/>
          </p:nvGrpSpPr>
          <p:grpSpPr>
            <a:xfrm>
              <a:off x="-1" y="826842"/>
              <a:ext cx="3717052" cy="1009924"/>
              <a:chOff x="0" y="0"/>
              <a:chExt cx="3717050" cy="1009923"/>
            </a:xfrm>
          </p:grpSpPr>
          <p:grpSp>
            <p:nvGrpSpPr>
              <p:cNvPr id="800" name="Rectangle: Rounded Corners 29"/>
              <p:cNvGrpSpPr/>
              <p:nvPr/>
            </p:nvGrpSpPr>
            <p:grpSpPr>
              <a:xfrm>
                <a:off x="1155648" y="4568"/>
                <a:ext cx="2561403" cy="1000789"/>
                <a:chOff x="0" y="0"/>
                <a:chExt cx="2561401" cy="1000788"/>
              </a:xfrm>
            </p:grpSpPr>
            <p:sp>
              <p:nvSpPr>
                <p:cNvPr id="798" name="Rounded Rectangle"/>
                <p:cNvSpPr/>
                <p:nvPr/>
              </p:nvSpPr>
              <p:spPr>
                <a:xfrm>
                  <a:off x="0" y="0"/>
                  <a:ext cx="2561402" cy="1000789"/>
                </a:xfrm>
                <a:prstGeom prst="roundRect">
                  <a:avLst>
                    <a:gd name="adj" fmla="val 17206"/>
                  </a:avLst>
                </a:prstGeom>
                <a:solidFill>
                  <a:srgbClr val="FFFFFF"/>
                </a:solidFill>
                <a:ln w="12700" cap="flat">
                  <a:solidFill>
                    <a:srgbClr val="A7A7A7"/>
                  </a:solidFill>
                  <a:prstDash val="solid"/>
                  <a:miter lim="400000"/>
                </a:ln>
                <a:effectLst>
                  <a:outerShdw blurRad="50800" dist="139700" dir="10800000" rotWithShape="0">
                    <a:srgbClr val="000000">
                      <a:alpha val="32000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825500">
                    <a:spcBef>
                      <a:spcPts val="1000"/>
                    </a:spcBef>
                    <a:defRPr sz="2700" b="1">
                      <a:effectLst/>
                    </a:defRPr>
                  </a:pPr>
                  <a:endParaRPr/>
                </a:p>
              </p:txBody>
            </p:sp>
            <p:sp>
              <p:nvSpPr>
                <p:cNvPr id="799" name="98.460"/>
                <p:cNvSpPr txBox="1"/>
                <p:nvPr/>
              </p:nvSpPr>
              <p:spPr>
                <a:xfrm>
                  <a:off x="50434" y="264803"/>
                  <a:ext cx="2460534" cy="471182"/>
                </a:xfrm>
                <a:prstGeom prst="rect">
                  <a:avLst/>
                </a:prstGeom>
                <a:noFill/>
                <a:ln w="254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  </a:ext>
                </a:extLst>
              </p:spPr>
              <p:txBody>
                <a:bodyPr wrap="square" lIns="45718" tIns="45718" rIns="45718" bIns="45718" numCol="1" anchor="ctr">
                  <a:noAutofit/>
                </a:bodyPr>
                <a:lstStyle>
                  <a:lvl1pPr defTabSz="825500">
                    <a:spcBef>
                      <a:spcPts val="1000"/>
                    </a:spcBef>
                    <a:defRPr sz="2700" b="1"/>
                  </a:lvl1pPr>
                </a:lstStyle>
                <a:p>
                  <a:pPr>
                    <a:defRPr>
                      <a:effectLst/>
                    </a:defRPr>
                  </a:pPr>
                  <a:r>
                    <a:rPr lang="en-GB" dirty="0" smtClean="0">
                      <a:solidFill>
                        <a:schemeClr val="tx1"/>
                      </a:solidFill>
                    </a:rPr>
                    <a:t>196.921</a:t>
                  </a:r>
                  <a:endParaRPr dirty="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814" name="Group"/>
              <p:cNvGrpSpPr/>
              <p:nvPr/>
            </p:nvGrpSpPr>
            <p:grpSpPr>
              <a:xfrm>
                <a:off x="0" y="0"/>
                <a:ext cx="1004616" cy="1009924"/>
                <a:chOff x="0" y="0"/>
                <a:chExt cx="1004615" cy="1009923"/>
              </a:xfrm>
            </p:grpSpPr>
            <p:sp>
              <p:nvSpPr>
                <p:cNvPr id="801" name="Rectangle: Rounded Corners 28"/>
                <p:cNvSpPr/>
                <p:nvPr/>
              </p:nvSpPr>
              <p:spPr>
                <a:xfrm>
                  <a:off x="0" y="0"/>
                  <a:ext cx="1004616" cy="1009924"/>
                </a:xfrm>
                <a:prstGeom prst="roundRect">
                  <a:avLst>
                    <a:gd name="adj" fmla="val 6667"/>
                  </a:avLst>
                </a:prstGeom>
                <a:solidFill>
                  <a:srgbClr val="22BF00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algn="ctr"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02" name="Freeform: Shape 78"/>
                <p:cNvSpPr/>
                <p:nvPr/>
              </p:nvSpPr>
              <p:spPr>
                <a:xfrm>
                  <a:off x="166672" y="544685"/>
                  <a:ext cx="178122" cy="15684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421" y="0"/>
                      </a:moveTo>
                      <a:lnTo>
                        <a:pt x="0" y="0"/>
                      </a:lnTo>
                      <a:cubicBezTo>
                        <a:pt x="956" y="7858"/>
                        <a:pt x="3651" y="15283"/>
                        <a:pt x="7856" y="21600"/>
                      </a:cubicBezTo>
                      <a:lnTo>
                        <a:pt x="21600" y="5992"/>
                      </a:lnTo>
                      <a:cubicBezTo>
                        <a:pt x="20644" y="4125"/>
                        <a:pt x="19899" y="2106"/>
                        <a:pt x="1942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03" name="Freeform: Shape 79"/>
                <p:cNvSpPr/>
                <p:nvPr/>
              </p:nvSpPr>
              <p:spPr>
                <a:xfrm>
                  <a:off x="297661" y="654393"/>
                  <a:ext cx="157631" cy="17828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5509" y="0"/>
                      </a:moveTo>
                      <a:lnTo>
                        <a:pt x="0" y="13732"/>
                      </a:lnTo>
                      <a:cubicBezTo>
                        <a:pt x="6307" y="17952"/>
                        <a:pt x="13738" y="20664"/>
                        <a:pt x="21600" y="21600"/>
                      </a:cubicBezTo>
                      <a:lnTo>
                        <a:pt x="21600" y="2196"/>
                      </a:lnTo>
                      <a:cubicBezTo>
                        <a:pt x="19462" y="1700"/>
                        <a:pt x="17431" y="974"/>
                        <a:pt x="1550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04" name="Freeform: Shape 80"/>
                <p:cNvSpPr/>
                <p:nvPr/>
              </p:nvSpPr>
              <p:spPr>
                <a:xfrm>
                  <a:off x="548134" y="164956"/>
                  <a:ext cx="286886" cy="28704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83" y="0"/>
                      </a:moveTo>
                      <a:cubicBezTo>
                        <a:pt x="47" y="4413"/>
                        <a:pt x="12" y="10094"/>
                        <a:pt x="0" y="12075"/>
                      </a:cubicBezTo>
                      <a:cubicBezTo>
                        <a:pt x="4640" y="13332"/>
                        <a:pt x="8260" y="16962"/>
                        <a:pt x="9506" y="21600"/>
                      </a:cubicBezTo>
                      <a:lnTo>
                        <a:pt x="21600" y="21576"/>
                      </a:lnTo>
                      <a:cubicBezTo>
                        <a:pt x="20010" y="10415"/>
                        <a:pt x="11251" y="1625"/>
                        <a:pt x="83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05" name="Freeform: Shape 81"/>
                <p:cNvSpPr/>
                <p:nvPr/>
              </p:nvSpPr>
              <p:spPr>
                <a:xfrm>
                  <a:off x="350152" y="180718"/>
                  <a:ext cx="104036" cy="11980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7789" y="0"/>
                      </a:moveTo>
                      <a:cubicBezTo>
                        <a:pt x="5138" y="824"/>
                        <a:pt x="2520" y="1791"/>
                        <a:pt x="0" y="2899"/>
                      </a:cubicBezTo>
                      <a:lnTo>
                        <a:pt x="21535" y="21600"/>
                      </a:lnTo>
                      <a:lnTo>
                        <a:pt x="21600" y="11994"/>
                      </a:lnTo>
                      <a:lnTo>
                        <a:pt x="778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06" name="Freeform: Shape 82"/>
                <p:cNvSpPr/>
                <p:nvPr/>
              </p:nvSpPr>
              <p:spPr>
                <a:xfrm>
                  <a:off x="295297" y="209408"/>
                  <a:ext cx="149749" cy="1347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593" y="0"/>
                      </a:moveTo>
                      <a:cubicBezTo>
                        <a:pt x="3001" y="1061"/>
                        <a:pt x="1478" y="2223"/>
                        <a:pt x="0" y="3486"/>
                      </a:cubicBezTo>
                      <a:lnTo>
                        <a:pt x="16302" y="21600"/>
                      </a:lnTo>
                      <a:cubicBezTo>
                        <a:pt x="17985" y="20488"/>
                        <a:pt x="19758" y="19579"/>
                        <a:pt x="21600" y="18897"/>
                      </a:cubicBezTo>
                      <a:lnTo>
                        <a:pt x="459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07" name="Freeform: Shape 83"/>
                <p:cNvSpPr/>
                <p:nvPr/>
              </p:nvSpPr>
              <p:spPr>
                <a:xfrm>
                  <a:off x="414937" y="164482"/>
                  <a:ext cx="39567" cy="4729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3600"/>
                      </a:moveTo>
                      <a:lnTo>
                        <a:pt x="21514" y="21600"/>
                      </a:lnTo>
                      <a:lnTo>
                        <a:pt x="21600" y="0"/>
                      </a:lnTo>
                      <a:cubicBezTo>
                        <a:pt x="14285" y="864"/>
                        <a:pt x="7143" y="2016"/>
                        <a:pt x="0" y="3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08" name="Freeform: Shape 84"/>
                <p:cNvSpPr/>
                <p:nvPr/>
              </p:nvSpPr>
              <p:spPr>
                <a:xfrm>
                  <a:off x="249270" y="247396"/>
                  <a:ext cx="138400" cy="13840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182" y="0"/>
                      </a:moveTo>
                      <a:cubicBezTo>
                        <a:pt x="3469" y="640"/>
                        <a:pt x="2755" y="1304"/>
                        <a:pt x="2067" y="1993"/>
                      </a:cubicBezTo>
                      <a:cubicBezTo>
                        <a:pt x="1353" y="2706"/>
                        <a:pt x="664" y="3444"/>
                        <a:pt x="0" y="4182"/>
                      </a:cubicBezTo>
                      <a:lnTo>
                        <a:pt x="17418" y="21600"/>
                      </a:lnTo>
                      <a:cubicBezTo>
                        <a:pt x="18672" y="20075"/>
                        <a:pt x="20050" y="18672"/>
                        <a:pt x="21600" y="17418"/>
                      </a:cubicBezTo>
                      <a:lnTo>
                        <a:pt x="418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09" name="Freeform: Shape 85"/>
                <p:cNvSpPr/>
                <p:nvPr/>
              </p:nvSpPr>
              <p:spPr>
                <a:xfrm>
                  <a:off x="166830" y="413062"/>
                  <a:ext cx="44611" cy="3704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3664" y="0"/>
                      </a:moveTo>
                      <a:cubicBezTo>
                        <a:pt x="2137" y="7077"/>
                        <a:pt x="916" y="14339"/>
                        <a:pt x="0" y="21600"/>
                      </a:cubicBezTo>
                      <a:lnTo>
                        <a:pt x="21600" y="21600"/>
                      </a:lnTo>
                      <a:lnTo>
                        <a:pt x="3664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10" name="Freeform: Shape 86"/>
                <p:cNvSpPr/>
                <p:nvPr/>
              </p:nvSpPr>
              <p:spPr>
                <a:xfrm>
                  <a:off x="182908" y="348436"/>
                  <a:ext cx="117751" cy="10167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920" y="0"/>
                      </a:moveTo>
                      <a:cubicBezTo>
                        <a:pt x="1793" y="2579"/>
                        <a:pt x="839" y="5224"/>
                        <a:pt x="0" y="7937"/>
                      </a:cubicBezTo>
                      <a:lnTo>
                        <a:pt x="11798" y="21600"/>
                      </a:lnTo>
                      <a:lnTo>
                        <a:pt x="21600" y="21600"/>
                      </a:lnTo>
                      <a:lnTo>
                        <a:pt x="292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11" name="Freeform: Shape 87"/>
                <p:cNvSpPr/>
                <p:nvPr/>
              </p:nvSpPr>
              <p:spPr>
                <a:xfrm>
                  <a:off x="211596" y="293739"/>
                  <a:ext cx="134617" cy="14974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3465" y="0"/>
                      </a:moveTo>
                      <a:cubicBezTo>
                        <a:pt x="2200" y="1478"/>
                        <a:pt x="1062" y="3001"/>
                        <a:pt x="0" y="4593"/>
                      </a:cubicBezTo>
                      <a:lnTo>
                        <a:pt x="18919" y="21600"/>
                      </a:lnTo>
                      <a:cubicBezTo>
                        <a:pt x="19577" y="19736"/>
                        <a:pt x="20487" y="17962"/>
                        <a:pt x="21600" y="16302"/>
                      </a:cubicBezTo>
                      <a:lnTo>
                        <a:pt x="346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12" name="Freeform: Shape 88"/>
                <p:cNvSpPr/>
                <p:nvPr/>
              </p:nvSpPr>
              <p:spPr>
                <a:xfrm>
                  <a:off x="622377" y="591869"/>
                  <a:ext cx="174969" cy="33313"/>
                </a:xfrm>
                <a:prstGeom prst="rect">
                  <a:avLst/>
                </a:pr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13" name="Freeform: Shape 89"/>
                <p:cNvSpPr/>
                <p:nvPr/>
              </p:nvSpPr>
              <p:spPr>
                <a:xfrm>
                  <a:off x="578241" y="554141"/>
                  <a:ext cx="261665" cy="29161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8737" y="0"/>
                      </a:moveTo>
                      <a:lnTo>
                        <a:pt x="2863" y="0"/>
                      </a:lnTo>
                      <a:cubicBezTo>
                        <a:pt x="1275" y="0"/>
                        <a:pt x="0" y="1144"/>
                        <a:pt x="0" y="2569"/>
                      </a:cubicBezTo>
                      <a:lnTo>
                        <a:pt x="0" y="19031"/>
                      </a:lnTo>
                      <a:cubicBezTo>
                        <a:pt x="0" y="20456"/>
                        <a:pt x="1275" y="21600"/>
                        <a:pt x="2863" y="21600"/>
                      </a:cubicBezTo>
                      <a:lnTo>
                        <a:pt x="18737" y="21600"/>
                      </a:lnTo>
                      <a:cubicBezTo>
                        <a:pt x="20325" y="21600"/>
                        <a:pt x="21600" y="20456"/>
                        <a:pt x="21600" y="19031"/>
                      </a:cubicBezTo>
                      <a:lnTo>
                        <a:pt x="21600" y="2569"/>
                      </a:lnTo>
                      <a:cubicBezTo>
                        <a:pt x="21600" y="1144"/>
                        <a:pt x="20325" y="0"/>
                        <a:pt x="18737" y="0"/>
                      </a:cubicBezTo>
                      <a:close/>
                      <a:moveTo>
                        <a:pt x="5595" y="19849"/>
                      </a:moveTo>
                      <a:lnTo>
                        <a:pt x="2537" y="19849"/>
                      </a:lnTo>
                      <a:cubicBezTo>
                        <a:pt x="1965" y="19849"/>
                        <a:pt x="1496" y="19428"/>
                        <a:pt x="1496" y="18915"/>
                      </a:cubicBezTo>
                      <a:cubicBezTo>
                        <a:pt x="1496" y="18401"/>
                        <a:pt x="1965" y="17981"/>
                        <a:pt x="2537" y="17981"/>
                      </a:cubicBezTo>
                      <a:lnTo>
                        <a:pt x="5595" y="17981"/>
                      </a:lnTo>
                      <a:cubicBezTo>
                        <a:pt x="6168" y="17981"/>
                        <a:pt x="6636" y="18401"/>
                        <a:pt x="6636" y="18915"/>
                      </a:cubicBezTo>
                      <a:cubicBezTo>
                        <a:pt x="6636" y="19428"/>
                        <a:pt x="6181" y="19849"/>
                        <a:pt x="5595" y="19849"/>
                      </a:cubicBezTo>
                      <a:close/>
                      <a:moveTo>
                        <a:pt x="5595" y="15178"/>
                      </a:moveTo>
                      <a:lnTo>
                        <a:pt x="2537" y="15178"/>
                      </a:lnTo>
                      <a:cubicBezTo>
                        <a:pt x="1965" y="15178"/>
                        <a:pt x="1496" y="14758"/>
                        <a:pt x="1496" y="14244"/>
                      </a:cubicBezTo>
                      <a:cubicBezTo>
                        <a:pt x="1496" y="13731"/>
                        <a:pt x="1965" y="13310"/>
                        <a:pt x="2537" y="13310"/>
                      </a:cubicBezTo>
                      <a:lnTo>
                        <a:pt x="5595" y="13310"/>
                      </a:lnTo>
                      <a:cubicBezTo>
                        <a:pt x="6168" y="13310"/>
                        <a:pt x="6636" y="13731"/>
                        <a:pt x="6636" y="14244"/>
                      </a:cubicBezTo>
                      <a:cubicBezTo>
                        <a:pt x="6636" y="14758"/>
                        <a:pt x="6181" y="15178"/>
                        <a:pt x="5595" y="15178"/>
                      </a:cubicBezTo>
                      <a:close/>
                      <a:moveTo>
                        <a:pt x="5595" y="10391"/>
                      </a:moveTo>
                      <a:lnTo>
                        <a:pt x="2537" y="10391"/>
                      </a:lnTo>
                      <a:cubicBezTo>
                        <a:pt x="1965" y="10391"/>
                        <a:pt x="1496" y="9971"/>
                        <a:pt x="1496" y="9457"/>
                      </a:cubicBezTo>
                      <a:cubicBezTo>
                        <a:pt x="1496" y="8944"/>
                        <a:pt x="1965" y="8523"/>
                        <a:pt x="2537" y="8523"/>
                      </a:cubicBezTo>
                      <a:lnTo>
                        <a:pt x="5595" y="8523"/>
                      </a:lnTo>
                      <a:cubicBezTo>
                        <a:pt x="6168" y="8523"/>
                        <a:pt x="6636" y="8944"/>
                        <a:pt x="6636" y="9457"/>
                      </a:cubicBezTo>
                      <a:cubicBezTo>
                        <a:pt x="6636" y="9971"/>
                        <a:pt x="6181" y="10391"/>
                        <a:pt x="5595" y="10391"/>
                      </a:cubicBezTo>
                      <a:close/>
                      <a:moveTo>
                        <a:pt x="12309" y="19849"/>
                      </a:moveTo>
                      <a:lnTo>
                        <a:pt x="9252" y="19849"/>
                      </a:lnTo>
                      <a:cubicBezTo>
                        <a:pt x="8679" y="19849"/>
                        <a:pt x="8211" y="19428"/>
                        <a:pt x="8211" y="18915"/>
                      </a:cubicBezTo>
                      <a:cubicBezTo>
                        <a:pt x="8211" y="18401"/>
                        <a:pt x="8679" y="17981"/>
                        <a:pt x="9252" y="17981"/>
                      </a:cubicBezTo>
                      <a:lnTo>
                        <a:pt x="12309" y="17981"/>
                      </a:lnTo>
                      <a:cubicBezTo>
                        <a:pt x="12882" y="17981"/>
                        <a:pt x="13350" y="18401"/>
                        <a:pt x="13350" y="18915"/>
                      </a:cubicBezTo>
                      <a:cubicBezTo>
                        <a:pt x="13350" y="19428"/>
                        <a:pt x="12882" y="19849"/>
                        <a:pt x="12309" y="19849"/>
                      </a:cubicBezTo>
                      <a:close/>
                      <a:moveTo>
                        <a:pt x="12309" y="15178"/>
                      </a:moveTo>
                      <a:lnTo>
                        <a:pt x="9252" y="15178"/>
                      </a:lnTo>
                      <a:cubicBezTo>
                        <a:pt x="8679" y="15178"/>
                        <a:pt x="8211" y="14758"/>
                        <a:pt x="8211" y="14244"/>
                      </a:cubicBezTo>
                      <a:cubicBezTo>
                        <a:pt x="8211" y="13731"/>
                        <a:pt x="8679" y="13310"/>
                        <a:pt x="9252" y="13310"/>
                      </a:cubicBezTo>
                      <a:lnTo>
                        <a:pt x="12309" y="13310"/>
                      </a:lnTo>
                      <a:cubicBezTo>
                        <a:pt x="12882" y="13310"/>
                        <a:pt x="13350" y="13731"/>
                        <a:pt x="13350" y="14244"/>
                      </a:cubicBezTo>
                      <a:cubicBezTo>
                        <a:pt x="13350" y="14758"/>
                        <a:pt x="12882" y="15178"/>
                        <a:pt x="12309" y="15178"/>
                      </a:cubicBezTo>
                      <a:close/>
                      <a:moveTo>
                        <a:pt x="12309" y="10391"/>
                      </a:moveTo>
                      <a:lnTo>
                        <a:pt x="9252" y="10391"/>
                      </a:lnTo>
                      <a:cubicBezTo>
                        <a:pt x="8679" y="10391"/>
                        <a:pt x="8211" y="9971"/>
                        <a:pt x="8211" y="9457"/>
                      </a:cubicBezTo>
                      <a:cubicBezTo>
                        <a:pt x="8211" y="8944"/>
                        <a:pt x="8679" y="8523"/>
                        <a:pt x="9252" y="8523"/>
                      </a:cubicBezTo>
                      <a:lnTo>
                        <a:pt x="12309" y="8523"/>
                      </a:lnTo>
                      <a:cubicBezTo>
                        <a:pt x="12882" y="8523"/>
                        <a:pt x="13350" y="8944"/>
                        <a:pt x="13350" y="9457"/>
                      </a:cubicBezTo>
                      <a:cubicBezTo>
                        <a:pt x="13350" y="9971"/>
                        <a:pt x="12882" y="10391"/>
                        <a:pt x="12309" y="10391"/>
                      </a:cubicBezTo>
                      <a:close/>
                      <a:moveTo>
                        <a:pt x="19037" y="19849"/>
                      </a:moveTo>
                      <a:lnTo>
                        <a:pt x="15979" y="19849"/>
                      </a:lnTo>
                      <a:cubicBezTo>
                        <a:pt x="15406" y="19849"/>
                        <a:pt x="14938" y="19428"/>
                        <a:pt x="14938" y="18915"/>
                      </a:cubicBezTo>
                      <a:cubicBezTo>
                        <a:pt x="14938" y="18401"/>
                        <a:pt x="15406" y="17981"/>
                        <a:pt x="15979" y="17981"/>
                      </a:cubicBezTo>
                      <a:lnTo>
                        <a:pt x="19037" y="17981"/>
                      </a:lnTo>
                      <a:cubicBezTo>
                        <a:pt x="19609" y="17981"/>
                        <a:pt x="20078" y="18401"/>
                        <a:pt x="20078" y="18915"/>
                      </a:cubicBezTo>
                      <a:cubicBezTo>
                        <a:pt x="20078" y="19428"/>
                        <a:pt x="19609" y="19849"/>
                        <a:pt x="19037" y="19849"/>
                      </a:cubicBezTo>
                      <a:close/>
                      <a:moveTo>
                        <a:pt x="19037" y="15178"/>
                      </a:moveTo>
                      <a:lnTo>
                        <a:pt x="15979" y="15178"/>
                      </a:lnTo>
                      <a:cubicBezTo>
                        <a:pt x="15406" y="15178"/>
                        <a:pt x="14938" y="14758"/>
                        <a:pt x="14938" y="14244"/>
                      </a:cubicBezTo>
                      <a:cubicBezTo>
                        <a:pt x="14938" y="13731"/>
                        <a:pt x="15406" y="13310"/>
                        <a:pt x="15979" y="13310"/>
                      </a:cubicBezTo>
                      <a:lnTo>
                        <a:pt x="19037" y="13310"/>
                      </a:lnTo>
                      <a:cubicBezTo>
                        <a:pt x="19609" y="13310"/>
                        <a:pt x="20078" y="13731"/>
                        <a:pt x="20078" y="14244"/>
                      </a:cubicBezTo>
                      <a:cubicBezTo>
                        <a:pt x="20078" y="14758"/>
                        <a:pt x="19609" y="15178"/>
                        <a:pt x="19037" y="15178"/>
                      </a:cubicBezTo>
                      <a:close/>
                      <a:moveTo>
                        <a:pt x="19037" y="10391"/>
                      </a:moveTo>
                      <a:lnTo>
                        <a:pt x="15979" y="10391"/>
                      </a:lnTo>
                      <a:cubicBezTo>
                        <a:pt x="15406" y="10391"/>
                        <a:pt x="14938" y="9971"/>
                        <a:pt x="14938" y="9457"/>
                      </a:cubicBezTo>
                      <a:cubicBezTo>
                        <a:pt x="14938" y="8944"/>
                        <a:pt x="15406" y="8523"/>
                        <a:pt x="15979" y="8523"/>
                      </a:cubicBezTo>
                      <a:lnTo>
                        <a:pt x="19037" y="8523"/>
                      </a:lnTo>
                      <a:cubicBezTo>
                        <a:pt x="19609" y="8523"/>
                        <a:pt x="20078" y="8944"/>
                        <a:pt x="20078" y="9457"/>
                      </a:cubicBezTo>
                      <a:cubicBezTo>
                        <a:pt x="20078" y="9971"/>
                        <a:pt x="19609" y="10391"/>
                        <a:pt x="19037" y="10391"/>
                      </a:cubicBezTo>
                      <a:close/>
                      <a:moveTo>
                        <a:pt x="20169" y="5838"/>
                      </a:moveTo>
                      <a:cubicBezTo>
                        <a:pt x="20169" y="6352"/>
                        <a:pt x="19700" y="6772"/>
                        <a:pt x="19128" y="6772"/>
                      </a:cubicBezTo>
                      <a:lnTo>
                        <a:pt x="2602" y="6772"/>
                      </a:lnTo>
                      <a:cubicBezTo>
                        <a:pt x="2030" y="6772"/>
                        <a:pt x="1561" y="6352"/>
                        <a:pt x="1561" y="5838"/>
                      </a:cubicBezTo>
                      <a:lnTo>
                        <a:pt x="1561" y="2218"/>
                      </a:lnTo>
                      <a:cubicBezTo>
                        <a:pt x="1561" y="1705"/>
                        <a:pt x="2030" y="1284"/>
                        <a:pt x="2602" y="1284"/>
                      </a:cubicBezTo>
                      <a:lnTo>
                        <a:pt x="19128" y="1284"/>
                      </a:lnTo>
                      <a:cubicBezTo>
                        <a:pt x="19700" y="1284"/>
                        <a:pt x="20169" y="1705"/>
                        <a:pt x="20169" y="2218"/>
                      </a:cubicBezTo>
                      <a:lnTo>
                        <a:pt x="20169" y="583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</p:grpSp>
        <p:grpSp>
          <p:nvGrpSpPr>
            <p:cNvPr id="833" name="Group"/>
            <p:cNvGrpSpPr/>
            <p:nvPr/>
          </p:nvGrpSpPr>
          <p:grpSpPr>
            <a:xfrm>
              <a:off x="-2" y="1961887"/>
              <a:ext cx="3699322" cy="1073398"/>
              <a:chOff x="-1" y="-53218"/>
              <a:chExt cx="3699320" cy="1073397"/>
            </a:xfrm>
          </p:grpSpPr>
          <p:grpSp>
            <p:nvGrpSpPr>
              <p:cNvPr id="818" name="Rectangle: Rounded Corners 29"/>
              <p:cNvGrpSpPr/>
              <p:nvPr/>
            </p:nvGrpSpPr>
            <p:grpSpPr>
              <a:xfrm>
                <a:off x="1205953" y="-53218"/>
                <a:ext cx="2493366" cy="1030434"/>
                <a:chOff x="0" y="-53218"/>
                <a:chExt cx="2493365" cy="1030433"/>
              </a:xfrm>
            </p:grpSpPr>
            <p:sp>
              <p:nvSpPr>
                <p:cNvPr id="816" name="Rounded Rectangle"/>
                <p:cNvSpPr/>
                <p:nvPr/>
              </p:nvSpPr>
              <p:spPr>
                <a:xfrm>
                  <a:off x="0" y="-53218"/>
                  <a:ext cx="2493365" cy="1030433"/>
                </a:xfrm>
                <a:prstGeom prst="roundRect">
                  <a:avLst>
                    <a:gd name="adj" fmla="val 17206"/>
                  </a:avLst>
                </a:prstGeom>
                <a:solidFill>
                  <a:srgbClr val="FFFFFF"/>
                </a:solidFill>
                <a:ln w="12700" cap="flat">
                  <a:solidFill>
                    <a:srgbClr val="A7A7A7"/>
                  </a:solidFill>
                  <a:prstDash val="solid"/>
                  <a:miter lim="400000"/>
                </a:ln>
                <a:effectLst>
                  <a:outerShdw blurRad="50800" dist="139700" dir="10800000" rotWithShape="0">
                    <a:srgbClr val="000000">
                      <a:alpha val="32000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825500">
                    <a:spcBef>
                      <a:spcPts val="1000"/>
                    </a:spcBef>
                    <a:defRPr sz="2700" b="1">
                      <a:effectLst/>
                    </a:defRPr>
                  </a:pPr>
                  <a:endParaRPr/>
                </a:p>
              </p:txBody>
            </p:sp>
            <p:sp>
              <p:nvSpPr>
                <p:cNvPr id="817" name="84.296"/>
                <p:cNvSpPr/>
                <p:nvPr/>
              </p:nvSpPr>
              <p:spPr>
                <a:xfrm>
                  <a:off x="51927" y="261302"/>
                  <a:ext cx="2389510" cy="50782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254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  </a:ext>
                </a:extLst>
              </p:spPr>
              <p:txBody>
                <a:bodyPr wrap="square" lIns="45718" tIns="45718" rIns="45718" bIns="45718" numCol="1" anchor="ctr">
                  <a:spAutoFit/>
                </a:bodyPr>
                <a:lstStyle>
                  <a:lvl1pPr defTabSz="825500">
                    <a:spcBef>
                      <a:spcPts val="1000"/>
                    </a:spcBef>
                    <a:defRPr sz="2700" b="1"/>
                  </a:lvl1pPr>
                </a:lstStyle>
                <a:p>
                  <a:pPr>
                    <a:defRPr>
                      <a:effectLst/>
                    </a:defRPr>
                  </a:pPr>
                  <a:r>
                    <a:rPr lang="en-GB" dirty="0" smtClean="0">
                      <a:solidFill>
                        <a:schemeClr val="tx1"/>
                      </a:solidFill>
                    </a:rPr>
                    <a:t>158.992</a:t>
                  </a:r>
                  <a:endParaRPr dirty="0">
                    <a:solidFill>
                      <a:schemeClr val="tx1"/>
                    </a:solidFill>
                  </a:endParaRPr>
                </a:p>
              </p:txBody>
            </p:sp>
          </p:grpSp>
          <p:grpSp>
            <p:nvGrpSpPr>
              <p:cNvPr id="832" name="Group"/>
              <p:cNvGrpSpPr/>
              <p:nvPr/>
            </p:nvGrpSpPr>
            <p:grpSpPr>
              <a:xfrm>
                <a:off x="-1" y="10255"/>
                <a:ext cx="1004617" cy="1009924"/>
                <a:chOff x="0" y="0"/>
                <a:chExt cx="1004615" cy="1009923"/>
              </a:xfrm>
            </p:grpSpPr>
            <p:sp>
              <p:nvSpPr>
                <p:cNvPr id="819" name="Rectangle: Rounded Corners 28"/>
                <p:cNvSpPr/>
                <p:nvPr/>
              </p:nvSpPr>
              <p:spPr>
                <a:xfrm>
                  <a:off x="0" y="0"/>
                  <a:ext cx="1004616" cy="1009924"/>
                </a:xfrm>
                <a:prstGeom prst="roundRect">
                  <a:avLst>
                    <a:gd name="adj" fmla="val 6667"/>
                  </a:avLst>
                </a:prstGeom>
                <a:solidFill>
                  <a:schemeClr val="bg1">
                    <a:lumMod val="60000"/>
                    <a:lumOff val="40000"/>
                  </a:schemeClr>
                </a:solidFill>
                <a:ln w="12700" cap="flat">
                  <a:solidFill>
                    <a:schemeClr val="bg1">
                      <a:lumMod val="60000"/>
                      <a:lumOff val="40000"/>
                    </a:schemeClr>
                  </a:solidFill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algn="ctr"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20" name="Freeform: Shape 78"/>
                <p:cNvSpPr/>
                <p:nvPr/>
              </p:nvSpPr>
              <p:spPr>
                <a:xfrm>
                  <a:off x="166672" y="544685"/>
                  <a:ext cx="178122" cy="15684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421" y="0"/>
                      </a:moveTo>
                      <a:lnTo>
                        <a:pt x="0" y="0"/>
                      </a:lnTo>
                      <a:cubicBezTo>
                        <a:pt x="956" y="7858"/>
                        <a:pt x="3651" y="15283"/>
                        <a:pt x="7856" y="21600"/>
                      </a:cubicBezTo>
                      <a:lnTo>
                        <a:pt x="21600" y="5992"/>
                      </a:lnTo>
                      <a:cubicBezTo>
                        <a:pt x="20644" y="4125"/>
                        <a:pt x="19899" y="2106"/>
                        <a:pt x="1942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21" name="Freeform: Shape 79"/>
                <p:cNvSpPr/>
                <p:nvPr/>
              </p:nvSpPr>
              <p:spPr>
                <a:xfrm>
                  <a:off x="297661" y="654393"/>
                  <a:ext cx="157632" cy="17828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5509" y="0"/>
                      </a:moveTo>
                      <a:lnTo>
                        <a:pt x="0" y="13732"/>
                      </a:lnTo>
                      <a:cubicBezTo>
                        <a:pt x="6307" y="17952"/>
                        <a:pt x="13738" y="20664"/>
                        <a:pt x="21600" y="21600"/>
                      </a:cubicBezTo>
                      <a:lnTo>
                        <a:pt x="21600" y="2196"/>
                      </a:lnTo>
                      <a:cubicBezTo>
                        <a:pt x="19462" y="1700"/>
                        <a:pt x="17431" y="974"/>
                        <a:pt x="15509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22" name="Freeform: Shape 80"/>
                <p:cNvSpPr/>
                <p:nvPr/>
              </p:nvSpPr>
              <p:spPr>
                <a:xfrm>
                  <a:off x="548134" y="164956"/>
                  <a:ext cx="286886" cy="28704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83" y="0"/>
                      </a:moveTo>
                      <a:cubicBezTo>
                        <a:pt x="47" y="4413"/>
                        <a:pt x="12" y="10094"/>
                        <a:pt x="0" y="12075"/>
                      </a:cubicBezTo>
                      <a:cubicBezTo>
                        <a:pt x="4640" y="13332"/>
                        <a:pt x="8260" y="16962"/>
                        <a:pt x="9506" y="21600"/>
                      </a:cubicBezTo>
                      <a:lnTo>
                        <a:pt x="21600" y="21576"/>
                      </a:lnTo>
                      <a:cubicBezTo>
                        <a:pt x="20010" y="10415"/>
                        <a:pt x="11251" y="1625"/>
                        <a:pt x="83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23" name="Freeform: Shape 81"/>
                <p:cNvSpPr/>
                <p:nvPr/>
              </p:nvSpPr>
              <p:spPr>
                <a:xfrm>
                  <a:off x="350152" y="180718"/>
                  <a:ext cx="104037" cy="11980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7789" y="0"/>
                      </a:moveTo>
                      <a:cubicBezTo>
                        <a:pt x="5138" y="824"/>
                        <a:pt x="2520" y="1791"/>
                        <a:pt x="0" y="2899"/>
                      </a:cubicBezTo>
                      <a:lnTo>
                        <a:pt x="21535" y="21600"/>
                      </a:lnTo>
                      <a:lnTo>
                        <a:pt x="21600" y="11994"/>
                      </a:lnTo>
                      <a:lnTo>
                        <a:pt x="778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24" name="Freeform: Shape 82"/>
                <p:cNvSpPr/>
                <p:nvPr/>
              </p:nvSpPr>
              <p:spPr>
                <a:xfrm>
                  <a:off x="295297" y="209408"/>
                  <a:ext cx="149750" cy="1347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593" y="0"/>
                      </a:moveTo>
                      <a:cubicBezTo>
                        <a:pt x="3001" y="1061"/>
                        <a:pt x="1478" y="2223"/>
                        <a:pt x="0" y="3486"/>
                      </a:cubicBezTo>
                      <a:lnTo>
                        <a:pt x="16302" y="21600"/>
                      </a:lnTo>
                      <a:cubicBezTo>
                        <a:pt x="17985" y="20488"/>
                        <a:pt x="19758" y="19579"/>
                        <a:pt x="21600" y="18897"/>
                      </a:cubicBezTo>
                      <a:lnTo>
                        <a:pt x="459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25" name="Freeform: Shape 83"/>
                <p:cNvSpPr/>
                <p:nvPr/>
              </p:nvSpPr>
              <p:spPr>
                <a:xfrm>
                  <a:off x="414937" y="164482"/>
                  <a:ext cx="39568" cy="4729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0" y="3600"/>
                      </a:moveTo>
                      <a:lnTo>
                        <a:pt x="21514" y="21600"/>
                      </a:lnTo>
                      <a:lnTo>
                        <a:pt x="21600" y="0"/>
                      </a:lnTo>
                      <a:cubicBezTo>
                        <a:pt x="14285" y="864"/>
                        <a:pt x="7143" y="2016"/>
                        <a:pt x="0" y="3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26" name="Freeform: Shape 84"/>
                <p:cNvSpPr/>
                <p:nvPr/>
              </p:nvSpPr>
              <p:spPr>
                <a:xfrm>
                  <a:off x="249270" y="247396"/>
                  <a:ext cx="138400" cy="13840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182" y="0"/>
                      </a:moveTo>
                      <a:cubicBezTo>
                        <a:pt x="3469" y="640"/>
                        <a:pt x="2755" y="1304"/>
                        <a:pt x="2067" y="1993"/>
                      </a:cubicBezTo>
                      <a:cubicBezTo>
                        <a:pt x="1353" y="2706"/>
                        <a:pt x="664" y="3444"/>
                        <a:pt x="0" y="4182"/>
                      </a:cubicBezTo>
                      <a:lnTo>
                        <a:pt x="17418" y="21600"/>
                      </a:lnTo>
                      <a:cubicBezTo>
                        <a:pt x="18672" y="20075"/>
                        <a:pt x="20050" y="18672"/>
                        <a:pt x="21600" y="17418"/>
                      </a:cubicBezTo>
                      <a:lnTo>
                        <a:pt x="418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27" name="Freeform: Shape 85"/>
                <p:cNvSpPr/>
                <p:nvPr/>
              </p:nvSpPr>
              <p:spPr>
                <a:xfrm>
                  <a:off x="166830" y="413062"/>
                  <a:ext cx="44611" cy="3704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3664" y="0"/>
                      </a:moveTo>
                      <a:cubicBezTo>
                        <a:pt x="2137" y="7077"/>
                        <a:pt x="916" y="14339"/>
                        <a:pt x="0" y="21600"/>
                      </a:cubicBezTo>
                      <a:lnTo>
                        <a:pt x="21600" y="21600"/>
                      </a:lnTo>
                      <a:lnTo>
                        <a:pt x="3664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28" name="Freeform: Shape 86"/>
                <p:cNvSpPr/>
                <p:nvPr/>
              </p:nvSpPr>
              <p:spPr>
                <a:xfrm>
                  <a:off x="182908" y="348436"/>
                  <a:ext cx="117751" cy="10167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920" y="0"/>
                      </a:moveTo>
                      <a:cubicBezTo>
                        <a:pt x="1793" y="2579"/>
                        <a:pt x="839" y="5224"/>
                        <a:pt x="0" y="7937"/>
                      </a:cubicBezTo>
                      <a:lnTo>
                        <a:pt x="11798" y="21600"/>
                      </a:lnTo>
                      <a:lnTo>
                        <a:pt x="21600" y="21600"/>
                      </a:lnTo>
                      <a:lnTo>
                        <a:pt x="292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29" name="Freeform: Shape 87"/>
                <p:cNvSpPr/>
                <p:nvPr/>
              </p:nvSpPr>
              <p:spPr>
                <a:xfrm>
                  <a:off x="211596" y="293739"/>
                  <a:ext cx="134617" cy="14974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3465" y="0"/>
                      </a:moveTo>
                      <a:cubicBezTo>
                        <a:pt x="2200" y="1478"/>
                        <a:pt x="1062" y="3001"/>
                        <a:pt x="0" y="4593"/>
                      </a:cubicBezTo>
                      <a:lnTo>
                        <a:pt x="18919" y="21600"/>
                      </a:lnTo>
                      <a:cubicBezTo>
                        <a:pt x="19577" y="19736"/>
                        <a:pt x="20487" y="17962"/>
                        <a:pt x="21600" y="16302"/>
                      </a:cubicBezTo>
                      <a:lnTo>
                        <a:pt x="346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30" name="Freeform: Shape 88"/>
                <p:cNvSpPr/>
                <p:nvPr/>
              </p:nvSpPr>
              <p:spPr>
                <a:xfrm>
                  <a:off x="622377" y="591869"/>
                  <a:ext cx="174969" cy="33313"/>
                </a:xfrm>
                <a:prstGeom prst="rect">
                  <a:avLst/>
                </a:pr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  <p:sp>
              <p:nvSpPr>
                <p:cNvPr id="831" name="Freeform: Shape 89"/>
                <p:cNvSpPr/>
                <p:nvPr/>
              </p:nvSpPr>
              <p:spPr>
                <a:xfrm>
                  <a:off x="578241" y="554141"/>
                  <a:ext cx="261665" cy="29161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8737" y="0"/>
                      </a:moveTo>
                      <a:lnTo>
                        <a:pt x="2863" y="0"/>
                      </a:lnTo>
                      <a:cubicBezTo>
                        <a:pt x="1275" y="0"/>
                        <a:pt x="0" y="1144"/>
                        <a:pt x="0" y="2569"/>
                      </a:cubicBezTo>
                      <a:lnTo>
                        <a:pt x="0" y="19031"/>
                      </a:lnTo>
                      <a:cubicBezTo>
                        <a:pt x="0" y="20456"/>
                        <a:pt x="1275" y="21600"/>
                        <a:pt x="2863" y="21600"/>
                      </a:cubicBezTo>
                      <a:lnTo>
                        <a:pt x="18737" y="21600"/>
                      </a:lnTo>
                      <a:cubicBezTo>
                        <a:pt x="20325" y="21600"/>
                        <a:pt x="21600" y="20456"/>
                        <a:pt x="21600" y="19031"/>
                      </a:cubicBezTo>
                      <a:lnTo>
                        <a:pt x="21600" y="2569"/>
                      </a:lnTo>
                      <a:cubicBezTo>
                        <a:pt x="21600" y="1144"/>
                        <a:pt x="20325" y="0"/>
                        <a:pt x="18737" y="0"/>
                      </a:cubicBezTo>
                      <a:close/>
                      <a:moveTo>
                        <a:pt x="5595" y="19849"/>
                      </a:moveTo>
                      <a:lnTo>
                        <a:pt x="2537" y="19849"/>
                      </a:lnTo>
                      <a:cubicBezTo>
                        <a:pt x="1965" y="19849"/>
                        <a:pt x="1496" y="19428"/>
                        <a:pt x="1496" y="18915"/>
                      </a:cubicBezTo>
                      <a:cubicBezTo>
                        <a:pt x="1496" y="18401"/>
                        <a:pt x="1965" y="17981"/>
                        <a:pt x="2537" y="17981"/>
                      </a:cubicBezTo>
                      <a:lnTo>
                        <a:pt x="5595" y="17981"/>
                      </a:lnTo>
                      <a:cubicBezTo>
                        <a:pt x="6168" y="17981"/>
                        <a:pt x="6636" y="18401"/>
                        <a:pt x="6636" y="18915"/>
                      </a:cubicBezTo>
                      <a:cubicBezTo>
                        <a:pt x="6636" y="19428"/>
                        <a:pt x="6181" y="19849"/>
                        <a:pt x="5595" y="19849"/>
                      </a:cubicBezTo>
                      <a:close/>
                      <a:moveTo>
                        <a:pt x="5595" y="15178"/>
                      </a:moveTo>
                      <a:lnTo>
                        <a:pt x="2537" y="15178"/>
                      </a:lnTo>
                      <a:cubicBezTo>
                        <a:pt x="1965" y="15178"/>
                        <a:pt x="1496" y="14758"/>
                        <a:pt x="1496" y="14244"/>
                      </a:cubicBezTo>
                      <a:cubicBezTo>
                        <a:pt x="1496" y="13731"/>
                        <a:pt x="1965" y="13310"/>
                        <a:pt x="2537" y="13310"/>
                      </a:cubicBezTo>
                      <a:lnTo>
                        <a:pt x="5595" y="13310"/>
                      </a:lnTo>
                      <a:cubicBezTo>
                        <a:pt x="6168" y="13310"/>
                        <a:pt x="6636" y="13731"/>
                        <a:pt x="6636" y="14244"/>
                      </a:cubicBezTo>
                      <a:cubicBezTo>
                        <a:pt x="6636" y="14758"/>
                        <a:pt x="6181" y="15178"/>
                        <a:pt x="5595" y="15178"/>
                      </a:cubicBezTo>
                      <a:close/>
                      <a:moveTo>
                        <a:pt x="5595" y="10391"/>
                      </a:moveTo>
                      <a:lnTo>
                        <a:pt x="2537" y="10391"/>
                      </a:lnTo>
                      <a:cubicBezTo>
                        <a:pt x="1965" y="10391"/>
                        <a:pt x="1496" y="9971"/>
                        <a:pt x="1496" y="9457"/>
                      </a:cubicBezTo>
                      <a:cubicBezTo>
                        <a:pt x="1496" y="8944"/>
                        <a:pt x="1965" y="8523"/>
                        <a:pt x="2537" y="8523"/>
                      </a:cubicBezTo>
                      <a:lnTo>
                        <a:pt x="5595" y="8523"/>
                      </a:lnTo>
                      <a:cubicBezTo>
                        <a:pt x="6168" y="8523"/>
                        <a:pt x="6636" y="8944"/>
                        <a:pt x="6636" y="9457"/>
                      </a:cubicBezTo>
                      <a:cubicBezTo>
                        <a:pt x="6636" y="9971"/>
                        <a:pt x="6181" y="10391"/>
                        <a:pt x="5595" y="10391"/>
                      </a:cubicBezTo>
                      <a:close/>
                      <a:moveTo>
                        <a:pt x="12309" y="19849"/>
                      </a:moveTo>
                      <a:lnTo>
                        <a:pt x="9252" y="19849"/>
                      </a:lnTo>
                      <a:cubicBezTo>
                        <a:pt x="8679" y="19849"/>
                        <a:pt x="8211" y="19428"/>
                        <a:pt x="8211" y="18915"/>
                      </a:cubicBezTo>
                      <a:cubicBezTo>
                        <a:pt x="8211" y="18401"/>
                        <a:pt x="8679" y="17981"/>
                        <a:pt x="9252" y="17981"/>
                      </a:cubicBezTo>
                      <a:lnTo>
                        <a:pt x="12309" y="17981"/>
                      </a:lnTo>
                      <a:cubicBezTo>
                        <a:pt x="12882" y="17981"/>
                        <a:pt x="13350" y="18401"/>
                        <a:pt x="13350" y="18915"/>
                      </a:cubicBezTo>
                      <a:cubicBezTo>
                        <a:pt x="13350" y="19428"/>
                        <a:pt x="12882" y="19849"/>
                        <a:pt x="12309" y="19849"/>
                      </a:cubicBezTo>
                      <a:close/>
                      <a:moveTo>
                        <a:pt x="12309" y="15178"/>
                      </a:moveTo>
                      <a:lnTo>
                        <a:pt x="9252" y="15178"/>
                      </a:lnTo>
                      <a:cubicBezTo>
                        <a:pt x="8679" y="15178"/>
                        <a:pt x="8211" y="14758"/>
                        <a:pt x="8211" y="14244"/>
                      </a:cubicBezTo>
                      <a:cubicBezTo>
                        <a:pt x="8211" y="13731"/>
                        <a:pt x="8679" y="13310"/>
                        <a:pt x="9252" y="13310"/>
                      </a:cubicBezTo>
                      <a:lnTo>
                        <a:pt x="12309" y="13310"/>
                      </a:lnTo>
                      <a:cubicBezTo>
                        <a:pt x="12882" y="13310"/>
                        <a:pt x="13350" y="13731"/>
                        <a:pt x="13350" y="14244"/>
                      </a:cubicBezTo>
                      <a:cubicBezTo>
                        <a:pt x="13350" y="14758"/>
                        <a:pt x="12882" y="15178"/>
                        <a:pt x="12309" y="15178"/>
                      </a:cubicBezTo>
                      <a:close/>
                      <a:moveTo>
                        <a:pt x="12309" y="10391"/>
                      </a:moveTo>
                      <a:lnTo>
                        <a:pt x="9252" y="10391"/>
                      </a:lnTo>
                      <a:cubicBezTo>
                        <a:pt x="8679" y="10391"/>
                        <a:pt x="8211" y="9971"/>
                        <a:pt x="8211" y="9457"/>
                      </a:cubicBezTo>
                      <a:cubicBezTo>
                        <a:pt x="8211" y="8944"/>
                        <a:pt x="8679" y="8523"/>
                        <a:pt x="9252" y="8523"/>
                      </a:cubicBezTo>
                      <a:lnTo>
                        <a:pt x="12309" y="8523"/>
                      </a:lnTo>
                      <a:cubicBezTo>
                        <a:pt x="12882" y="8523"/>
                        <a:pt x="13350" y="8944"/>
                        <a:pt x="13350" y="9457"/>
                      </a:cubicBezTo>
                      <a:cubicBezTo>
                        <a:pt x="13350" y="9971"/>
                        <a:pt x="12882" y="10391"/>
                        <a:pt x="12309" y="10391"/>
                      </a:cubicBezTo>
                      <a:close/>
                      <a:moveTo>
                        <a:pt x="19037" y="19849"/>
                      </a:moveTo>
                      <a:lnTo>
                        <a:pt x="15979" y="19849"/>
                      </a:lnTo>
                      <a:cubicBezTo>
                        <a:pt x="15406" y="19849"/>
                        <a:pt x="14938" y="19428"/>
                        <a:pt x="14938" y="18915"/>
                      </a:cubicBezTo>
                      <a:cubicBezTo>
                        <a:pt x="14938" y="18401"/>
                        <a:pt x="15406" y="17981"/>
                        <a:pt x="15979" y="17981"/>
                      </a:cubicBezTo>
                      <a:lnTo>
                        <a:pt x="19037" y="17981"/>
                      </a:lnTo>
                      <a:cubicBezTo>
                        <a:pt x="19609" y="17981"/>
                        <a:pt x="20078" y="18401"/>
                        <a:pt x="20078" y="18915"/>
                      </a:cubicBezTo>
                      <a:cubicBezTo>
                        <a:pt x="20078" y="19428"/>
                        <a:pt x="19609" y="19849"/>
                        <a:pt x="19037" y="19849"/>
                      </a:cubicBezTo>
                      <a:close/>
                      <a:moveTo>
                        <a:pt x="19037" y="15178"/>
                      </a:moveTo>
                      <a:lnTo>
                        <a:pt x="15979" y="15178"/>
                      </a:lnTo>
                      <a:cubicBezTo>
                        <a:pt x="15406" y="15178"/>
                        <a:pt x="14938" y="14758"/>
                        <a:pt x="14938" y="14244"/>
                      </a:cubicBezTo>
                      <a:cubicBezTo>
                        <a:pt x="14938" y="13731"/>
                        <a:pt x="15406" y="13310"/>
                        <a:pt x="15979" y="13310"/>
                      </a:cubicBezTo>
                      <a:lnTo>
                        <a:pt x="19037" y="13310"/>
                      </a:lnTo>
                      <a:cubicBezTo>
                        <a:pt x="19609" y="13310"/>
                        <a:pt x="20078" y="13731"/>
                        <a:pt x="20078" y="14244"/>
                      </a:cubicBezTo>
                      <a:cubicBezTo>
                        <a:pt x="20078" y="14758"/>
                        <a:pt x="19609" y="15178"/>
                        <a:pt x="19037" y="15178"/>
                      </a:cubicBezTo>
                      <a:close/>
                      <a:moveTo>
                        <a:pt x="19037" y="10391"/>
                      </a:moveTo>
                      <a:lnTo>
                        <a:pt x="15979" y="10391"/>
                      </a:lnTo>
                      <a:cubicBezTo>
                        <a:pt x="15406" y="10391"/>
                        <a:pt x="14938" y="9971"/>
                        <a:pt x="14938" y="9457"/>
                      </a:cubicBezTo>
                      <a:cubicBezTo>
                        <a:pt x="14938" y="8944"/>
                        <a:pt x="15406" y="8523"/>
                        <a:pt x="15979" y="8523"/>
                      </a:cubicBezTo>
                      <a:lnTo>
                        <a:pt x="19037" y="8523"/>
                      </a:lnTo>
                      <a:cubicBezTo>
                        <a:pt x="19609" y="8523"/>
                        <a:pt x="20078" y="8944"/>
                        <a:pt x="20078" y="9457"/>
                      </a:cubicBezTo>
                      <a:cubicBezTo>
                        <a:pt x="20078" y="9971"/>
                        <a:pt x="19609" y="10391"/>
                        <a:pt x="19037" y="10391"/>
                      </a:cubicBezTo>
                      <a:close/>
                      <a:moveTo>
                        <a:pt x="20169" y="5838"/>
                      </a:moveTo>
                      <a:cubicBezTo>
                        <a:pt x="20169" y="6352"/>
                        <a:pt x="19700" y="6772"/>
                        <a:pt x="19128" y="6772"/>
                      </a:cubicBezTo>
                      <a:lnTo>
                        <a:pt x="2602" y="6772"/>
                      </a:lnTo>
                      <a:cubicBezTo>
                        <a:pt x="2030" y="6772"/>
                        <a:pt x="1561" y="6352"/>
                        <a:pt x="1561" y="5838"/>
                      </a:cubicBezTo>
                      <a:lnTo>
                        <a:pt x="1561" y="2218"/>
                      </a:lnTo>
                      <a:cubicBezTo>
                        <a:pt x="1561" y="1705"/>
                        <a:pt x="2030" y="1284"/>
                        <a:pt x="2602" y="1284"/>
                      </a:cubicBezTo>
                      <a:lnTo>
                        <a:pt x="19128" y="1284"/>
                      </a:lnTo>
                      <a:cubicBezTo>
                        <a:pt x="19700" y="1284"/>
                        <a:pt x="20169" y="1705"/>
                        <a:pt x="20169" y="2218"/>
                      </a:cubicBezTo>
                      <a:lnTo>
                        <a:pt x="20169" y="583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73895"/>
                    </a:srgbClr>
                  </a:outerShdw>
                </a:effectLst>
              </p:spPr>
              <p:txBody>
                <a:bodyPr wrap="square" lIns="121918" tIns="121918" rIns="121918" bIns="121918" numCol="1" anchor="ctr">
                  <a:noAutofit/>
                </a:bodyPr>
                <a:lstStyle/>
                <a:p>
                  <a:pPr defTabSz="914400">
                    <a:defRPr sz="1800" cap="none">
                      <a:solidFill>
                        <a:srgbClr val="FFFFFF"/>
                      </a:solidFill>
                      <a:effectLst/>
                      <a:latin typeface="Calibri"/>
                      <a:ea typeface="Calibri"/>
                      <a:cs typeface="Calibri"/>
                      <a:sym typeface="Calibri"/>
                    </a:defRPr>
                  </a:pPr>
                  <a:endParaRPr/>
                </a:p>
              </p:txBody>
            </p:sp>
          </p:grpSp>
        </p:grpSp>
      </p:grpSp>
      <p:grpSp>
        <p:nvGrpSpPr>
          <p:cNvPr id="882" name="Group"/>
          <p:cNvGrpSpPr/>
          <p:nvPr/>
        </p:nvGrpSpPr>
        <p:grpSpPr>
          <a:xfrm>
            <a:off x="17645265" y="9905301"/>
            <a:ext cx="4479022" cy="3045546"/>
            <a:chOff x="0" y="-2"/>
            <a:chExt cx="4479020" cy="3045545"/>
          </a:xfrm>
        </p:grpSpPr>
        <p:grpSp>
          <p:nvGrpSpPr>
            <p:cNvPr id="879" name="Group"/>
            <p:cNvGrpSpPr/>
            <p:nvPr/>
          </p:nvGrpSpPr>
          <p:grpSpPr>
            <a:xfrm>
              <a:off x="731199" y="-2"/>
              <a:ext cx="3747821" cy="3045545"/>
              <a:chOff x="-1" y="-1"/>
              <a:chExt cx="3747820" cy="3045543"/>
            </a:xfrm>
          </p:grpSpPr>
          <p:grpSp>
            <p:nvGrpSpPr>
              <p:cNvPr id="842" name="Group"/>
              <p:cNvGrpSpPr/>
              <p:nvPr/>
            </p:nvGrpSpPr>
            <p:grpSpPr>
              <a:xfrm>
                <a:off x="780555" y="-1"/>
                <a:ext cx="2186704" cy="574040"/>
                <a:chOff x="0" y="0"/>
                <a:chExt cx="2186702" cy="574038"/>
              </a:xfrm>
            </p:grpSpPr>
            <p:grpSp>
              <p:nvGrpSpPr>
                <p:cNvPr id="840" name="Group"/>
                <p:cNvGrpSpPr/>
                <p:nvPr/>
              </p:nvGrpSpPr>
              <p:grpSpPr>
                <a:xfrm>
                  <a:off x="0" y="38134"/>
                  <a:ext cx="489127" cy="489129"/>
                  <a:chOff x="0" y="0"/>
                  <a:chExt cx="489126" cy="489127"/>
                </a:xfrm>
              </p:grpSpPr>
              <p:sp>
                <p:nvSpPr>
                  <p:cNvPr id="838" name="วงรี 20"/>
                  <p:cNvSpPr/>
                  <p:nvPr/>
                </p:nvSpPr>
                <p:spPr>
                  <a:xfrm>
                    <a:off x="-1" y="0"/>
                    <a:ext cx="489128" cy="489128"/>
                  </a:xfrm>
                  <a:prstGeom prst="ellipse">
                    <a:avLst/>
                  </a:prstGeom>
                  <a:solidFill>
                    <a:srgbClr val="22BF00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algn="ctr" defTabSz="914400">
                      <a:defRPr sz="9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39" name="Freeform 33"/>
                  <p:cNvSpPr/>
                  <p:nvPr/>
                </p:nvSpPr>
                <p:spPr>
                  <a:xfrm>
                    <a:off x="102176" y="91443"/>
                    <a:ext cx="272186" cy="287258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204" h="21267" extrusionOk="0">
                        <a:moveTo>
                          <a:pt x="7750" y="21267"/>
                        </a:moveTo>
                        <a:cubicBezTo>
                          <a:pt x="7173" y="21267"/>
                          <a:pt x="6660" y="20719"/>
                          <a:pt x="6083" y="20172"/>
                        </a:cubicBezTo>
                        <a:cubicBezTo>
                          <a:pt x="379" y="13175"/>
                          <a:pt x="379" y="13175"/>
                          <a:pt x="379" y="13175"/>
                        </a:cubicBezTo>
                        <a:cubicBezTo>
                          <a:pt x="-198" y="12079"/>
                          <a:pt x="-198" y="11045"/>
                          <a:pt x="956" y="10497"/>
                        </a:cubicBezTo>
                        <a:cubicBezTo>
                          <a:pt x="2109" y="9402"/>
                          <a:pt x="3199" y="9889"/>
                          <a:pt x="3776" y="10497"/>
                        </a:cubicBezTo>
                        <a:cubicBezTo>
                          <a:pt x="7750" y="15365"/>
                          <a:pt x="7750" y="15365"/>
                          <a:pt x="7750" y="15365"/>
                        </a:cubicBezTo>
                        <a:cubicBezTo>
                          <a:pt x="16851" y="1310"/>
                          <a:pt x="16851" y="1310"/>
                          <a:pt x="16851" y="1310"/>
                        </a:cubicBezTo>
                        <a:cubicBezTo>
                          <a:pt x="18005" y="215"/>
                          <a:pt x="19095" y="-333"/>
                          <a:pt x="20248" y="215"/>
                        </a:cubicBezTo>
                        <a:cubicBezTo>
                          <a:pt x="21402" y="762"/>
                          <a:pt x="21402" y="2405"/>
                          <a:pt x="20825" y="3439"/>
                        </a:cubicBezTo>
                        <a:cubicBezTo>
                          <a:pt x="10057" y="20172"/>
                          <a:pt x="10057" y="20172"/>
                          <a:pt x="10057" y="20172"/>
                        </a:cubicBezTo>
                        <a:cubicBezTo>
                          <a:pt x="9480" y="20719"/>
                          <a:pt x="8903" y="21267"/>
                          <a:pt x="7750" y="21267"/>
                        </a:cubicBezTo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900" cap="none"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</p:grpSp>
            <p:sp>
              <p:nvSpPr>
                <p:cNvPr id="841" name="2019"/>
                <p:cNvSpPr txBox="1"/>
                <p:nvPr/>
              </p:nvSpPr>
              <p:spPr>
                <a:xfrm>
                  <a:off x="703008" y="-1"/>
                  <a:ext cx="1483695" cy="574039"/>
                </a:xfrm>
                <a:prstGeom prst="rect">
                  <a:avLst/>
                </a:prstGeom>
                <a:noFill/>
                <a:ln w="25400" cap="flat">
                  <a:noFill/>
                  <a:miter lim="400000"/>
                </a:ln>
                <a:effectLst>
                  <a:outerShdw blurRad="63500" dist="38100" dir="5400000" rotWithShape="0">
                    <a:srgbClr val="000000">
                      <a:alpha val="26470"/>
                    </a:srgbClr>
                  </a:outerShdw>
                </a:effectLst>
                <a:extLst>
                  <a:ext uri="{C572A759-6A51-4108-AA02-DFA0A04FC94B}">
  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  </a:ext>
                </a:extLst>
              </p:spPr>
              <p:txBody>
                <a:bodyPr wrap="square" lIns="121918" tIns="121918" rIns="121918" bIns="121918" numCol="1" anchor="ctr">
                  <a:spAutoFit/>
                </a:bodyPr>
                <a:lstStyle/>
                <a:p>
                  <a:pPr>
                    <a:defRPr sz="2200"/>
                  </a:pPr>
                  <a:r>
                    <a:t>2020</a:t>
                  </a:r>
                </a:p>
              </p:txBody>
            </p:sp>
          </p:grpSp>
          <p:grpSp>
            <p:nvGrpSpPr>
              <p:cNvPr id="860" name="Group"/>
              <p:cNvGrpSpPr/>
              <p:nvPr/>
            </p:nvGrpSpPr>
            <p:grpSpPr>
              <a:xfrm>
                <a:off x="-1" y="816121"/>
                <a:ext cx="3747820" cy="1030903"/>
                <a:chOff x="0" y="0"/>
                <a:chExt cx="3747818" cy="1030901"/>
              </a:xfrm>
            </p:grpSpPr>
            <p:grpSp>
              <p:nvGrpSpPr>
                <p:cNvPr id="845" name="Rectangle: Rounded Corners 29"/>
                <p:cNvGrpSpPr/>
                <p:nvPr/>
              </p:nvGrpSpPr>
              <p:grpSpPr>
                <a:xfrm>
                  <a:off x="1109348" y="0"/>
                  <a:ext cx="2638470" cy="1030901"/>
                  <a:chOff x="0" y="0"/>
                  <a:chExt cx="2638469" cy="1030900"/>
                </a:xfrm>
              </p:grpSpPr>
              <p:sp>
                <p:nvSpPr>
                  <p:cNvPr id="843" name="Rounded Rectangle"/>
                  <p:cNvSpPr/>
                  <p:nvPr/>
                </p:nvSpPr>
                <p:spPr>
                  <a:xfrm>
                    <a:off x="0" y="0"/>
                    <a:ext cx="2638469" cy="1030900"/>
                  </a:xfrm>
                  <a:prstGeom prst="roundRect">
                    <a:avLst>
                      <a:gd name="adj" fmla="val 17206"/>
                    </a:avLst>
                  </a:prstGeom>
                  <a:solidFill>
                    <a:srgbClr val="FFFFFF"/>
                  </a:solidFill>
                  <a:ln w="12700" cap="flat">
                    <a:solidFill>
                      <a:srgbClr val="A7A7A7"/>
                    </a:solidFill>
                    <a:prstDash val="solid"/>
                    <a:miter lim="400000"/>
                  </a:ln>
                  <a:effectLst>
                    <a:outerShdw blurRad="50800" dist="139700" dir="10800000" rotWithShape="0">
                      <a:srgbClr val="000000">
                        <a:alpha val="32000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825500">
                      <a:spcBef>
                        <a:spcPts val="1000"/>
                      </a:spcBef>
                      <a:defRPr sz="2700" b="1">
                        <a:effectLst/>
                      </a:defRPr>
                    </a:pPr>
                    <a:endParaRPr/>
                  </a:p>
                </p:txBody>
              </p:sp>
              <p:sp>
                <p:nvSpPr>
                  <p:cNvPr id="844" name="114.382"/>
                  <p:cNvSpPr txBox="1"/>
                  <p:nvPr/>
                </p:nvSpPr>
                <p:spPr>
                  <a:xfrm>
                    <a:off x="51951" y="261537"/>
                    <a:ext cx="2534566" cy="507825"/>
                  </a:xfrm>
                  <a:prstGeom prst="rect">
                    <a:avLst/>
                  </a:prstGeom>
                  <a:noFill/>
                  <a:ln w="25400" cap="flat">
                    <a:noFill/>
                    <a:miter lim="400000"/>
                  </a:ln>
                  <a:effectLst/>
                  <a:extLst>
                    <a:ext uri="{C572A759-6A51-4108-AA02-DFA0A04FC94B}">
    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    </a:ext>
                  </a:extLst>
                </p:spPr>
                <p:txBody>
                  <a:bodyPr wrap="square" lIns="45718" tIns="45718" rIns="45718" bIns="45718" numCol="1" anchor="ctr">
                    <a:spAutoFit/>
                  </a:bodyPr>
                  <a:lstStyle>
                    <a:lvl1pPr defTabSz="825500">
                      <a:spcBef>
                        <a:spcPts val="1000"/>
                      </a:spcBef>
                      <a:defRPr sz="2700" b="1"/>
                    </a:lvl1pPr>
                  </a:lstStyle>
                  <a:p>
                    <a:pPr>
                      <a:defRPr>
                        <a:effectLst/>
                      </a:defRPr>
                    </a:pPr>
                    <a:r>
                      <a:rPr lang="en-GB" dirty="0" smtClean="0">
                        <a:solidFill>
                          <a:schemeClr val="tx1"/>
                        </a:solidFill>
                      </a:rPr>
                      <a:t>173.520</a:t>
                    </a:r>
                    <a:endParaRPr dirty="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859" name="Group"/>
                <p:cNvGrpSpPr/>
                <p:nvPr/>
              </p:nvGrpSpPr>
              <p:grpSpPr>
                <a:xfrm>
                  <a:off x="0" y="10258"/>
                  <a:ext cx="1005071" cy="1010383"/>
                  <a:chOff x="0" y="0"/>
                  <a:chExt cx="1005070" cy="1010382"/>
                </a:xfrm>
              </p:grpSpPr>
              <p:sp>
                <p:nvSpPr>
                  <p:cNvPr id="846" name="Rectangle: Rounded Corners 28"/>
                  <p:cNvSpPr/>
                  <p:nvPr/>
                </p:nvSpPr>
                <p:spPr>
                  <a:xfrm>
                    <a:off x="0" y="0"/>
                    <a:ext cx="1005071" cy="1010383"/>
                  </a:xfrm>
                  <a:prstGeom prst="roundRect">
                    <a:avLst>
                      <a:gd name="adj" fmla="val 6667"/>
                    </a:avLst>
                  </a:prstGeom>
                  <a:solidFill>
                    <a:srgbClr val="22BF00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algn="ctr"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47" name="Freeform: Shape 78"/>
                  <p:cNvSpPr/>
                  <p:nvPr/>
                </p:nvSpPr>
                <p:spPr>
                  <a:xfrm>
                    <a:off x="166748" y="544931"/>
                    <a:ext cx="178203" cy="156915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9421" y="0"/>
                        </a:moveTo>
                        <a:lnTo>
                          <a:pt x="0" y="0"/>
                        </a:lnTo>
                        <a:cubicBezTo>
                          <a:pt x="956" y="7858"/>
                          <a:pt x="3651" y="15283"/>
                          <a:pt x="7856" y="21600"/>
                        </a:cubicBezTo>
                        <a:lnTo>
                          <a:pt x="21600" y="5992"/>
                        </a:lnTo>
                        <a:cubicBezTo>
                          <a:pt x="20644" y="4125"/>
                          <a:pt x="19899" y="2106"/>
                          <a:pt x="19421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48" name="Freeform: Shape 79"/>
                  <p:cNvSpPr/>
                  <p:nvPr/>
                </p:nvSpPr>
                <p:spPr>
                  <a:xfrm>
                    <a:off x="297796" y="654691"/>
                    <a:ext cx="157703" cy="178360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5509" y="0"/>
                        </a:moveTo>
                        <a:lnTo>
                          <a:pt x="0" y="13732"/>
                        </a:lnTo>
                        <a:cubicBezTo>
                          <a:pt x="6307" y="17952"/>
                          <a:pt x="13738" y="20664"/>
                          <a:pt x="21600" y="21600"/>
                        </a:cubicBezTo>
                        <a:lnTo>
                          <a:pt x="21600" y="2196"/>
                        </a:lnTo>
                        <a:cubicBezTo>
                          <a:pt x="19462" y="1700"/>
                          <a:pt x="17431" y="974"/>
                          <a:pt x="15509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49" name="Freeform: Shape 80"/>
                  <p:cNvSpPr/>
                  <p:nvPr/>
                </p:nvSpPr>
                <p:spPr>
                  <a:xfrm>
                    <a:off x="548382" y="165031"/>
                    <a:ext cx="287016" cy="28717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83" y="0"/>
                        </a:moveTo>
                        <a:cubicBezTo>
                          <a:pt x="47" y="4413"/>
                          <a:pt x="12" y="10094"/>
                          <a:pt x="0" y="12075"/>
                        </a:cubicBezTo>
                        <a:cubicBezTo>
                          <a:pt x="4640" y="13332"/>
                          <a:pt x="8260" y="16962"/>
                          <a:pt x="9506" y="21600"/>
                        </a:cubicBezTo>
                        <a:lnTo>
                          <a:pt x="21600" y="21576"/>
                        </a:lnTo>
                        <a:cubicBezTo>
                          <a:pt x="20010" y="10415"/>
                          <a:pt x="11251" y="1625"/>
                          <a:pt x="83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50" name="Freeform: Shape 81"/>
                  <p:cNvSpPr/>
                  <p:nvPr/>
                </p:nvSpPr>
                <p:spPr>
                  <a:xfrm>
                    <a:off x="350310" y="180800"/>
                    <a:ext cx="104085" cy="119855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7789" y="0"/>
                        </a:moveTo>
                        <a:cubicBezTo>
                          <a:pt x="5138" y="824"/>
                          <a:pt x="2520" y="1791"/>
                          <a:pt x="0" y="2899"/>
                        </a:cubicBezTo>
                        <a:lnTo>
                          <a:pt x="21535" y="21600"/>
                        </a:lnTo>
                        <a:lnTo>
                          <a:pt x="21600" y="11994"/>
                        </a:lnTo>
                        <a:lnTo>
                          <a:pt x="7789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51" name="Freeform: Shape 82"/>
                  <p:cNvSpPr/>
                  <p:nvPr/>
                </p:nvSpPr>
                <p:spPr>
                  <a:xfrm>
                    <a:off x="295431" y="209503"/>
                    <a:ext cx="149817" cy="134836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4593" y="0"/>
                        </a:moveTo>
                        <a:cubicBezTo>
                          <a:pt x="3001" y="1061"/>
                          <a:pt x="1478" y="2223"/>
                          <a:pt x="0" y="3486"/>
                        </a:cubicBezTo>
                        <a:lnTo>
                          <a:pt x="16302" y="21600"/>
                        </a:lnTo>
                        <a:cubicBezTo>
                          <a:pt x="17985" y="20488"/>
                          <a:pt x="19758" y="19579"/>
                          <a:pt x="21600" y="18897"/>
                        </a:cubicBezTo>
                        <a:lnTo>
                          <a:pt x="459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52" name="Freeform: Shape 83"/>
                  <p:cNvSpPr/>
                  <p:nvPr/>
                </p:nvSpPr>
                <p:spPr>
                  <a:xfrm>
                    <a:off x="415125" y="164557"/>
                    <a:ext cx="39586" cy="47312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0" y="3600"/>
                        </a:moveTo>
                        <a:lnTo>
                          <a:pt x="21514" y="21600"/>
                        </a:lnTo>
                        <a:lnTo>
                          <a:pt x="21600" y="0"/>
                        </a:lnTo>
                        <a:cubicBezTo>
                          <a:pt x="14285" y="864"/>
                          <a:pt x="7143" y="2016"/>
                          <a:pt x="0" y="360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53" name="Freeform: Shape 84"/>
                  <p:cNvSpPr/>
                  <p:nvPr/>
                </p:nvSpPr>
                <p:spPr>
                  <a:xfrm>
                    <a:off x="249383" y="247508"/>
                    <a:ext cx="138462" cy="13846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4182" y="0"/>
                        </a:moveTo>
                        <a:cubicBezTo>
                          <a:pt x="3469" y="640"/>
                          <a:pt x="2755" y="1304"/>
                          <a:pt x="2067" y="1993"/>
                        </a:cubicBezTo>
                        <a:cubicBezTo>
                          <a:pt x="1353" y="2706"/>
                          <a:pt x="664" y="3444"/>
                          <a:pt x="0" y="4182"/>
                        </a:cubicBezTo>
                        <a:lnTo>
                          <a:pt x="17418" y="21600"/>
                        </a:lnTo>
                        <a:cubicBezTo>
                          <a:pt x="18672" y="20075"/>
                          <a:pt x="20050" y="18672"/>
                          <a:pt x="21600" y="17418"/>
                        </a:cubicBezTo>
                        <a:lnTo>
                          <a:pt x="4182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54" name="Freeform: Shape 85"/>
                  <p:cNvSpPr/>
                  <p:nvPr/>
                </p:nvSpPr>
                <p:spPr>
                  <a:xfrm>
                    <a:off x="166905" y="413250"/>
                    <a:ext cx="44631" cy="37062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3664" y="0"/>
                        </a:moveTo>
                        <a:cubicBezTo>
                          <a:pt x="2137" y="7077"/>
                          <a:pt x="916" y="14339"/>
                          <a:pt x="0" y="21600"/>
                        </a:cubicBezTo>
                        <a:lnTo>
                          <a:pt x="21600" y="21600"/>
                        </a:lnTo>
                        <a:lnTo>
                          <a:pt x="3664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55" name="Freeform: Shape 86"/>
                  <p:cNvSpPr/>
                  <p:nvPr/>
                </p:nvSpPr>
                <p:spPr>
                  <a:xfrm>
                    <a:off x="182991" y="348595"/>
                    <a:ext cx="117804" cy="101718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2920" y="0"/>
                        </a:moveTo>
                        <a:cubicBezTo>
                          <a:pt x="1793" y="2579"/>
                          <a:pt x="839" y="5224"/>
                          <a:pt x="0" y="7937"/>
                        </a:cubicBezTo>
                        <a:lnTo>
                          <a:pt x="11798" y="21600"/>
                        </a:lnTo>
                        <a:lnTo>
                          <a:pt x="21600" y="21600"/>
                        </a:lnTo>
                        <a:lnTo>
                          <a:pt x="292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56" name="Freeform: Shape 87"/>
                  <p:cNvSpPr/>
                  <p:nvPr/>
                </p:nvSpPr>
                <p:spPr>
                  <a:xfrm>
                    <a:off x="211692" y="293873"/>
                    <a:ext cx="134678" cy="149817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3465" y="0"/>
                        </a:moveTo>
                        <a:cubicBezTo>
                          <a:pt x="2200" y="1478"/>
                          <a:pt x="1062" y="3001"/>
                          <a:pt x="0" y="4593"/>
                        </a:cubicBezTo>
                        <a:lnTo>
                          <a:pt x="18919" y="21600"/>
                        </a:lnTo>
                        <a:cubicBezTo>
                          <a:pt x="19577" y="19736"/>
                          <a:pt x="20487" y="17962"/>
                          <a:pt x="21600" y="16302"/>
                        </a:cubicBezTo>
                        <a:lnTo>
                          <a:pt x="3465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57" name="Freeform: Shape 88"/>
                  <p:cNvSpPr/>
                  <p:nvPr/>
                </p:nvSpPr>
                <p:spPr>
                  <a:xfrm>
                    <a:off x="622659" y="592138"/>
                    <a:ext cx="175049" cy="33328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58" name="Freeform: Shape 89"/>
                  <p:cNvSpPr/>
                  <p:nvPr/>
                </p:nvSpPr>
                <p:spPr>
                  <a:xfrm>
                    <a:off x="578503" y="554393"/>
                    <a:ext cx="261784" cy="291747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8737" y="0"/>
                        </a:moveTo>
                        <a:lnTo>
                          <a:pt x="2863" y="0"/>
                        </a:lnTo>
                        <a:cubicBezTo>
                          <a:pt x="1275" y="0"/>
                          <a:pt x="0" y="1144"/>
                          <a:pt x="0" y="2569"/>
                        </a:cubicBezTo>
                        <a:lnTo>
                          <a:pt x="0" y="19031"/>
                        </a:lnTo>
                        <a:cubicBezTo>
                          <a:pt x="0" y="20456"/>
                          <a:pt x="1275" y="21600"/>
                          <a:pt x="2863" y="21600"/>
                        </a:cubicBezTo>
                        <a:lnTo>
                          <a:pt x="18737" y="21600"/>
                        </a:lnTo>
                        <a:cubicBezTo>
                          <a:pt x="20325" y="21600"/>
                          <a:pt x="21600" y="20456"/>
                          <a:pt x="21600" y="19031"/>
                        </a:cubicBezTo>
                        <a:lnTo>
                          <a:pt x="21600" y="2569"/>
                        </a:lnTo>
                        <a:cubicBezTo>
                          <a:pt x="21600" y="1144"/>
                          <a:pt x="20325" y="0"/>
                          <a:pt x="18737" y="0"/>
                        </a:cubicBezTo>
                        <a:close/>
                        <a:moveTo>
                          <a:pt x="5595" y="19849"/>
                        </a:moveTo>
                        <a:lnTo>
                          <a:pt x="2537" y="19849"/>
                        </a:lnTo>
                        <a:cubicBezTo>
                          <a:pt x="1965" y="19849"/>
                          <a:pt x="1496" y="19428"/>
                          <a:pt x="1496" y="18915"/>
                        </a:cubicBezTo>
                        <a:cubicBezTo>
                          <a:pt x="1496" y="18401"/>
                          <a:pt x="1965" y="17981"/>
                          <a:pt x="2537" y="17981"/>
                        </a:cubicBezTo>
                        <a:lnTo>
                          <a:pt x="5595" y="17981"/>
                        </a:lnTo>
                        <a:cubicBezTo>
                          <a:pt x="6168" y="17981"/>
                          <a:pt x="6636" y="18401"/>
                          <a:pt x="6636" y="18915"/>
                        </a:cubicBezTo>
                        <a:cubicBezTo>
                          <a:pt x="6636" y="19428"/>
                          <a:pt x="6181" y="19849"/>
                          <a:pt x="5595" y="19849"/>
                        </a:cubicBezTo>
                        <a:close/>
                        <a:moveTo>
                          <a:pt x="5595" y="15178"/>
                        </a:moveTo>
                        <a:lnTo>
                          <a:pt x="2537" y="15178"/>
                        </a:lnTo>
                        <a:cubicBezTo>
                          <a:pt x="1965" y="15178"/>
                          <a:pt x="1496" y="14758"/>
                          <a:pt x="1496" y="14244"/>
                        </a:cubicBezTo>
                        <a:cubicBezTo>
                          <a:pt x="1496" y="13731"/>
                          <a:pt x="1965" y="13310"/>
                          <a:pt x="2537" y="13310"/>
                        </a:cubicBezTo>
                        <a:lnTo>
                          <a:pt x="5595" y="13310"/>
                        </a:lnTo>
                        <a:cubicBezTo>
                          <a:pt x="6168" y="13310"/>
                          <a:pt x="6636" y="13731"/>
                          <a:pt x="6636" y="14244"/>
                        </a:cubicBezTo>
                        <a:cubicBezTo>
                          <a:pt x="6636" y="14758"/>
                          <a:pt x="6181" y="15178"/>
                          <a:pt x="5595" y="15178"/>
                        </a:cubicBezTo>
                        <a:close/>
                        <a:moveTo>
                          <a:pt x="5595" y="10391"/>
                        </a:moveTo>
                        <a:lnTo>
                          <a:pt x="2537" y="10391"/>
                        </a:lnTo>
                        <a:cubicBezTo>
                          <a:pt x="1965" y="10391"/>
                          <a:pt x="1496" y="9971"/>
                          <a:pt x="1496" y="9457"/>
                        </a:cubicBezTo>
                        <a:cubicBezTo>
                          <a:pt x="1496" y="8944"/>
                          <a:pt x="1965" y="8523"/>
                          <a:pt x="2537" y="8523"/>
                        </a:cubicBezTo>
                        <a:lnTo>
                          <a:pt x="5595" y="8523"/>
                        </a:lnTo>
                        <a:cubicBezTo>
                          <a:pt x="6168" y="8523"/>
                          <a:pt x="6636" y="8944"/>
                          <a:pt x="6636" y="9457"/>
                        </a:cubicBezTo>
                        <a:cubicBezTo>
                          <a:pt x="6636" y="9971"/>
                          <a:pt x="6181" y="10391"/>
                          <a:pt x="5595" y="10391"/>
                        </a:cubicBezTo>
                        <a:close/>
                        <a:moveTo>
                          <a:pt x="12309" y="19849"/>
                        </a:moveTo>
                        <a:lnTo>
                          <a:pt x="9252" y="19849"/>
                        </a:lnTo>
                        <a:cubicBezTo>
                          <a:pt x="8679" y="19849"/>
                          <a:pt x="8211" y="19428"/>
                          <a:pt x="8211" y="18915"/>
                        </a:cubicBezTo>
                        <a:cubicBezTo>
                          <a:pt x="8211" y="18401"/>
                          <a:pt x="8679" y="17981"/>
                          <a:pt x="9252" y="17981"/>
                        </a:cubicBezTo>
                        <a:lnTo>
                          <a:pt x="12309" y="17981"/>
                        </a:lnTo>
                        <a:cubicBezTo>
                          <a:pt x="12882" y="17981"/>
                          <a:pt x="13350" y="18401"/>
                          <a:pt x="13350" y="18915"/>
                        </a:cubicBezTo>
                        <a:cubicBezTo>
                          <a:pt x="13350" y="19428"/>
                          <a:pt x="12882" y="19849"/>
                          <a:pt x="12309" y="19849"/>
                        </a:cubicBezTo>
                        <a:close/>
                        <a:moveTo>
                          <a:pt x="12309" y="15178"/>
                        </a:moveTo>
                        <a:lnTo>
                          <a:pt x="9252" y="15178"/>
                        </a:lnTo>
                        <a:cubicBezTo>
                          <a:pt x="8679" y="15178"/>
                          <a:pt x="8211" y="14758"/>
                          <a:pt x="8211" y="14244"/>
                        </a:cubicBezTo>
                        <a:cubicBezTo>
                          <a:pt x="8211" y="13731"/>
                          <a:pt x="8679" y="13310"/>
                          <a:pt x="9252" y="13310"/>
                        </a:cubicBezTo>
                        <a:lnTo>
                          <a:pt x="12309" y="13310"/>
                        </a:lnTo>
                        <a:cubicBezTo>
                          <a:pt x="12882" y="13310"/>
                          <a:pt x="13350" y="13731"/>
                          <a:pt x="13350" y="14244"/>
                        </a:cubicBezTo>
                        <a:cubicBezTo>
                          <a:pt x="13350" y="14758"/>
                          <a:pt x="12882" y="15178"/>
                          <a:pt x="12309" y="15178"/>
                        </a:cubicBezTo>
                        <a:close/>
                        <a:moveTo>
                          <a:pt x="12309" y="10391"/>
                        </a:moveTo>
                        <a:lnTo>
                          <a:pt x="9252" y="10391"/>
                        </a:lnTo>
                        <a:cubicBezTo>
                          <a:pt x="8679" y="10391"/>
                          <a:pt x="8211" y="9971"/>
                          <a:pt x="8211" y="9457"/>
                        </a:cubicBezTo>
                        <a:cubicBezTo>
                          <a:pt x="8211" y="8944"/>
                          <a:pt x="8679" y="8523"/>
                          <a:pt x="9252" y="8523"/>
                        </a:cubicBezTo>
                        <a:lnTo>
                          <a:pt x="12309" y="8523"/>
                        </a:lnTo>
                        <a:cubicBezTo>
                          <a:pt x="12882" y="8523"/>
                          <a:pt x="13350" y="8944"/>
                          <a:pt x="13350" y="9457"/>
                        </a:cubicBezTo>
                        <a:cubicBezTo>
                          <a:pt x="13350" y="9971"/>
                          <a:pt x="12882" y="10391"/>
                          <a:pt x="12309" y="10391"/>
                        </a:cubicBezTo>
                        <a:close/>
                        <a:moveTo>
                          <a:pt x="19037" y="19849"/>
                        </a:moveTo>
                        <a:lnTo>
                          <a:pt x="15979" y="19849"/>
                        </a:lnTo>
                        <a:cubicBezTo>
                          <a:pt x="15406" y="19849"/>
                          <a:pt x="14938" y="19428"/>
                          <a:pt x="14938" y="18915"/>
                        </a:cubicBezTo>
                        <a:cubicBezTo>
                          <a:pt x="14938" y="18401"/>
                          <a:pt x="15406" y="17981"/>
                          <a:pt x="15979" y="17981"/>
                        </a:cubicBezTo>
                        <a:lnTo>
                          <a:pt x="19037" y="17981"/>
                        </a:lnTo>
                        <a:cubicBezTo>
                          <a:pt x="19609" y="17981"/>
                          <a:pt x="20078" y="18401"/>
                          <a:pt x="20078" y="18915"/>
                        </a:cubicBezTo>
                        <a:cubicBezTo>
                          <a:pt x="20078" y="19428"/>
                          <a:pt x="19609" y="19849"/>
                          <a:pt x="19037" y="19849"/>
                        </a:cubicBezTo>
                        <a:close/>
                        <a:moveTo>
                          <a:pt x="19037" y="15178"/>
                        </a:moveTo>
                        <a:lnTo>
                          <a:pt x="15979" y="15178"/>
                        </a:lnTo>
                        <a:cubicBezTo>
                          <a:pt x="15406" y="15178"/>
                          <a:pt x="14938" y="14758"/>
                          <a:pt x="14938" y="14244"/>
                        </a:cubicBezTo>
                        <a:cubicBezTo>
                          <a:pt x="14938" y="13731"/>
                          <a:pt x="15406" y="13310"/>
                          <a:pt x="15979" y="13310"/>
                        </a:cubicBezTo>
                        <a:lnTo>
                          <a:pt x="19037" y="13310"/>
                        </a:lnTo>
                        <a:cubicBezTo>
                          <a:pt x="19609" y="13310"/>
                          <a:pt x="20078" y="13731"/>
                          <a:pt x="20078" y="14244"/>
                        </a:cubicBezTo>
                        <a:cubicBezTo>
                          <a:pt x="20078" y="14758"/>
                          <a:pt x="19609" y="15178"/>
                          <a:pt x="19037" y="15178"/>
                        </a:cubicBezTo>
                        <a:close/>
                        <a:moveTo>
                          <a:pt x="19037" y="10391"/>
                        </a:moveTo>
                        <a:lnTo>
                          <a:pt x="15979" y="10391"/>
                        </a:lnTo>
                        <a:cubicBezTo>
                          <a:pt x="15406" y="10391"/>
                          <a:pt x="14938" y="9971"/>
                          <a:pt x="14938" y="9457"/>
                        </a:cubicBezTo>
                        <a:cubicBezTo>
                          <a:pt x="14938" y="8944"/>
                          <a:pt x="15406" y="8523"/>
                          <a:pt x="15979" y="8523"/>
                        </a:cubicBezTo>
                        <a:lnTo>
                          <a:pt x="19037" y="8523"/>
                        </a:lnTo>
                        <a:cubicBezTo>
                          <a:pt x="19609" y="8523"/>
                          <a:pt x="20078" y="8944"/>
                          <a:pt x="20078" y="9457"/>
                        </a:cubicBezTo>
                        <a:cubicBezTo>
                          <a:pt x="20078" y="9971"/>
                          <a:pt x="19609" y="10391"/>
                          <a:pt x="19037" y="10391"/>
                        </a:cubicBezTo>
                        <a:close/>
                        <a:moveTo>
                          <a:pt x="20169" y="5838"/>
                        </a:moveTo>
                        <a:cubicBezTo>
                          <a:pt x="20169" y="6352"/>
                          <a:pt x="19700" y="6772"/>
                          <a:pt x="19128" y="6772"/>
                        </a:cubicBezTo>
                        <a:lnTo>
                          <a:pt x="2602" y="6772"/>
                        </a:lnTo>
                        <a:cubicBezTo>
                          <a:pt x="2030" y="6772"/>
                          <a:pt x="1561" y="6352"/>
                          <a:pt x="1561" y="5838"/>
                        </a:cubicBezTo>
                        <a:lnTo>
                          <a:pt x="1561" y="2218"/>
                        </a:lnTo>
                        <a:cubicBezTo>
                          <a:pt x="1561" y="1705"/>
                          <a:pt x="2030" y="1284"/>
                          <a:pt x="2602" y="1284"/>
                        </a:cubicBezTo>
                        <a:lnTo>
                          <a:pt x="19128" y="1284"/>
                        </a:lnTo>
                        <a:cubicBezTo>
                          <a:pt x="19700" y="1284"/>
                          <a:pt x="20169" y="1705"/>
                          <a:pt x="20169" y="2218"/>
                        </a:cubicBezTo>
                        <a:lnTo>
                          <a:pt x="20169" y="5838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</p:grpSp>
          </p:grpSp>
          <p:grpSp>
            <p:nvGrpSpPr>
              <p:cNvPr id="878" name="Group"/>
              <p:cNvGrpSpPr/>
              <p:nvPr/>
            </p:nvGrpSpPr>
            <p:grpSpPr>
              <a:xfrm>
                <a:off x="-1" y="2014640"/>
                <a:ext cx="3747820" cy="1030902"/>
                <a:chOff x="0" y="0"/>
                <a:chExt cx="3747818" cy="1030900"/>
              </a:xfrm>
            </p:grpSpPr>
            <p:grpSp>
              <p:nvGrpSpPr>
                <p:cNvPr id="863" name="Rectangle: Rounded Corners 29"/>
                <p:cNvGrpSpPr/>
                <p:nvPr/>
              </p:nvGrpSpPr>
              <p:grpSpPr>
                <a:xfrm>
                  <a:off x="1109348" y="0"/>
                  <a:ext cx="2638470" cy="1030900"/>
                  <a:chOff x="0" y="0"/>
                  <a:chExt cx="2638469" cy="1030899"/>
                </a:xfrm>
              </p:grpSpPr>
              <p:sp>
                <p:nvSpPr>
                  <p:cNvPr id="861" name="Rounded Rectangle"/>
                  <p:cNvSpPr/>
                  <p:nvPr/>
                </p:nvSpPr>
                <p:spPr>
                  <a:xfrm>
                    <a:off x="0" y="0"/>
                    <a:ext cx="2638469" cy="1030899"/>
                  </a:xfrm>
                  <a:prstGeom prst="roundRect">
                    <a:avLst>
                      <a:gd name="adj" fmla="val 17206"/>
                    </a:avLst>
                  </a:prstGeom>
                  <a:solidFill>
                    <a:srgbClr val="FFFFFF"/>
                  </a:solidFill>
                  <a:ln w="12700" cap="flat">
                    <a:solidFill>
                      <a:srgbClr val="A7A7A7"/>
                    </a:solidFill>
                    <a:prstDash val="solid"/>
                    <a:miter lim="400000"/>
                  </a:ln>
                  <a:effectLst>
                    <a:outerShdw blurRad="50800" dist="139700" dir="10800000" rotWithShape="0">
                      <a:srgbClr val="000000">
                        <a:alpha val="32000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825500">
                      <a:spcBef>
                        <a:spcPts val="1000"/>
                      </a:spcBef>
                      <a:defRPr sz="2700" b="1">
                        <a:effectLst/>
                      </a:defRPr>
                    </a:pPr>
                    <a:endParaRPr/>
                  </a:p>
                </p:txBody>
              </p:sp>
              <p:sp>
                <p:nvSpPr>
                  <p:cNvPr id="862" name="90.980"/>
                  <p:cNvSpPr txBox="1"/>
                  <p:nvPr/>
                </p:nvSpPr>
                <p:spPr>
                  <a:xfrm>
                    <a:off x="51951" y="261537"/>
                    <a:ext cx="2534566" cy="507825"/>
                  </a:xfrm>
                  <a:prstGeom prst="rect">
                    <a:avLst/>
                  </a:prstGeom>
                  <a:noFill/>
                  <a:ln w="25400" cap="flat">
                    <a:noFill/>
                    <a:miter lim="400000"/>
                  </a:ln>
                  <a:effectLst/>
                  <a:extLst>
                    <a:ext uri="{C572A759-6A51-4108-AA02-DFA0A04FC94B}">
    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    </a:ext>
                  </a:extLst>
                </p:spPr>
                <p:txBody>
                  <a:bodyPr wrap="square" lIns="45718" tIns="45718" rIns="45718" bIns="45718" numCol="1" anchor="ctr">
                    <a:spAutoFit/>
                  </a:bodyPr>
                  <a:lstStyle>
                    <a:lvl1pPr defTabSz="825500">
                      <a:spcBef>
                        <a:spcPts val="1000"/>
                      </a:spcBef>
                      <a:defRPr sz="2700" b="1"/>
                    </a:lvl1pPr>
                  </a:lstStyle>
                  <a:p>
                    <a:pPr>
                      <a:defRPr>
                        <a:effectLst/>
                      </a:defRPr>
                    </a:pPr>
                    <a:r>
                      <a:rPr lang="en-GB" dirty="0" smtClean="0">
                        <a:solidFill>
                          <a:schemeClr val="tx1"/>
                        </a:solidFill>
                      </a:rPr>
                      <a:t>141.455</a:t>
                    </a:r>
                    <a:endParaRPr dirty="0">
                      <a:solidFill>
                        <a:schemeClr val="tx1"/>
                      </a:solidFill>
                    </a:endParaRPr>
                  </a:p>
                </p:txBody>
              </p:sp>
            </p:grpSp>
            <p:grpSp>
              <p:nvGrpSpPr>
                <p:cNvPr id="877" name="Group"/>
                <p:cNvGrpSpPr/>
                <p:nvPr/>
              </p:nvGrpSpPr>
              <p:grpSpPr>
                <a:xfrm>
                  <a:off x="0" y="10258"/>
                  <a:ext cx="1005071" cy="1010384"/>
                  <a:chOff x="0" y="0"/>
                  <a:chExt cx="1005070" cy="1010382"/>
                </a:xfrm>
              </p:grpSpPr>
              <p:sp>
                <p:nvSpPr>
                  <p:cNvPr id="864" name="Rectangle: Rounded Corners 28"/>
                  <p:cNvSpPr/>
                  <p:nvPr/>
                </p:nvSpPr>
                <p:spPr>
                  <a:xfrm>
                    <a:off x="0" y="0"/>
                    <a:ext cx="1005071" cy="1010383"/>
                  </a:xfrm>
                  <a:prstGeom prst="roundRect">
                    <a:avLst>
                      <a:gd name="adj" fmla="val 6667"/>
                    </a:avLst>
                  </a:prstGeom>
                  <a:solidFill>
                    <a:schemeClr val="bg1">
                      <a:lumMod val="60000"/>
                      <a:lumOff val="40000"/>
                    </a:schemeClr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algn="ctr"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65" name="Freeform: Shape 78"/>
                  <p:cNvSpPr/>
                  <p:nvPr/>
                </p:nvSpPr>
                <p:spPr>
                  <a:xfrm>
                    <a:off x="166748" y="544931"/>
                    <a:ext cx="178203" cy="156915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9421" y="0"/>
                        </a:moveTo>
                        <a:lnTo>
                          <a:pt x="0" y="0"/>
                        </a:lnTo>
                        <a:cubicBezTo>
                          <a:pt x="956" y="7858"/>
                          <a:pt x="3651" y="15283"/>
                          <a:pt x="7856" y="21600"/>
                        </a:cubicBezTo>
                        <a:lnTo>
                          <a:pt x="21600" y="5992"/>
                        </a:lnTo>
                        <a:cubicBezTo>
                          <a:pt x="20644" y="4125"/>
                          <a:pt x="19899" y="2106"/>
                          <a:pt x="19421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66" name="Freeform: Shape 79"/>
                  <p:cNvSpPr/>
                  <p:nvPr/>
                </p:nvSpPr>
                <p:spPr>
                  <a:xfrm>
                    <a:off x="297796" y="654691"/>
                    <a:ext cx="157703" cy="178361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5509" y="0"/>
                        </a:moveTo>
                        <a:lnTo>
                          <a:pt x="0" y="13732"/>
                        </a:lnTo>
                        <a:cubicBezTo>
                          <a:pt x="6307" y="17952"/>
                          <a:pt x="13738" y="20664"/>
                          <a:pt x="21600" y="21600"/>
                        </a:cubicBezTo>
                        <a:lnTo>
                          <a:pt x="21600" y="2196"/>
                        </a:lnTo>
                        <a:cubicBezTo>
                          <a:pt x="19462" y="1700"/>
                          <a:pt x="17431" y="974"/>
                          <a:pt x="15509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67" name="Freeform: Shape 80"/>
                  <p:cNvSpPr/>
                  <p:nvPr/>
                </p:nvSpPr>
                <p:spPr>
                  <a:xfrm>
                    <a:off x="548382" y="165031"/>
                    <a:ext cx="287016" cy="28717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83" y="0"/>
                        </a:moveTo>
                        <a:cubicBezTo>
                          <a:pt x="47" y="4413"/>
                          <a:pt x="12" y="10094"/>
                          <a:pt x="0" y="12075"/>
                        </a:cubicBezTo>
                        <a:cubicBezTo>
                          <a:pt x="4640" y="13332"/>
                          <a:pt x="8260" y="16962"/>
                          <a:pt x="9506" y="21600"/>
                        </a:cubicBezTo>
                        <a:lnTo>
                          <a:pt x="21600" y="21576"/>
                        </a:lnTo>
                        <a:cubicBezTo>
                          <a:pt x="20010" y="10415"/>
                          <a:pt x="11251" y="1625"/>
                          <a:pt x="83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68" name="Freeform: Shape 81"/>
                  <p:cNvSpPr/>
                  <p:nvPr/>
                </p:nvSpPr>
                <p:spPr>
                  <a:xfrm>
                    <a:off x="350310" y="180800"/>
                    <a:ext cx="104085" cy="119855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7789" y="0"/>
                        </a:moveTo>
                        <a:cubicBezTo>
                          <a:pt x="5138" y="824"/>
                          <a:pt x="2520" y="1791"/>
                          <a:pt x="0" y="2899"/>
                        </a:cubicBezTo>
                        <a:lnTo>
                          <a:pt x="21535" y="21600"/>
                        </a:lnTo>
                        <a:lnTo>
                          <a:pt x="21600" y="11994"/>
                        </a:lnTo>
                        <a:lnTo>
                          <a:pt x="7789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69" name="Freeform: Shape 82"/>
                  <p:cNvSpPr/>
                  <p:nvPr/>
                </p:nvSpPr>
                <p:spPr>
                  <a:xfrm>
                    <a:off x="295431" y="209503"/>
                    <a:ext cx="149817" cy="134836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4593" y="0"/>
                        </a:moveTo>
                        <a:cubicBezTo>
                          <a:pt x="3001" y="1061"/>
                          <a:pt x="1478" y="2223"/>
                          <a:pt x="0" y="3486"/>
                        </a:cubicBezTo>
                        <a:lnTo>
                          <a:pt x="16302" y="21600"/>
                        </a:lnTo>
                        <a:cubicBezTo>
                          <a:pt x="17985" y="20488"/>
                          <a:pt x="19758" y="19579"/>
                          <a:pt x="21600" y="18897"/>
                        </a:cubicBezTo>
                        <a:lnTo>
                          <a:pt x="4593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70" name="Freeform: Shape 83"/>
                  <p:cNvSpPr/>
                  <p:nvPr/>
                </p:nvSpPr>
                <p:spPr>
                  <a:xfrm>
                    <a:off x="415125" y="164557"/>
                    <a:ext cx="39586" cy="47312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0" y="3600"/>
                        </a:moveTo>
                        <a:lnTo>
                          <a:pt x="21514" y="21600"/>
                        </a:lnTo>
                        <a:lnTo>
                          <a:pt x="21600" y="0"/>
                        </a:lnTo>
                        <a:cubicBezTo>
                          <a:pt x="14285" y="864"/>
                          <a:pt x="7143" y="2016"/>
                          <a:pt x="0" y="360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71" name="Freeform: Shape 84"/>
                  <p:cNvSpPr/>
                  <p:nvPr/>
                </p:nvSpPr>
                <p:spPr>
                  <a:xfrm>
                    <a:off x="249383" y="247508"/>
                    <a:ext cx="138462" cy="13846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4182" y="0"/>
                        </a:moveTo>
                        <a:cubicBezTo>
                          <a:pt x="3469" y="640"/>
                          <a:pt x="2755" y="1304"/>
                          <a:pt x="2067" y="1993"/>
                        </a:cubicBezTo>
                        <a:cubicBezTo>
                          <a:pt x="1353" y="2706"/>
                          <a:pt x="664" y="3444"/>
                          <a:pt x="0" y="4182"/>
                        </a:cubicBezTo>
                        <a:lnTo>
                          <a:pt x="17418" y="21600"/>
                        </a:lnTo>
                        <a:cubicBezTo>
                          <a:pt x="18672" y="20075"/>
                          <a:pt x="20050" y="18672"/>
                          <a:pt x="21600" y="17418"/>
                        </a:cubicBezTo>
                        <a:lnTo>
                          <a:pt x="4182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72" name="Freeform: Shape 85"/>
                  <p:cNvSpPr/>
                  <p:nvPr/>
                </p:nvSpPr>
                <p:spPr>
                  <a:xfrm>
                    <a:off x="166905" y="413250"/>
                    <a:ext cx="44631" cy="37062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3664" y="0"/>
                        </a:moveTo>
                        <a:cubicBezTo>
                          <a:pt x="2137" y="7077"/>
                          <a:pt x="916" y="14339"/>
                          <a:pt x="0" y="21600"/>
                        </a:cubicBezTo>
                        <a:lnTo>
                          <a:pt x="21600" y="21600"/>
                        </a:lnTo>
                        <a:lnTo>
                          <a:pt x="3664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73" name="Freeform: Shape 86"/>
                  <p:cNvSpPr/>
                  <p:nvPr/>
                </p:nvSpPr>
                <p:spPr>
                  <a:xfrm>
                    <a:off x="182991" y="348595"/>
                    <a:ext cx="117804" cy="101718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2920" y="0"/>
                        </a:moveTo>
                        <a:cubicBezTo>
                          <a:pt x="1793" y="2579"/>
                          <a:pt x="839" y="5224"/>
                          <a:pt x="0" y="7937"/>
                        </a:cubicBezTo>
                        <a:lnTo>
                          <a:pt x="11798" y="21600"/>
                        </a:lnTo>
                        <a:lnTo>
                          <a:pt x="21600" y="21600"/>
                        </a:lnTo>
                        <a:lnTo>
                          <a:pt x="292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74" name="Freeform: Shape 87"/>
                  <p:cNvSpPr/>
                  <p:nvPr/>
                </p:nvSpPr>
                <p:spPr>
                  <a:xfrm>
                    <a:off x="211692" y="293873"/>
                    <a:ext cx="134678" cy="149817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3465" y="0"/>
                        </a:moveTo>
                        <a:cubicBezTo>
                          <a:pt x="2200" y="1478"/>
                          <a:pt x="1062" y="3001"/>
                          <a:pt x="0" y="4593"/>
                        </a:cubicBezTo>
                        <a:lnTo>
                          <a:pt x="18919" y="21600"/>
                        </a:lnTo>
                        <a:cubicBezTo>
                          <a:pt x="19577" y="19736"/>
                          <a:pt x="20487" y="17962"/>
                          <a:pt x="21600" y="16302"/>
                        </a:cubicBezTo>
                        <a:lnTo>
                          <a:pt x="3465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75" name="Freeform: Shape 88"/>
                  <p:cNvSpPr/>
                  <p:nvPr/>
                </p:nvSpPr>
                <p:spPr>
                  <a:xfrm>
                    <a:off x="622659" y="592138"/>
                    <a:ext cx="175049" cy="33328"/>
                  </a:xfrm>
                  <a:prstGeom prst="rect">
                    <a:avLst/>
                  </a:pr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  <p:sp>
                <p:nvSpPr>
                  <p:cNvPr id="876" name="Freeform: Shape 89"/>
                  <p:cNvSpPr/>
                  <p:nvPr/>
                </p:nvSpPr>
                <p:spPr>
                  <a:xfrm>
                    <a:off x="578503" y="554393"/>
                    <a:ext cx="261784" cy="291748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600" extrusionOk="0">
                        <a:moveTo>
                          <a:pt x="18737" y="0"/>
                        </a:moveTo>
                        <a:lnTo>
                          <a:pt x="2863" y="0"/>
                        </a:lnTo>
                        <a:cubicBezTo>
                          <a:pt x="1275" y="0"/>
                          <a:pt x="0" y="1144"/>
                          <a:pt x="0" y="2569"/>
                        </a:cubicBezTo>
                        <a:lnTo>
                          <a:pt x="0" y="19031"/>
                        </a:lnTo>
                        <a:cubicBezTo>
                          <a:pt x="0" y="20456"/>
                          <a:pt x="1275" y="21600"/>
                          <a:pt x="2863" y="21600"/>
                        </a:cubicBezTo>
                        <a:lnTo>
                          <a:pt x="18737" y="21600"/>
                        </a:lnTo>
                        <a:cubicBezTo>
                          <a:pt x="20325" y="21600"/>
                          <a:pt x="21600" y="20456"/>
                          <a:pt x="21600" y="19031"/>
                        </a:cubicBezTo>
                        <a:lnTo>
                          <a:pt x="21600" y="2569"/>
                        </a:lnTo>
                        <a:cubicBezTo>
                          <a:pt x="21600" y="1144"/>
                          <a:pt x="20325" y="0"/>
                          <a:pt x="18737" y="0"/>
                        </a:cubicBezTo>
                        <a:close/>
                        <a:moveTo>
                          <a:pt x="5595" y="19849"/>
                        </a:moveTo>
                        <a:lnTo>
                          <a:pt x="2537" y="19849"/>
                        </a:lnTo>
                        <a:cubicBezTo>
                          <a:pt x="1965" y="19849"/>
                          <a:pt x="1496" y="19428"/>
                          <a:pt x="1496" y="18915"/>
                        </a:cubicBezTo>
                        <a:cubicBezTo>
                          <a:pt x="1496" y="18401"/>
                          <a:pt x="1965" y="17981"/>
                          <a:pt x="2537" y="17981"/>
                        </a:cubicBezTo>
                        <a:lnTo>
                          <a:pt x="5595" y="17981"/>
                        </a:lnTo>
                        <a:cubicBezTo>
                          <a:pt x="6168" y="17981"/>
                          <a:pt x="6636" y="18401"/>
                          <a:pt x="6636" y="18915"/>
                        </a:cubicBezTo>
                        <a:cubicBezTo>
                          <a:pt x="6636" y="19428"/>
                          <a:pt x="6181" y="19849"/>
                          <a:pt x="5595" y="19849"/>
                        </a:cubicBezTo>
                        <a:close/>
                        <a:moveTo>
                          <a:pt x="5595" y="15178"/>
                        </a:moveTo>
                        <a:lnTo>
                          <a:pt x="2537" y="15178"/>
                        </a:lnTo>
                        <a:cubicBezTo>
                          <a:pt x="1965" y="15178"/>
                          <a:pt x="1496" y="14758"/>
                          <a:pt x="1496" y="14244"/>
                        </a:cubicBezTo>
                        <a:cubicBezTo>
                          <a:pt x="1496" y="13731"/>
                          <a:pt x="1965" y="13310"/>
                          <a:pt x="2537" y="13310"/>
                        </a:cubicBezTo>
                        <a:lnTo>
                          <a:pt x="5595" y="13310"/>
                        </a:lnTo>
                        <a:cubicBezTo>
                          <a:pt x="6168" y="13310"/>
                          <a:pt x="6636" y="13731"/>
                          <a:pt x="6636" y="14244"/>
                        </a:cubicBezTo>
                        <a:cubicBezTo>
                          <a:pt x="6636" y="14758"/>
                          <a:pt x="6181" y="15178"/>
                          <a:pt x="5595" y="15178"/>
                        </a:cubicBezTo>
                        <a:close/>
                        <a:moveTo>
                          <a:pt x="5595" y="10391"/>
                        </a:moveTo>
                        <a:lnTo>
                          <a:pt x="2537" y="10391"/>
                        </a:lnTo>
                        <a:cubicBezTo>
                          <a:pt x="1965" y="10391"/>
                          <a:pt x="1496" y="9971"/>
                          <a:pt x="1496" y="9457"/>
                        </a:cubicBezTo>
                        <a:cubicBezTo>
                          <a:pt x="1496" y="8944"/>
                          <a:pt x="1965" y="8523"/>
                          <a:pt x="2537" y="8523"/>
                        </a:cubicBezTo>
                        <a:lnTo>
                          <a:pt x="5595" y="8523"/>
                        </a:lnTo>
                        <a:cubicBezTo>
                          <a:pt x="6168" y="8523"/>
                          <a:pt x="6636" y="8944"/>
                          <a:pt x="6636" y="9457"/>
                        </a:cubicBezTo>
                        <a:cubicBezTo>
                          <a:pt x="6636" y="9971"/>
                          <a:pt x="6181" y="10391"/>
                          <a:pt x="5595" y="10391"/>
                        </a:cubicBezTo>
                        <a:close/>
                        <a:moveTo>
                          <a:pt x="12309" y="19849"/>
                        </a:moveTo>
                        <a:lnTo>
                          <a:pt x="9252" y="19849"/>
                        </a:lnTo>
                        <a:cubicBezTo>
                          <a:pt x="8679" y="19849"/>
                          <a:pt x="8211" y="19428"/>
                          <a:pt x="8211" y="18915"/>
                        </a:cubicBezTo>
                        <a:cubicBezTo>
                          <a:pt x="8211" y="18401"/>
                          <a:pt x="8679" y="17981"/>
                          <a:pt x="9252" y="17981"/>
                        </a:cubicBezTo>
                        <a:lnTo>
                          <a:pt x="12309" y="17981"/>
                        </a:lnTo>
                        <a:cubicBezTo>
                          <a:pt x="12882" y="17981"/>
                          <a:pt x="13350" y="18401"/>
                          <a:pt x="13350" y="18915"/>
                        </a:cubicBezTo>
                        <a:cubicBezTo>
                          <a:pt x="13350" y="19428"/>
                          <a:pt x="12882" y="19849"/>
                          <a:pt x="12309" y="19849"/>
                        </a:cubicBezTo>
                        <a:close/>
                        <a:moveTo>
                          <a:pt x="12309" y="15178"/>
                        </a:moveTo>
                        <a:lnTo>
                          <a:pt x="9252" y="15178"/>
                        </a:lnTo>
                        <a:cubicBezTo>
                          <a:pt x="8679" y="15178"/>
                          <a:pt x="8211" y="14758"/>
                          <a:pt x="8211" y="14244"/>
                        </a:cubicBezTo>
                        <a:cubicBezTo>
                          <a:pt x="8211" y="13731"/>
                          <a:pt x="8679" y="13310"/>
                          <a:pt x="9252" y="13310"/>
                        </a:cubicBezTo>
                        <a:lnTo>
                          <a:pt x="12309" y="13310"/>
                        </a:lnTo>
                        <a:cubicBezTo>
                          <a:pt x="12882" y="13310"/>
                          <a:pt x="13350" y="13731"/>
                          <a:pt x="13350" y="14244"/>
                        </a:cubicBezTo>
                        <a:cubicBezTo>
                          <a:pt x="13350" y="14758"/>
                          <a:pt x="12882" y="15178"/>
                          <a:pt x="12309" y="15178"/>
                        </a:cubicBezTo>
                        <a:close/>
                        <a:moveTo>
                          <a:pt x="12309" y="10391"/>
                        </a:moveTo>
                        <a:lnTo>
                          <a:pt x="9252" y="10391"/>
                        </a:lnTo>
                        <a:cubicBezTo>
                          <a:pt x="8679" y="10391"/>
                          <a:pt x="8211" y="9971"/>
                          <a:pt x="8211" y="9457"/>
                        </a:cubicBezTo>
                        <a:cubicBezTo>
                          <a:pt x="8211" y="8944"/>
                          <a:pt x="8679" y="8523"/>
                          <a:pt x="9252" y="8523"/>
                        </a:cubicBezTo>
                        <a:lnTo>
                          <a:pt x="12309" y="8523"/>
                        </a:lnTo>
                        <a:cubicBezTo>
                          <a:pt x="12882" y="8523"/>
                          <a:pt x="13350" y="8944"/>
                          <a:pt x="13350" y="9457"/>
                        </a:cubicBezTo>
                        <a:cubicBezTo>
                          <a:pt x="13350" y="9971"/>
                          <a:pt x="12882" y="10391"/>
                          <a:pt x="12309" y="10391"/>
                        </a:cubicBezTo>
                        <a:close/>
                        <a:moveTo>
                          <a:pt x="19037" y="19849"/>
                        </a:moveTo>
                        <a:lnTo>
                          <a:pt x="15979" y="19849"/>
                        </a:lnTo>
                        <a:cubicBezTo>
                          <a:pt x="15406" y="19849"/>
                          <a:pt x="14938" y="19428"/>
                          <a:pt x="14938" y="18915"/>
                        </a:cubicBezTo>
                        <a:cubicBezTo>
                          <a:pt x="14938" y="18401"/>
                          <a:pt x="15406" y="17981"/>
                          <a:pt x="15979" y="17981"/>
                        </a:cubicBezTo>
                        <a:lnTo>
                          <a:pt x="19037" y="17981"/>
                        </a:lnTo>
                        <a:cubicBezTo>
                          <a:pt x="19609" y="17981"/>
                          <a:pt x="20078" y="18401"/>
                          <a:pt x="20078" y="18915"/>
                        </a:cubicBezTo>
                        <a:cubicBezTo>
                          <a:pt x="20078" y="19428"/>
                          <a:pt x="19609" y="19849"/>
                          <a:pt x="19037" y="19849"/>
                        </a:cubicBezTo>
                        <a:close/>
                        <a:moveTo>
                          <a:pt x="19037" y="15178"/>
                        </a:moveTo>
                        <a:lnTo>
                          <a:pt x="15979" y="15178"/>
                        </a:lnTo>
                        <a:cubicBezTo>
                          <a:pt x="15406" y="15178"/>
                          <a:pt x="14938" y="14758"/>
                          <a:pt x="14938" y="14244"/>
                        </a:cubicBezTo>
                        <a:cubicBezTo>
                          <a:pt x="14938" y="13731"/>
                          <a:pt x="15406" y="13310"/>
                          <a:pt x="15979" y="13310"/>
                        </a:cubicBezTo>
                        <a:lnTo>
                          <a:pt x="19037" y="13310"/>
                        </a:lnTo>
                        <a:cubicBezTo>
                          <a:pt x="19609" y="13310"/>
                          <a:pt x="20078" y="13731"/>
                          <a:pt x="20078" y="14244"/>
                        </a:cubicBezTo>
                        <a:cubicBezTo>
                          <a:pt x="20078" y="14758"/>
                          <a:pt x="19609" y="15178"/>
                          <a:pt x="19037" y="15178"/>
                        </a:cubicBezTo>
                        <a:close/>
                        <a:moveTo>
                          <a:pt x="19037" y="10391"/>
                        </a:moveTo>
                        <a:lnTo>
                          <a:pt x="15979" y="10391"/>
                        </a:lnTo>
                        <a:cubicBezTo>
                          <a:pt x="15406" y="10391"/>
                          <a:pt x="14938" y="9971"/>
                          <a:pt x="14938" y="9457"/>
                        </a:cubicBezTo>
                        <a:cubicBezTo>
                          <a:pt x="14938" y="8944"/>
                          <a:pt x="15406" y="8523"/>
                          <a:pt x="15979" y="8523"/>
                        </a:cubicBezTo>
                        <a:lnTo>
                          <a:pt x="19037" y="8523"/>
                        </a:lnTo>
                        <a:cubicBezTo>
                          <a:pt x="19609" y="8523"/>
                          <a:pt x="20078" y="8944"/>
                          <a:pt x="20078" y="9457"/>
                        </a:cubicBezTo>
                        <a:cubicBezTo>
                          <a:pt x="20078" y="9971"/>
                          <a:pt x="19609" y="10391"/>
                          <a:pt x="19037" y="10391"/>
                        </a:cubicBezTo>
                        <a:close/>
                        <a:moveTo>
                          <a:pt x="20169" y="5838"/>
                        </a:moveTo>
                        <a:cubicBezTo>
                          <a:pt x="20169" y="6352"/>
                          <a:pt x="19700" y="6772"/>
                          <a:pt x="19128" y="6772"/>
                        </a:cubicBezTo>
                        <a:lnTo>
                          <a:pt x="2602" y="6772"/>
                        </a:lnTo>
                        <a:cubicBezTo>
                          <a:pt x="2030" y="6772"/>
                          <a:pt x="1561" y="6352"/>
                          <a:pt x="1561" y="5838"/>
                        </a:cubicBezTo>
                        <a:lnTo>
                          <a:pt x="1561" y="2218"/>
                        </a:lnTo>
                        <a:cubicBezTo>
                          <a:pt x="1561" y="1705"/>
                          <a:pt x="2030" y="1284"/>
                          <a:pt x="2602" y="1284"/>
                        </a:cubicBezTo>
                        <a:lnTo>
                          <a:pt x="19128" y="1284"/>
                        </a:lnTo>
                        <a:cubicBezTo>
                          <a:pt x="19700" y="1284"/>
                          <a:pt x="20169" y="1705"/>
                          <a:pt x="20169" y="2218"/>
                        </a:cubicBezTo>
                        <a:lnTo>
                          <a:pt x="20169" y="5838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12700" cap="flat">
                    <a:noFill/>
                    <a:miter lim="400000"/>
                  </a:ln>
                  <a:effectLst>
                    <a:outerShdw blurRad="63500" dist="38100" dir="5400000" rotWithShape="0">
                      <a:srgbClr val="000000">
                        <a:alpha val="73895"/>
                      </a:srgbClr>
                    </a:outerShdw>
                  </a:effectLst>
                </p:spPr>
                <p:txBody>
                  <a:bodyPr wrap="square" lIns="121918" tIns="121918" rIns="121918" bIns="121918" numCol="1" anchor="ctr">
                    <a:noAutofit/>
                  </a:bodyPr>
                  <a:lstStyle/>
                  <a:p>
                    <a:pPr defTabSz="914400">
                      <a:defRPr sz="1800" cap="none">
                        <a:solidFill>
                          <a:srgbClr val="FFFFFF"/>
                        </a:solidFill>
                        <a:effectLst/>
                        <a:latin typeface="Calibri"/>
                        <a:ea typeface="Calibri"/>
                        <a:cs typeface="Calibri"/>
                        <a:sym typeface="Calibri"/>
                      </a:defRPr>
                    </a:pPr>
                    <a:endParaRPr/>
                  </a:p>
                </p:txBody>
              </p:sp>
            </p:grpSp>
          </p:grpSp>
        </p:grpSp>
        <p:sp>
          <p:nvSpPr>
            <p:cNvPr id="880" name="P"/>
            <p:cNvSpPr txBox="1"/>
            <p:nvPr/>
          </p:nvSpPr>
          <p:spPr>
            <a:xfrm>
              <a:off x="0" y="1131649"/>
              <a:ext cx="525409" cy="726439"/>
            </a:xfrm>
            <a:prstGeom prst="rect">
              <a:avLst/>
            </a:prstGeom>
            <a:noFill/>
            <a:ln w="63500" cap="flat">
              <a:solidFill>
                <a:srgbClr val="22BF00"/>
              </a:solidFill>
              <a:prstDash val="solid"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121918" tIns="121918" rIns="121918" bIns="121918" numCol="1" anchor="t">
              <a:spAutoFit/>
            </a:bodyPr>
            <a:lstStyle/>
            <a:p>
              <a:r>
                <a:t>P</a:t>
              </a:r>
            </a:p>
          </p:txBody>
        </p:sp>
        <p:sp>
          <p:nvSpPr>
            <p:cNvPr id="881" name="A"/>
            <p:cNvSpPr txBox="1"/>
            <p:nvPr/>
          </p:nvSpPr>
          <p:spPr>
            <a:xfrm>
              <a:off x="0" y="2185699"/>
              <a:ext cx="537278" cy="726439"/>
            </a:xfrm>
            <a:prstGeom prst="rect">
              <a:avLst/>
            </a:prstGeom>
            <a:noFill/>
            <a:ln w="63500" cap="flat">
              <a:solidFill>
                <a:schemeClr val="bg1">
                  <a:lumMod val="60000"/>
                  <a:lumOff val="40000"/>
                </a:schemeClr>
              </a:solidFill>
              <a:prstDash val="solid"/>
              <a:miter lim="400000"/>
            </a:ln>
            <a:effectLst>
              <a:outerShdw blurRad="50800" dist="25400" rotWithShape="0">
                <a:srgbClr val="000000">
                  <a:alpha val="53593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121918" tIns="121918" rIns="121918" bIns="121918" numCol="1" anchor="t">
              <a:spAutoFit/>
            </a:bodyPr>
            <a:lstStyle/>
            <a:p>
              <a:r>
                <a:t>A</a:t>
              </a:r>
            </a:p>
          </p:txBody>
        </p:sp>
      </p:grpSp>
      <p:sp>
        <p:nvSpPr>
          <p:cNvPr id="883" name="84%"/>
          <p:cNvSpPr txBox="1"/>
          <p:nvPr/>
        </p:nvSpPr>
        <p:spPr>
          <a:xfrm>
            <a:off x="22419761" y="11339624"/>
            <a:ext cx="1259315" cy="984881"/>
          </a:xfrm>
          <a:prstGeom prst="rect">
            <a:avLst/>
          </a:prstGeom>
          <a:ln w="25400">
            <a:miter lim="400000"/>
          </a:ln>
          <a:effectLst>
            <a:outerShdw blurRad="25400" dist="25400" dir="5400000" rotWithShape="0">
              <a:srgbClr val="000000">
                <a:alpha val="48685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8" tIns="121918" rIns="121918" bIns="121918">
            <a:spAutoFit/>
          </a:bodyPr>
          <a:lstStyle>
            <a:lvl1pPr>
              <a:defRPr sz="4800"/>
            </a:lvl1pPr>
          </a:lstStyle>
          <a:p>
            <a:r>
              <a:rPr lang="en-GB" dirty="0" smtClean="0">
                <a:solidFill>
                  <a:schemeClr val="tx1"/>
                </a:solidFill>
              </a:rPr>
              <a:t>82</a:t>
            </a:r>
            <a:r>
              <a:rPr dirty="0" smtClean="0">
                <a:solidFill>
                  <a:schemeClr val="tx1"/>
                </a:solidFill>
              </a:rPr>
              <a:t>%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884" name="84%"/>
          <p:cNvSpPr txBox="1"/>
          <p:nvPr/>
        </p:nvSpPr>
        <p:spPr>
          <a:xfrm>
            <a:off x="14734489" y="11339624"/>
            <a:ext cx="1259315" cy="984881"/>
          </a:xfrm>
          <a:prstGeom prst="rect">
            <a:avLst/>
          </a:prstGeom>
          <a:ln w="25400">
            <a:miter lim="400000"/>
          </a:ln>
          <a:effectLst>
            <a:outerShdw blurRad="25400" dist="25400" dir="5400000" rotWithShape="0">
              <a:srgbClr val="000000">
                <a:alpha val="48685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8" tIns="121918" rIns="121918" bIns="121918">
            <a:spAutoFit/>
          </a:bodyPr>
          <a:lstStyle/>
          <a:p>
            <a:pPr>
              <a:defRPr sz="4800"/>
            </a:pPr>
            <a:r>
              <a:rPr dirty="0" smtClean="0">
                <a:solidFill>
                  <a:schemeClr val="tx1"/>
                </a:solidFill>
              </a:rPr>
              <a:t>8</a:t>
            </a:r>
            <a:r>
              <a:rPr lang="en-GB" dirty="0" smtClean="0">
                <a:solidFill>
                  <a:schemeClr val="tx1"/>
                </a:solidFill>
              </a:rPr>
              <a:t>1</a:t>
            </a:r>
            <a:r>
              <a:rPr dirty="0" smtClean="0">
                <a:solidFill>
                  <a:schemeClr val="tx1"/>
                </a:solidFill>
              </a:rPr>
              <a:t>%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885" name="92%"/>
          <p:cNvSpPr txBox="1"/>
          <p:nvPr/>
        </p:nvSpPr>
        <p:spPr>
          <a:xfrm>
            <a:off x="6758170" y="11363957"/>
            <a:ext cx="1259315" cy="984881"/>
          </a:xfrm>
          <a:prstGeom prst="rect">
            <a:avLst/>
          </a:prstGeom>
          <a:ln w="25400">
            <a:miter lim="400000"/>
          </a:ln>
          <a:effectLst>
            <a:outerShdw blurRad="25400" dist="25400" dir="5400000" rotWithShape="0">
              <a:srgbClr val="000000">
                <a:alpha val="48685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8" tIns="121918" rIns="121918" bIns="121918">
            <a:spAutoFit/>
          </a:bodyPr>
          <a:lstStyle>
            <a:lvl1pPr>
              <a:defRPr sz="4800"/>
            </a:lvl1pPr>
          </a:lstStyle>
          <a:p>
            <a:r>
              <a:rPr lang="en-GB" smtClean="0">
                <a:solidFill>
                  <a:schemeClr val="tx1"/>
                </a:solidFill>
              </a:rPr>
              <a:t>76</a:t>
            </a:r>
            <a:r>
              <a:rPr smtClean="0">
                <a:solidFill>
                  <a:schemeClr val="tx1"/>
                </a:solidFill>
              </a:rPr>
              <a:t>%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8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27</a:t>
            </a:fld>
            <a:endParaRPr/>
          </a:p>
        </p:txBody>
      </p:sp>
      <p:sp>
        <p:nvSpPr>
          <p:cNvPr id="887" name="Recurrent Expenditure — Comparative (Q1) Year on Yea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Recurrent Expenditure — Comparative </a:t>
            </a:r>
            <a:r>
              <a:rPr dirty="0" smtClean="0"/>
              <a:t>(</a:t>
            </a:r>
            <a:r>
              <a:rPr lang="en-GB" dirty="0" smtClean="0"/>
              <a:t>Half Year</a:t>
            </a:r>
            <a:r>
              <a:rPr dirty="0" smtClean="0"/>
              <a:t>) </a:t>
            </a:r>
            <a:r>
              <a:rPr dirty="0"/>
              <a:t>Year on Year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28</a:t>
            </a:fld>
            <a:endParaRPr/>
          </a:p>
        </p:txBody>
      </p:sp>
      <p:sp>
        <p:nvSpPr>
          <p:cNvPr id="890" name="Line"/>
          <p:cNvSpPr/>
          <p:nvPr/>
        </p:nvSpPr>
        <p:spPr>
          <a:xfrm flipV="1">
            <a:off x="5935338" y="8935566"/>
            <a:ext cx="1" cy="4182067"/>
          </a:xfrm>
          <a:prstGeom prst="line">
            <a:avLst/>
          </a:prstGeom>
          <a:ln w="63500">
            <a:solidFill>
              <a:srgbClr val="00ACFF"/>
            </a:solidFill>
          </a:ln>
          <a:effectLst>
            <a:outerShdw blurRad="101600" dist="50800" dir="5400000" rotWithShape="0">
              <a:srgbClr val="000000">
                <a:alpha val="60000"/>
              </a:srgbClr>
            </a:outerShdw>
          </a:effectLst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grpSp>
        <p:nvGrpSpPr>
          <p:cNvPr id="893" name="Group"/>
          <p:cNvGrpSpPr/>
          <p:nvPr/>
        </p:nvGrpSpPr>
        <p:grpSpPr>
          <a:xfrm>
            <a:off x="4362994" y="6531429"/>
            <a:ext cx="2516915" cy="2386171"/>
            <a:chOff x="0" y="-49"/>
            <a:chExt cx="1889140" cy="2044535"/>
          </a:xfrm>
        </p:grpSpPr>
        <p:sp>
          <p:nvSpPr>
            <p:cNvPr id="891" name="Shape"/>
            <p:cNvSpPr/>
            <p:nvPr/>
          </p:nvSpPr>
          <p:spPr>
            <a:xfrm>
              <a:off x="0" y="-49"/>
              <a:ext cx="1889140" cy="2044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51" extrusionOk="0">
                  <a:moveTo>
                    <a:pt x="0" y="7473"/>
                  </a:moveTo>
                  <a:cubicBezTo>
                    <a:pt x="0" y="6080"/>
                    <a:pt x="1085" y="4369"/>
                    <a:pt x="2412" y="3671"/>
                  </a:cubicBezTo>
                  <a:lnTo>
                    <a:pt x="8389" y="524"/>
                  </a:lnTo>
                  <a:cubicBezTo>
                    <a:pt x="9715" y="-174"/>
                    <a:pt x="11885" y="-174"/>
                    <a:pt x="13211" y="524"/>
                  </a:cubicBezTo>
                  <a:lnTo>
                    <a:pt x="19188" y="3671"/>
                  </a:lnTo>
                  <a:cubicBezTo>
                    <a:pt x="20515" y="4369"/>
                    <a:pt x="21600" y="6080"/>
                    <a:pt x="21600" y="7473"/>
                  </a:cubicBezTo>
                  <a:lnTo>
                    <a:pt x="21600" y="13779"/>
                  </a:lnTo>
                  <a:cubicBezTo>
                    <a:pt x="21600" y="15172"/>
                    <a:pt x="20515" y="16883"/>
                    <a:pt x="19188" y="17581"/>
                  </a:cubicBezTo>
                  <a:lnTo>
                    <a:pt x="13211" y="20728"/>
                  </a:lnTo>
                  <a:cubicBezTo>
                    <a:pt x="11885" y="21426"/>
                    <a:pt x="9715" y="21426"/>
                    <a:pt x="8389" y="20728"/>
                  </a:cubicBezTo>
                  <a:lnTo>
                    <a:pt x="2412" y="17581"/>
                  </a:lnTo>
                  <a:cubicBezTo>
                    <a:pt x="1085" y="16883"/>
                    <a:pt x="0" y="15172"/>
                    <a:pt x="0" y="13779"/>
                  </a:cubicBezTo>
                  <a:lnTo>
                    <a:pt x="0" y="7473"/>
                  </a:lnTo>
                  <a:close/>
                </a:path>
              </a:pathLst>
            </a:custGeom>
            <a:noFill/>
            <a:ln w="38100" cap="flat">
              <a:solidFill>
                <a:srgbClr val="00ACFF"/>
              </a:solidFill>
              <a:prstDash val="solid"/>
              <a:miter lim="400000"/>
            </a:ln>
            <a:effectLst>
              <a:outerShdw blurRad="101600" dist="50800" dir="5400000" rotWithShape="0">
                <a:srgbClr val="000000">
                  <a:alpha val="59901"/>
                </a:srgbClr>
              </a:outerShdw>
            </a:effectLst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914400">
                <a:defRPr sz="1400" b="1" cap="none">
                  <a:solidFill>
                    <a:srgbClr val="42A5F5"/>
                  </a:solidFill>
                  <a:effectLst>
                    <a:outerShdw blurRad="12700" dist="12700" dir="189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/>
            </a:p>
          </p:txBody>
        </p:sp>
        <p:sp>
          <p:nvSpPr>
            <p:cNvPr id="892" name="Q1"/>
            <p:cNvSpPr txBox="1"/>
            <p:nvPr/>
          </p:nvSpPr>
          <p:spPr>
            <a:xfrm>
              <a:off x="68235" y="575018"/>
              <a:ext cx="1752669" cy="894401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algn="ctr">
                <a:defRPr sz="6400">
                  <a:solidFill>
                    <a:srgbClr val="00ACFF"/>
                  </a:solidFill>
                  <a:effectLst>
                    <a:outerShdw blurRad="12700" dist="25400" dir="18900000" rotWithShape="0">
                      <a:srgbClr val="000000"/>
                    </a:outerShdw>
                  </a:effectLst>
                </a:defRPr>
              </a:lvl1pPr>
            </a:lstStyle>
            <a:p>
              <a:r>
                <a:rPr lang="en-GB" sz="6000" dirty="0" smtClean="0"/>
                <a:t>Half Year</a:t>
              </a:r>
              <a:endParaRPr dirty="0"/>
            </a:p>
          </p:txBody>
        </p:sp>
      </p:grpSp>
      <p:sp>
        <p:nvSpPr>
          <p:cNvPr id="894" name="2020 Capital Expenditure and Financing Activities Appraisal"/>
          <p:cNvSpPr txBox="1"/>
          <p:nvPr/>
        </p:nvSpPr>
        <p:spPr>
          <a:xfrm>
            <a:off x="7449200" y="6947911"/>
            <a:ext cx="12333179" cy="2123441"/>
          </a:xfrm>
          <a:prstGeom prst="rect">
            <a:avLst/>
          </a:prstGeom>
          <a:solidFill>
            <a:srgbClr val="FFFFFF"/>
          </a:solidFill>
          <a:ln w="25400">
            <a:miter lim="400000"/>
          </a:ln>
          <a:effectLst>
            <a:outerShdw blurRad="1270000" rotWithShape="0">
              <a:srgbClr val="00ACFF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>
            <a:spAutoFit/>
          </a:bodyPr>
          <a:lstStyle>
            <a:lvl1pPr>
              <a:defRPr sz="6400">
                <a:solidFill>
                  <a:srgbClr val="00ACFF"/>
                </a:solidFill>
                <a:effectLst>
                  <a:outerShdw blurRad="12700" dist="25400" dir="18900000" rotWithShape="0">
                    <a:srgbClr val="000000"/>
                  </a:outerShdw>
                </a:effectLst>
              </a:defRPr>
            </a:lvl1pPr>
          </a:lstStyle>
          <a:p>
            <a:r>
              <a:t>2020 Capital Expenditure and Financing Activities Appraisal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6" name="Capital Expenditure — Comparative (Q1) Year on Year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Capital Expenditure — Comparative </a:t>
            </a:r>
            <a:r>
              <a:rPr dirty="0" smtClean="0"/>
              <a:t>(</a:t>
            </a:r>
            <a:r>
              <a:rPr lang="en-GB" dirty="0" smtClean="0"/>
              <a:t>Half Year</a:t>
            </a:r>
            <a:r>
              <a:rPr dirty="0" smtClean="0"/>
              <a:t>) </a:t>
            </a:r>
            <a:r>
              <a:rPr dirty="0"/>
              <a:t>Year on Year</a:t>
            </a:r>
          </a:p>
        </p:txBody>
      </p:sp>
      <p:sp>
        <p:nvSpPr>
          <p:cNvPr id="89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29</a:t>
            </a:fld>
            <a:endParaRPr/>
          </a:p>
        </p:txBody>
      </p:sp>
      <p:graphicFrame>
        <p:nvGraphicFramePr>
          <p:cNvPr id="898" name="Table"/>
          <p:cNvGraphicFramePr/>
          <p:nvPr>
            <p:extLst>
              <p:ext uri="{D42A27DB-BD31-4B8C-83A1-F6EECF244321}">
                <p14:modId xmlns:p14="http://schemas.microsoft.com/office/powerpoint/2010/main" val="3076442920"/>
              </p:ext>
            </p:extLst>
          </p:nvPr>
        </p:nvGraphicFramePr>
        <p:xfrm>
          <a:off x="711170" y="3467170"/>
          <a:ext cx="15667501" cy="7245611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39082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39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87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91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121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668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021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62615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690830">
                <a:tc rowSpan="2"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latin typeface="+mn-lt"/>
                          <a:ea typeface="+mn-ea"/>
                          <a:cs typeface="+mn-cs"/>
                        </a:rPr>
                        <a:t>Details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0"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2020 (₦’</a:t>
                      </a:r>
                      <a:r>
                        <a:rPr sz="2700" b="1" cap="small" dirty="0" err="1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R>
                    <a:lnT w="0"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2019 (₦’bn)</a:t>
                      </a:r>
                    </a:p>
                  </a:txBody>
                  <a:tcPr marL="9144" marR="9144" marT="9144" marB="9144" anchor="ctr" horzOverflow="overflow">
                    <a:lnL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L>
                    <a:lnR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R>
                    <a:lnT w="0"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2018 (₦’bn)</a:t>
                      </a:r>
                    </a:p>
                  </a:txBody>
                  <a:tcPr marL="9144" marR="9144" marT="9144" marB="9144" anchor="ctr" horzOverflow="overflow">
                    <a:lnL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0"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94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</a:t>
                      </a:r>
                    </a:p>
                  </a:txBody>
                  <a:tcPr marL="9144" marR="9144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144" marR="9144" marT="9144" marB="9144" anchor="ctr" horzOverflow="overflow">
                    <a:lnL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</a:t>
                      </a:r>
                    </a:p>
                  </a:txBody>
                  <a:tcPr marL="9144" marR="9144" marT="9144" marB="9144" anchor="ctr" horzOverflow="overflow">
                    <a:lnL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</a:t>
                      </a:r>
                    </a:p>
                  </a:txBody>
                  <a:tcPr marL="9144" marR="9144" marT="9144" marB="9144" anchor="ctr" horzOverflow="overflow">
                    <a:lnL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00A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Core Capital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98D12C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latin typeface="+mn-lt"/>
                          <a:ea typeface="+mn-ea"/>
                          <a:cs typeface="+mn-cs"/>
                        </a:rPr>
                        <a:t>219.753</a:t>
                      </a:r>
                      <a:endParaRPr sz="2700" b="0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latin typeface="+mn-lt"/>
                          <a:ea typeface="+mn-ea"/>
                          <a:cs typeface="+mn-cs"/>
                        </a:rPr>
                        <a:t>96.893</a:t>
                      </a:r>
                      <a:endParaRPr sz="2700" b="0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161.079</a:t>
                      </a:r>
                    </a:p>
                  </a:txBody>
                  <a:tcPr marL="9525" marR="9525" marT="9525" marB="0" anchor="ctr" horzOverflow="overflow">
                    <a:lnL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84.382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216.830</a:t>
                      </a:r>
                    </a:p>
                  </a:txBody>
                  <a:tcPr marL="9525" marR="9525" marT="9525" marB="0" anchor="ctr" horzOverflow="overflow">
                    <a:lnL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102.587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Capital Development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C3BB6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latin typeface="+mn-lt"/>
                          <a:ea typeface="+mn-ea"/>
                          <a:cs typeface="+mn-cs"/>
                        </a:rPr>
                        <a:t>10.617</a:t>
                      </a:r>
                      <a:endParaRPr sz="2700" b="0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latin typeface="+mn-lt"/>
                          <a:ea typeface="+mn-ea"/>
                          <a:cs typeface="+mn-cs"/>
                        </a:rPr>
                        <a:t>4.577</a:t>
                      </a:r>
                      <a:endParaRPr sz="2700" b="0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43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7.458</a:t>
                      </a:r>
                    </a:p>
                  </a:txBody>
                  <a:tcPr marL="9525" marR="9525" marT="9525" marB="0" anchor="ctr" horzOverflow="overflow">
                    <a:lnL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3.217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10.008</a:t>
                      </a:r>
                    </a:p>
                  </a:txBody>
                  <a:tcPr marL="9525" marR="9525" marT="9525" marB="0" anchor="ctr" horzOverflow="overflow">
                    <a:lnL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4.944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Risk Retention Fund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latin typeface="+mn-lt"/>
                          <a:ea typeface="+mn-ea"/>
                          <a:cs typeface="+mn-cs"/>
                        </a:rPr>
                        <a:t>0.050</a:t>
                      </a:r>
                      <a:endParaRPr sz="2700" b="0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sz="2700" b="0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sz="2700" b="0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0.100</a:t>
                      </a:r>
                    </a:p>
                  </a:txBody>
                  <a:tcPr marL="9525" marR="9525" marT="9525" marB="0" anchor="ctr" horzOverflow="overflow">
                    <a:lnL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0.000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0.054</a:t>
                      </a:r>
                    </a:p>
                  </a:txBody>
                  <a:tcPr marL="9525" marR="9525" marT="9525" marB="0" anchor="b" horzOverflow="overflow">
                    <a:lnL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0.000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Special Expenditure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latin typeface="+mn-lt"/>
                          <a:ea typeface="+mn-ea"/>
                          <a:cs typeface="+mn-cs"/>
                        </a:rPr>
                        <a:t>4.009</a:t>
                      </a:r>
                      <a:endParaRPr sz="2700" b="0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latin typeface="+mn-lt"/>
                          <a:ea typeface="+mn-ea"/>
                          <a:cs typeface="+mn-cs"/>
                        </a:rPr>
                        <a:t>4.992</a:t>
                      </a:r>
                      <a:endParaRPr sz="2700" b="0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latin typeface="+mn-lt"/>
                          <a:ea typeface="+mn-ea"/>
                          <a:cs typeface="+mn-cs"/>
                        </a:rPr>
                        <a:t>125</a:t>
                      </a:r>
                      <a:endParaRPr sz="2700" b="0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16.468</a:t>
                      </a:r>
                    </a:p>
                  </a:txBody>
                  <a:tcPr marL="9525" marR="9525" marT="9525" marB="0" anchor="ctr" horzOverflow="overflow">
                    <a:lnL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7.887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57.844</a:t>
                      </a:r>
                    </a:p>
                  </a:txBody>
                  <a:tcPr marL="9525" marR="9525" marT="9525" marB="0" anchor="b" horzOverflow="overflow">
                    <a:lnL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5.645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Special Expenditure (Others)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latin typeface="+mn-lt"/>
                          <a:ea typeface="+mn-ea"/>
                          <a:cs typeface="+mn-cs"/>
                        </a:rPr>
                        <a:t>0.500</a:t>
                      </a:r>
                      <a:endParaRPr sz="2700" b="0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sz="2700" b="0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sz="2700" b="0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0.000</a:t>
                      </a:r>
                    </a:p>
                  </a:txBody>
                  <a:tcPr marL="9525" marR="9525" marT="9525" marB="0" anchor="ctr" horzOverflow="overflow">
                    <a:lnL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0.000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0.000</a:t>
                      </a:r>
                    </a:p>
                  </a:txBody>
                  <a:tcPr marL="9525" marR="9525" marT="9525" marB="0" anchor="ctr" horzOverflow="overflow">
                    <a:lnL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0.000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508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Grants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18.028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14.832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82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5.000</a:t>
                      </a:r>
                    </a:p>
                  </a:txBody>
                  <a:tcPr marL="9525" marR="9525" marT="9525" marB="0" anchor="ctr" horzOverflow="overflow">
                    <a:lnL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0.000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9.763</a:t>
                      </a:r>
                    </a:p>
                  </a:txBody>
                  <a:tcPr marL="9525" marR="9525" marT="9525" marB="0" anchor="ctr" horzOverflow="overflow">
                    <a:lnL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2.900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Counterpart Fund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6.102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2.500</a:t>
                      </a:r>
                    </a:p>
                  </a:txBody>
                  <a:tcPr marL="9525" marR="9525" marT="9525" marB="0" anchor="ctr" horzOverflow="overflow">
                    <a:lnL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0.000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3.272</a:t>
                      </a:r>
                    </a:p>
                  </a:txBody>
                  <a:tcPr marL="9525" marR="9525" marT="9525" marB="0" anchor="ctr" horzOverflow="overflow">
                    <a:lnL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0.000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Contingency Reserve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3.559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1.601</a:t>
                      </a:r>
                    </a:p>
                  </a:txBody>
                  <a:tcPr marL="9525" marR="9525" marT="9525" marB="0" anchor="ctr" horzOverflow="overflow">
                    <a:lnL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0.000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2.599</a:t>
                      </a:r>
                    </a:p>
                  </a:txBody>
                  <a:tcPr marL="9525" marR="9525" marT="9525" marB="0" anchor="ctr" horzOverflow="overflow">
                    <a:lnL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3.575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8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Staff Housing Fund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0.050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solidFill>
                            <a:schemeClr val="tx1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sz="2700" b="0" cap="small" dirty="0">
                        <a:solidFill>
                          <a:schemeClr val="tx1"/>
                        </a:solidFill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solidFill>
                            <a:schemeClr val="tx1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sz="2700" b="0" cap="small" dirty="0">
                        <a:solidFill>
                          <a:schemeClr val="tx1"/>
                        </a:solidFill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0.0032</a:t>
                      </a:r>
                    </a:p>
                  </a:txBody>
                  <a:tcPr marL="9525" marR="9525" marT="9525" marB="0" anchor="ctr" horzOverflow="overflow">
                    <a:lnL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0.000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0.050</a:t>
                      </a:r>
                    </a:p>
                  </a:txBody>
                  <a:tcPr marL="9525" marR="9525" marT="9525" marB="0" anchor="ctr" horzOverflow="overflow">
                    <a:lnL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0.000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8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Repayments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00ACFF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92.850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solidFill>
                            <a:schemeClr val="tx1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55.320</a:t>
                      </a:r>
                      <a:endParaRPr sz="2700" b="0" cap="small" dirty="0">
                        <a:solidFill>
                          <a:schemeClr val="tx1"/>
                        </a:solidFill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15.259</a:t>
                      </a:r>
                    </a:p>
                  </a:txBody>
                  <a:tcPr marL="9525" marR="9525" marT="9525" marB="0" anchor="ctr">
                    <a:lnL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27.88</a:t>
                      </a:r>
                    </a:p>
                  </a:txBody>
                  <a:tcPr marL="9525" marR="9525" marT="9525" marB="0" anchor="ctr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14.985</a:t>
                      </a:r>
                    </a:p>
                  </a:txBody>
                  <a:tcPr marL="9525" marR="9525" marT="9525" marB="0" anchor="ctr">
                    <a:lnL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7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14.266</a:t>
                      </a:r>
                    </a:p>
                  </a:txBody>
                  <a:tcPr marL="9525" marR="9525" marT="9525" marB="0" anchor="ctr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81268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 marL="9840" marR="9840" marT="9840" marB="9840" anchor="ctr" horzOverflow="overflow">
                    <a:lnL w="0"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355.517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176.615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0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endParaRPr sz="2700" b="0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239.846</a:t>
                      </a:r>
                    </a:p>
                  </a:txBody>
                  <a:tcPr marL="9525" marR="9525" marT="9525" marB="0" anchor="ctr" horzOverflow="overflow">
                    <a:lnL w="63500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157.684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349.541</a:t>
                      </a:r>
                    </a:p>
                  </a:txBody>
                  <a:tcPr marL="9525" marR="9525" marT="9525" marB="0" anchor="ctr" horzOverflow="overflow">
                    <a:lnL w="63500" cap="flat" cmpd="sng" algn="ctr">
                      <a:solidFill>
                        <a:srgbClr val="7D7D80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pitchFamily="34" charset="-128"/>
                        </a:rPr>
                        <a:t>166.782</a:t>
                      </a:r>
                    </a:p>
                  </a:txBody>
                  <a:tcPr marT="0" marB="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0"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899" name="Performance (%) Performance (%)" descr="Performance (%) Performance (%)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6599183" y="3454470"/>
            <a:ext cx="6885695" cy="808141"/>
          </a:xfrm>
          <a:prstGeom prst="rect">
            <a:avLst/>
          </a:prstGeom>
          <a:effectLst>
            <a:outerShdw blurRad="63500" dist="38100" dir="5400000" rotWithShape="0">
              <a:srgbClr val="000000">
                <a:alpha val="35000"/>
              </a:srgbClr>
            </a:outerShdw>
          </a:effectLst>
        </p:spPr>
      </p:pic>
      <p:sp>
        <p:nvSpPr>
          <p:cNvPr id="900" name="2020"/>
          <p:cNvSpPr txBox="1"/>
          <p:nvPr/>
        </p:nvSpPr>
        <p:spPr>
          <a:xfrm>
            <a:off x="16850980" y="4341382"/>
            <a:ext cx="1029108" cy="662941"/>
          </a:xfrm>
          <a:prstGeom prst="rect">
            <a:avLst/>
          </a:prstGeom>
          <a:ln w="25400">
            <a:miter lim="400000"/>
          </a:ln>
          <a:effectLst>
            <a:outerShdw blurRad="63500" dist="38100" dir="5400000" rotWithShape="0">
              <a:srgbClr val="000000">
                <a:alpha val="2647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i="1"/>
            </a:lvl1pPr>
          </a:lstStyle>
          <a:p>
            <a:r>
              <a:rPr dirty="0"/>
              <a:t>2020</a:t>
            </a:r>
          </a:p>
        </p:txBody>
      </p:sp>
      <p:sp>
        <p:nvSpPr>
          <p:cNvPr id="901" name="2019"/>
          <p:cNvSpPr txBox="1"/>
          <p:nvPr/>
        </p:nvSpPr>
        <p:spPr>
          <a:xfrm>
            <a:off x="19364487" y="4346378"/>
            <a:ext cx="1029108" cy="662941"/>
          </a:xfrm>
          <a:prstGeom prst="rect">
            <a:avLst/>
          </a:prstGeom>
          <a:ln w="25400">
            <a:miter lim="400000"/>
          </a:ln>
          <a:effectLst>
            <a:outerShdw blurRad="63500" dist="38100" dir="5400000" rotWithShape="0">
              <a:srgbClr val="000000">
                <a:alpha val="2647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i="1"/>
            </a:lvl1pPr>
          </a:lstStyle>
          <a:p>
            <a:r>
              <a:t>2019</a:t>
            </a:r>
          </a:p>
        </p:txBody>
      </p:sp>
      <p:sp>
        <p:nvSpPr>
          <p:cNvPr id="902" name="2018"/>
          <p:cNvSpPr txBox="1"/>
          <p:nvPr/>
        </p:nvSpPr>
        <p:spPr>
          <a:xfrm>
            <a:off x="22105694" y="4341382"/>
            <a:ext cx="1029107" cy="662941"/>
          </a:xfrm>
          <a:prstGeom prst="rect">
            <a:avLst/>
          </a:prstGeom>
          <a:ln w="25400">
            <a:miter lim="400000"/>
          </a:ln>
          <a:effectLst>
            <a:outerShdw blurRad="63500" dist="38100" dir="5400000" rotWithShape="0">
              <a:srgbClr val="000000">
                <a:alpha val="2647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i="1"/>
            </a:lvl1pPr>
          </a:lstStyle>
          <a:p>
            <a:r>
              <a:t>2018</a:t>
            </a:r>
          </a:p>
        </p:txBody>
      </p:sp>
      <p:grpSp>
        <p:nvGrpSpPr>
          <p:cNvPr id="905" name="Group"/>
          <p:cNvGrpSpPr/>
          <p:nvPr/>
        </p:nvGrpSpPr>
        <p:grpSpPr>
          <a:xfrm>
            <a:off x="16700218" y="5016146"/>
            <a:ext cx="1330633" cy="637541"/>
            <a:chOff x="0" y="0"/>
            <a:chExt cx="1330631" cy="637539"/>
          </a:xfrm>
        </p:grpSpPr>
        <p:sp>
          <p:nvSpPr>
            <p:cNvPr id="903" name="Rectangle"/>
            <p:cNvSpPr/>
            <p:nvPr/>
          </p:nvSpPr>
          <p:spPr>
            <a:xfrm>
              <a:off x="55969" y="105062"/>
              <a:ext cx="1274663" cy="427416"/>
            </a:xfrm>
            <a:prstGeom prst="rect">
              <a:avLst/>
            </a:prstGeom>
            <a:solidFill>
              <a:srgbClr val="98D12C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121919" tIns="121919" rIns="121919" bIns="121919" numCol="1" anchor="ctr">
              <a:noAutofit/>
            </a:bodyPr>
            <a:lstStyle/>
            <a:p>
              <a:pPr algn="ctr" defTabSz="914400">
                <a:defRPr sz="2700" b="1" cap="none">
                  <a:effectLst/>
                </a:defRPr>
              </a:pPr>
              <a:endParaRPr/>
            </a:p>
          </p:txBody>
        </p:sp>
        <p:sp>
          <p:nvSpPr>
            <p:cNvPr id="904" name="27%"/>
            <p:cNvSpPr txBox="1"/>
            <p:nvPr/>
          </p:nvSpPr>
          <p:spPr>
            <a:xfrm>
              <a:off x="0" y="0"/>
              <a:ext cx="824974" cy="63754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121919" tIns="121919" rIns="121919" bIns="121919" numCol="1" anchor="t">
              <a:noAutofit/>
            </a:bodyPr>
            <a:lstStyle>
              <a:lvl1pPr>
                <a:defRPr sz="2700"/>
              </a:lvl1pPr>
            </a:lstStyle>
            <a:p>
              <a:r>
                <a:rPr lang="en-GB" dirty="0" smtClean="0"/>
                <a:t>44%</a:t>
              </a:r>
              <a:endParaRPr dirty="0"/>
            </a:p>
          </p:txBody>
        </p:sp>
      </p:grpSp>
      <p:grpSp>
        <p:nvGrpSpPr>
          <p:cNvPr id="908" name="Group"/>
          <p:cNvGrpSpPr/>
          <p:nvPr/>
        </p:nvGrpSpPr>
        <p:grpSpPr>
          <a:xfrm>
            <a:off x="16672141" y="5551362"/>
            <a:ext cx="1109086" cy="601708"/>
            <a:chOff x="0" y="0"/>
            <a:chExt cx="1109085" cy="601706"/>
          </a:xfrm>
        </p:grpSpPr>
        <p:sp>
          <p:nvSpPr>
            <p:cNvPr id="906" name="Rectangle"/>
            <p:cNvSpPr/>
            <p:nvPr/>
          </p:nvSpPr>
          <p:spPr>
            <a:xfrm>
              <a:off x="84046" y="87146"/>
              <a:ext cx="1025040" cy="427415"/>
            </a:xfrm>
            <a:prstGeom prst="rect">
              <a:avLst/>
            </a:prstGeom>
            <a:solidFill>
              <a:srgbClr val="AC3BB6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121919" tIns="121919" rIns="121919" bIns="121919" numCol="1" anchor="ctr">
              <a:noAutofit/>
            </a:bodyPr>
            <a:lstStyle/>
            <a:p>
              <a:pPr algn="ctr" defTabSz="914400">
                <a:defRPr sz="1700" b="1" cap="none">
                  <a:solidFill>
                    <a:srgbClr val="FFFFFF"/>
                  </a:solidFill>
                  <a:effectLst/>
                </a:defRPr>
              </a:pPr>
              <a:endParaRPr/>
            </a:p>
          </p:txBody>
        </p:sp>
        <p:sp>
          <p:nvSpPr>
            <p:cNvPr id="907" name="23%"/>
            <p:cNvSpPr txBox="1"/>
            <p:nvPr/>
          </p:nvSpPr>
          <p:spPr>
            <a:xfrm>
              <a:off x="0" y="0"/>
              <a:ext cx="865516" cy="601707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121919" tIns="121919" rIns="121919" bIns="121919" numCol="1" anchor="t">
              <a:noAutofit/>
            </a:bodyPr>
            <a:lstStyle>
              <a:lvl1pPr>
                <a:defRPr sz="2700">
                  <a:solidFill>
                    <a:srgbClr val="FFFFFF"/>
                  </a:solidFill>
                </a:defRPr>
              </a:lvl1pPr>
            </a:lstStyle>
            <a:p>
              <a:r>
                <a:rPr lang="en-GB" dirty="0" smtClean="0"/>
                <a:t>43</a:t>
              </a:r>
              <a:r>
                <a:rPr dirty="0" smtClean="0"/>
                <a:t>%</a:t>
              </a:r>
              <a:endParaRPr dirty="0"/>
            </a:p>
          </p:txBody>
        </p:sp>
      </p:grpSp>
      <p:grpSp>
        <p:nvGrpSpPr>
          <p:cNvPr id="911" name="Group"/>
          <p:cNvGrpSpPr/>
          <p:nvPr/>
        </p:nvGrpSpPr>
        <p:grpSpPr>
          <a:xfrm>
            <a:off x="16747758" y="7714270"/>
            <a:ext cx="2455040" cy="637541"/>
            <a:chOff x="0" y="0"/>
            <a:chExt cx="2455038" cy="637539"/>
          </a:xfrm>
        </p:grpSpPr>
        <p:sp>
          <p:nvSpPr>
            <p:cNvPr id="909" name="Rectangle"/>
            <p:cNvSpPr/>
            <p:nvPr/>
          </p:nvSpPr>
          <p:spPr>
            <a:xfrm>
              <a:off x="74751" y="105062"/>
              <a:ext cx="2380288" cy="427416"/>
            </a:xfrm>
            <a:prstGeom prst="rect">
              <a:avLst/>
            </a:prstGeom>
            <a:solidFill>
              <a:srgbClr val="FFB740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121919" tIns="121919" rIns="121919" bIns="121919" numCol="1" anchor="ctr">
              <a:noAutofit/>
            </a:bodyPr>
            <a:lstStyle/>
            <a:p>
              <a:pPr algn="ctr" defTabSz="914400">
                <a:defRPr sz="1700" b="1" cap="none">
                  <a:solidFill>
                    <a:srgbClr val="FFFFFF"/>
                  </a:solidFill>
                  <a:effectLst/>
                </a:defRPr>
              </a:pPr>
              <a:endParaRPr/>
            </a:p>
          </p:txBody>
        </p:sp>
        <p:sp>
          <p:nvSpPr>
            <p:cNvPr id="910" name="134%"/>
            <p:cNvSpPr txBox="1"/>
            <p:nvPr/>
          </p:nvSpPr>
          <p:spPr>
            <a:xfrm>
              <a:off x="0" y="0"/>
              <a:ext cx="1199696" cy="63754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121919" tIns="121919" rIns="121919" bIns="121919" numCol="1" anchor="t">
              <a:noAutofit/>
            </a:bodyPr>
            <a:lstStyle>
              <a:lvl1pPr>
                <a:defRPr sz="2700"/>
              </a:lvl1pPr>
            </a:lstStyle>
            <a:p>
              <a:r>
                <a:rPr lang="en-GB" dirty="0" smtClean="0"/>
                <a:t>82</a:t>
              </a:r>
              <a:r>
                <a:rPr dirty="0" smtClean="0"/>
                <a:t>%</a:t>
              </a:r>
              <a:endParaRPr dirty="0"/>
            </a:p>
          </p:txBody>
        </p:sp>
      </p:grpSp>
      <p:sp>
        <p:nvSpPr>
          <p:cNvPr id="912" name="0"/>
          <p:cNvSpPr txBox="1"/>
          <p:nvPr/>
        </p:nvSpPr>
        <p:spPr>
          <a:xfrm>
            <a:off x="16905788" y="8335124"/>
            <a:ext cx="436362" cy="6375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700">
                <a:solidFill>
                  <a:srgbClr val="FF2600"/>
                </a:solidFill>
              </a:defRPr>
            </a:lvl1pPr>
          </a:lstStyle>
          <a:p>
            <a:r>
              <a:rPr dirty="0"/>
              <a:t>0</a:t>
            </a:r>
          </a:p>
        </p:txBody>
      </p:sp>
      <p:grpSp>
        <p:nvGrpSpPr>
          <p:cNvPr id="915" name="Group"/>
          <p:cNvGrpSpPr/>
          <p:nvPr/>
        </p:nvGrpSpPr>
        <p:grpSpPr>
          <a:xfrm>
            <a:off x="19546481" y="7714270"/>
            <a:ext cx="1281493" cy="1270001"/>
            <a:chOff x="0" y="0"/>
            <a:chExt cx="1281492" cy="1270000"/>
          </a:xfrm>
        </p:grpSpPr>
        <p:sp>
          <p:nvSpPr>
            <p:cNvPr id="913" name="Rectangle"/>
            <p:cNvSpPr/>
            <p:nvPr/>
          </p:nvSpPr>
          <p:spPr>
            <a:xfrm>
              <a:off x="0" y="105062"/>
              <a:ext cx="665121" cy="427416"/>
            </a:xfrm>
            <a:prstGeom prst="rect">
              <a:avLst/>
            </a:prstGeom>
            <a:solidFill>
              <a:srgbClr val="FFB740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121919" tIns="121919" rIns="121919" bIns="121919" numCol="1" anchor="ctr">
              <a:noAutofit/>
            </a:bodyPr>
            <a:lstStyle/>
            <a:p>
              <a:pPr algn="ctr" defTabSz="914400">
                <a:defRPr sz="1700" b="1" cap="none">
                  <a:solidFill>
                    <a:srgbClr val="FFFFFF"/>
                  </a:solidFill>
                  <a:effectLst/>
                </a:defRPr>
              </a:pPr>
              <a:endParaRPr/>
            </a:p>
          </p:txBody>
        </p:sp>
        <p:sp>
          <p:nvSpPr>
            <p:cNvPr id="914" name="0%"/>
            <p:cNvSpPr/>
            <p:nvPr/>
          </p:nvSpPr>
          <p:spPr>
            <a:xfrm>
              <a:off x="11492" y="0"/>
              <a:ext cx="1270001" cy="1270000"/>
            </a:xfrm>
            <a:prstGeom prst="line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121919" tIns="121919" rIns="121919" bIns="121919" numCol="1" anchor="t">
              <a:spAutoFit/>
            </a:bodyPr>
            <a:lstStyle>
              <a:lvl1pPr>
                <a:defRPr sz="2700"/>
              </a:lvl1pPr>
            </a:lstStyle>
            <a:p>
              <a:r>
                <a:t>0%</a:t>
              </a:r>
            </a:p>
          </p:txBody>
        </p:sp>
      </p:grpSp>
      <p:grpSp>
        <p:nvGrpSpPr>
          <p:cNvPr id="918" name="Group"/>
          <p:cNvGrpSpPr/>
          <p:nvPr/>
        </p:nvGrpSpPr>
        <p:grpSpPr>
          <a:xfrm>
            <a:off x="19291297" y="5570371"/>
            <a:ext cx="1536355" cy="637541"/>
            <a:chOff x="0" y="0"/>
            <a:chExt cx="1536354" cy="637539"/>
          </a:xfrm>
        </p:grpSpPr>
        <p:sp>
          <p:nvSpPr>
            <p:cNvPr id="916" name="Rectangle"/>
            <p:cNvSpPr/>
            <p:nvPr/>
          </p:nvSpPr>
          <p:spPr>
            <a:xfrm>
              <a:off x="54555" y="105062"/>
              <a:ext cx="1481800" cy="427416"/>
            </a:xfrm>
            <a:prstGeom prst="rect">
              <a:avLst/>
            </a:prstGeom>
            <a:solidFill>
              <a:srgbClr val="AC3BB6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121919" tIns="121919" rIns="121919" bIns="121919" numCol="1" anchor="ctr">
              <a:noAutofit/>
            </a:bodyPr>
            <a:lstStyle/>
            <a:p>
              <a:pPr algn="ctr" defTabSz="914400">
                <a:defRPr sz="1700" b="1" cap="none">
                  <a:solidFill>
                    <a:srgbClr val="FFFFFF"/>
                  </a:solidFill>
                  <a:effectLst/>
                </a:defRPr>
              </a:pPr>
              <a:endParaRPr/>
            </a:p>
          </p:txBody>
        </p:sp>
        <p:sp>
          <p:nvSpPr>
            <p:cNvPr id="917" name="47%"/>
            <p:cNvSpPr txBox="1"/>
            <p:nvPr/>
          </p:nvSpPr>
          <p:spPr>
            <a:xfrm>
              <a:off x="0" y="0"/>
              <a:ext cx="959035" cy="63754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121919" tIns="121919" rIns="121919" bIns="121919" numCol="1" anchor="t">
              <a:noAutofit/>
            </a:bodyPr>
            <a:lstStyle>
              <a:lvl1pPr>
                <a:defRPr sz="2700">
                  <a:solidFill>
                    <a:srgbClr val="FFFFFF"/>
                  </a:solidFill>
                </a:defRPr>
              </a:lvl1pPr>
            </a:lstStyle>
            <a:p>
              <a:r>
                <a:rPr dirty="0" smtClean="0"/>
                <a:t>4</a:t>
              </a:r>
              <a:r>
                <a:rPr lang="en-GB" dirty="0" smtClean="0"/>
                <a:t>3</a:t>
              </a:r>
              <a:r>
                <a:rPr dirty="0" smtClean="0"/>
                <a:t>%</a:t>
              </a:r>
              <a:endParaRPr dirty="0"/>
            </a:p>
          </p:txBody>
        </p:sp>
      </p:grpSp>
      <p:grpSp>
        <p:nvGrpSpPr>
          <p:cNvPr id="921" name="Group"/>
          <p:cNvGrpSpPr/>
          <p:nvPr/>
        </p:nvGrpSpPr>
        <p:grpSpPr>
          <a:xfrm>
            <a:off x="19256409" y="5064277"/>
            <a:ext cx="1245264" cy="637541"/>
            <a:chOff x="0" y="0"/>
            <a:chExt cx="1245263" cy="637539"/>
          </a:xfrm>
        </p:grpSpPr>
        <p:sp>
          <p:nvSpPr>
            <p:cNvPr id="919" name="Rectangle"/>
            <p:cNvSpPr/>
            <p:nvPr/>
          </p:nvSpPr>
          <p:spPr>
            <a:xfrm>
              <a:off x="111817" y="105062"/>
              <a:ext cx="1133447" cy="427416"/>
            </a:xfrm>
            <a:prstGeom prst="rect">
              <a:avLst/>
            </a:prstGeom>
            <a:solidFill>
              <a:srgbClr val="98D12C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121919" tIns="121919" rIns="121919" bIns="121919" numCol="1" anchor="ctr">
              <a:noAutofit/>
            </a:bodyPr>
            <a:lstStyle/>
            <a:p>
              <a:pPr algn="ctr" defTabSz="914400">
                <a:defRPr sz="2700" b="1" cap="none">
                  <a:effectLst/>
                </a:defRPr>
              </a:pPr>
              <a:endParaRPr/>
            </a:p>
          </p:txBody>
        </p:sp>
        <p:sp>
          <p:nvSpPr>
            <p:cNvPr id="920" name="33%"/>
            <p:cNvSpPr txBox="1"/>
            <p:nvPr/>
          </p:nvSpPr>
          <p:spPr>
            <a:xfrm>
              <a:off x="0" y="0"/>
              <a:ext cx="1156465" cy="63754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121919" tIns="121919" rIns="121919" bIns="121919" numCol="1" anchor="t">
              <a:noAutofit/>
            </a:bodyPr>
            <a:lstStyle>
              <a:lvl1pPr>
                <a:defRPr sz="2700"/>
              </a:lvl1pPr>
            </a:lstStyle>
            <a:p>
              <a:r>
                <a:rPr lang="en-GB" dirty="0" smtClean="0"/>
                <a:t>52</a:t>
              </a:r>
              <a:r>
                <a:rPr dirty="0" smtClean="0"/>
                <a:t>%</a:t>
              </a:r>
              <a:endParaRPr dirty="0"/>
            </a:p>
          </p:txBody>
        </p:sp>
      </p:grpSp>
      <p:grpSp>
        <p:nvGrpSpPr>
          <p:cNvPr id="924" name="Group"/>
          <p:cNvGrpSpPr/>
          <p:nvPr/>
        </p:nvGrpSpPr>
        <p:grpSpPr>
          <a:xfrm>
            <a:off x="21593065" y="7714270"/>
            <a:ext cx="2054363" cy="1270001"/>
            <a:chOff x="0" y="0"/>
            <a:chExt cx="2054362" cy="1270000"/>
          </a:xfrm>
        </p:grpSpPr>
        <p:sp>
          <p:nvSpPr>
            <p:cNvPr id="922" name="Rectangle"/>
            <p:cNvSpPr/>
            <p:nvPr/>
          </p:nvSpPr>
          <p:spPr>
            <a:xfrm>
              <a:off x="66758" y="105062"/>
              <a:ext cx="1987605" cy="427415"/>
            </a:xfrm>
            <a:prstGeom prst="rect">
              <a:avLst/>
            </a:prstGeom>
            <a:solidFill>
              <a:srgbClr val="FFB740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121919" tIns="121919" rIns="121919" bIns="121919" numCol="1" anchor="ctr">
              <a:noAutofit/>
            </a:bodyPr>
            <a:lstStyle/>
            <a:p>
              <a:pPr algn="ctr" defTabSz="914400">
                <a:defRPr sz="1700" b="1" cap="none">
                  <a:solidFill>
                    <a:srgbClr val="FFFFFF"/>
                  </a:solidFill>
                  <a:effectLst/>
                </a:defRPr>
              </a:pPr>
              <a:endParaRPr/>
            </a:p>
          </p:txBody>
        </p:sp>
        <p:sp>
          <p:nvSpPr>
            <p:cNvPr id="923" name="59%"/>
            <p:cNvSpPr/>
            <p:nvPr/>
          </p:nvSpPr>
          <p:spPr>
            <a:xfrm>
              <a:off x="0" y="0"/>
              <a:ext cx="1270000" cy="1270000"/>
            </a:xfrm>
            <a:prstGeom prst="line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121919" tIns="121919" rIns="121919" bIns="121919" numCol="1" anchor="t">
              <a:spAutoFit/>
            </a:bodyPr>
            <a:lstStyle>
              <a:lvl1pPr>
                <a:defRPr sz="2700"/>
              </a:lvl1pPr>
            </a:lstStyle>
            <a:p>
              <a:r>
                <a:rPr lang="en-GB" dirty="0" smtClean="0"/>
                <a:t>30</a:t>
              </a:r>
              <a:r>
                <a:rPr dirty="0" smtClean="0"/>
                <a:t>%</a:t>
              </a:r>
              <a:endParaRPr dirty="0"/>
            </a:p>
          </p:txBody>
        </p:sp>
      </p:grpSp>
      <p:grpSp>
        <p:nvGrpSpPr>
          <p:cNvPr id="927" name="Group"/>
          <p:cNvGrpSpPr/>
          <p:nvPr/>
        </p:nvGrpSpPr>
        <p:grpSpPr>
          <a:xfrm>
            <a:off x="21740626" y="5531344"/>
            <a:ext cx="1747156" cy="637541"/>
            <a:chOff x="0" y="0"/>
            <a:chExt cx="1747155" cy="637539"/>
          </a:xfrm>
        </p:grpSpPr>
        <p:sp>
          <p:nvSpPr>
            <p:cNvPr id="925" name="Rectangle"/>
            <p:cNvSpPr/>
            <p:nvPr/>
          </p:nvSpPr>
          <p:spPr>
            <a:xfrm>
              <a:off x="0" y="105062"/>
              <a:ext cx="1747156" cy="427416"/>
            </a:xfrm>
            <a:prstGeom prst="rect">
              <a:avLst/>
            </a:prstGeom>
            <a:solidFill>
              <a:srgbClr val="AC3BB6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121919" tIns="121919" rIns="121919" bIns="121919" numCol="1" anchor="ctr">
              <a:noAutofit/>
            </a:bodyPr>
            <a:lstStyle/>
            <a:p>
              <a:pPr algn="ctr" defTabSz="914400">
                <a:defRPr sz="1700" b="1" cap="none">
                  <a:solidFill>
                    <a:srgbClr val="FFFFFF"/>
                  </a:solidFill>
                  <a:effectLst/>
                </a:defRPr>
              </a:pPr>
              <a:endParaRPr/>
            </a:p>
          </p:txBody>
        </p:sp>
        <p:sp>
          <p:nvSpPr>
            <p:cNvPr id="926" name="50%"/>
            <p:cNvSpPr txBox="1"/>
            <p:nvPr/>
          </p:nvSpPr>
          <p:spPr>
            <a:xfrm>
              <a:off x="354159" y="0"/>
              <a:ext cx="1038837" cy="63754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121919" tIns="121919" rIns="121919" bIns="121919" numCol="1" anchor="t">
              <a:noAutofit/>
            </a:bodyPr>
            <a:lstStyle>
              <a:lvl1pPr>
                <a:defRPr sz="2700">
                  <a:solidFill>
                    <a:srgbClr val="FFFFFF"/>
                  </a:solidFill>
                </a:defRPr>
              </a:lvl1pPr>
            </a:lstStyle>
            <a:p>
              <a:r>
                <a:rPr lang="en-GB" dirty="0" smtClean="0"/>
                <a:t>49</a:t>
              </a:r>
              <a:r>
                <a:rPr dirty="0" smtClean="0"/>
                <a:t>%</a:t>
              </a:r>
              <a:endParaRPr dirty="0"/>
            </a:p>
          </p:txBody>
        </p:sp>
      </p:grpSp>
      <p:grpSp>
        <p:nvGrpSpPr>
          <p:cNvPr id="930" name="Group"/>
          <p:cNvGrpSpPr/>
          <p:nvPr/>
        </p:nvGrpSpPr>
        <p:grpSpPr>
          <a:xfrm>
            <a:off x="21686217" y="5014045"/>
            <a:ext cx="1633104" cy="637541"/>
            <a:chOff x="0" y="0"/>
            <a:chExt cx="1633102" cy="637539"/>
          </a:xfrm>
        </p:grpSpPr>
        <p:sp>
          <p:nvSpPr>
            <p:cNvPr id="928" name="Rectangle"/>
            <p:cNvSpPr/>
            <p:nvPr/>
          </p:nvSpPr>
          <p:spPr>
            <a:xfrm>
              <a:off x="54408" y="105062"/>
              <a:ext cx="1578695" cy="427416"/>
            </a:xfrm>
            <a:prstGeom prst="rect">
              <a:avLst/>
            </a:prstGeom>
            <a:solidFill>
              <a:srgbClr val="98D12C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121919" tIns="121919" rIns="121919" bIns="121919" numCol="1" anchor="ctr">
              <a:noAutofit/>
            </a:bodyPr>
            <a:lstStyle/>
            <a:p>
              <a:pPr algn="ctr" defTabSz="914400">
                <a:defRPr sz="2700" b="1" cap="none">
                  <a:effectLst/>
                </a:defRPr>
              </a:pPr>
              <a:endParaRPr/>
            </a:p>
          </p:txBody>
        </p:sp>
        <p:sp>
          <p:nvSpPr>
            <p:cNvPr id="929" name="49%"/>
            <p:cNvSpPr txBox="1"/>
            <p:nvPr/>
          </p:nvSpPr>
          <p:spPr>
            <a:xfrm>
              <a:off x="0" y="0"/>
              <a:ext cx="1021747" cy="63754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121919" tIns="121919" rIns="121919" bIns="121919" numCol="1" anchor="t">
              <a:noAutofit/>
            </a:bodyPr>
            <a:lstStyle>
              <a:lvl1pPr>
                <a:defRPr sz="2700"/>
              </a:lvl1pPr>
            </a:lstStyle>
            <a:p>
              <a:pPr algn="ctr"/>
              <a:r>
                <a:rPr lang="en-GB" dirty="0" smtClean="0"/>
                <a:t>47</a:t>
              </a:r>
              <a:r>
                <a:rPr dirty="0" smtClean="0"/>
                <a:t>%</a:t>
              </a:r>
              <a:endParaRPr dirty="0"/>
            </a:p>
          </p:txBody>
        </p:sp>
      </p:grpSp>
      <p:sp>
        <p:nvSpPr>
          <p:cNvPr id="931" name="0"/>
          <p:cNvSpPr txBox="1"/>
          <p:nvPr/>
        </p:nvSpPr>
        <p:spPr>
          <a:xfrm>
            <a:off x="19546481" y="8341146"/>
            <a:ext cx="436362" cy="6375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700">
                <a:solidFill>
                  <a:srgbClr val="FF2600"/>
                </a:solidFill>
              </a:defRPr>
            </a:lvl1pPr>
          </a:lstStyle>
          <a:p>
            <a:r>
              <a:t>0</a:t>
            </a:r>
          </a:p>
        </p:txBody>
      </p:sp>
      <p:grpSp>
        <p:nvGrpSpPr>
          <p:cNvPr id="936" name="Group"/>
          <p:cNvGrpSpPr/>
          <p:nvPr/>
        </p:nvGrpSpPr>
        <p:grpSpPr>
          <a:xfrm>
            <a:off x="16826445" y="10767111"/>
            <a:ext cx="2297664" cy="574041"/>
            <a:chOff x="0" y="0"/>
            <a:chExt cx="2297662" cy="574039"/>
          </a:xfrm>
        </p:grpSpPr>
        <p:grpSp>
          <p:nvGrpSpPr>
            <p:cNvPr id="934" name="Group"/>
            <p:cNvGrpSpPr/>
            <p:nvPr/>
          </p:nvGrpSpPr>
          <p:grpSpPr>
            <a:xfrm>
              <a:off x="0" y="92960"/>
              <a:ext cx="388119" cy="388119"/>
              <a:chOff x="0" y="0"/>
              <a:chExt cx="388118" cy="388118"/>
            </a:xfrm>
          </p:grpSpPr>
          <p:sp>
            <p:nvSpPr>
              <p:cNvPr id="932" name="วงรี 20"/>
              <p:cNvSpPr/>
              <p:nvPr/>
            </p:nvSpPr>
            <p:spPr>
              <a:xfrm>
                <a:off x="0" y="0"/>
                <a:ext cx="388119" cy="388119"/>
              </a:xfrm>
              <a:prstGeom prst="ellipse">
                <a:avLst/>
              </a:prstGeom>
              <a:solidFill>
                <a:srgbClr val="98D12C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914400">
                  <a:defRPr sz="900" cap="none">
                    <a:solidFill>
                      <a:srgbClr val="FFFFFF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  <p:sp>
            <p:nvSpPr>
              <p:cNvPr id="933" name="Freeform 33"/>
              <p:cNvSpPr/>
              <p:nvPr/>
            </p:nvSpPr>
            <p:spPr>
              <a:xfrm>
                <a:off x="81077" y="72559"/>
                <a:ext cx="215977" cy="227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4" h="21267" extrusionOk="0">
                    <a:moveTo>
                      <a:pt x="7750" y="21267"/>
                    </a:moveTo>
                    <a:cubicBezTo>
                      <a:pt x="7173" y="21267"/>
                      <a:pt x="6660" y="20719"/>
                      <a:pt x="6083" y="20172"/>
                    </a:cubicBezTo>
                    <a:cubicBezTo>
                      <a:pt x="379" y="13175"/>
                      <a:pt x="379" y="13175"/>
                      <a:pt x="379" y="13175"/>
                    </a:cubicBezTo>
                    <a:cubicBezTo>
                      <a:pt x="-198" y="12079"/>
                      <a:pt x="-198" y="11045"/>
                      <a:pt x="956" y="10497"/>
                    </a:cubicBezTo>
                    <a:cubicBezTo>
                      <a:pt x="2109" y="9402"/>
                      <a:pt x="3199" y="9889"/>
                      <a:pt x="3776" y="10497"/>
                    </a:cubicBezTo>
                    <a:cubicBezTo>
                      <a:pt x="7750" y="15365"/>
                      <a:pt x="7750" y="15365"/>
                      <a:pt x="7750" y="15365"/>
                    </a:cubicBezTo>
                    <a:cubicBezTo>
                      <a:pt x="16851" y="1310"/>
                      <a:pt x="16851" y="1310"/>
                      <a:pt x="16851" y="1310"/>
                    </a:cubicBezTo>
                    <a:cubicBezTo>
                      <a:pt x="18005" y="215"/>
                      <a:pt x="19095" y="-333"/>
                      <a:pt x="20248" y="215"/>
                    </a:cubicBezTo>
                    <a:cubicBezTo>
                      <a:pt x="21402" y="762"/>
                      <a:pt x="21402" y="2405"/>
                      <a:pt x="20825" y="3439"/>
                    </a:cubicBezTo>
                    <a:cubicBezTo>
                      <a:pt x="10057" y="20172"/>
                      <a:pt x="10057" y="20172"/>
                      <a:pt x="10057" y="20172"/>
                    </a:cubicBezTo>
                    <a:cubicBezTo>
                      <a:pt x="9480" y="20719"/>
                      <a:pt x="8903" y="21267"/>
                      <a:pt x="7750" y="21267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900" cap="none"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</p:grpSp>
        <p:sp>
          <p:nvSpPr>
            <p:cNvPr id="935" name="Core Capital"/>
            <p:cNvSpPr txBox="1"/>
            <p:nvPr/>
          </p:nvSpPr>
          <p:spPr>
            <a:xfrm>
              <a:off x="550507" y="0"/>
              <a:ext cx="1747156" cy="57404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63500" dist="38100" dir="5400000" rotWithShape="0">
                <a:srgbClr val="000000">
                  <a:alpha val="2647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121919" tIns="121919" rIns="121919" bIns="121919" numCol="1" anchor="t">
              <a:spAutoFit/>
            </a:bodyPr>
            <a:lstStyle>
              <a:lvl1pPr>
                <a:defRPr sz="2200"/>
              </a:lvl1pPr>
            </a:lstStyle>
            <a:p>
              <a:r>
                <a:t>Core Capital</a:t>
              </a:r>
            </a:p>
          </p:txBody>
        </p:sp>
      </p:grpSp>
      <p:grpSp>
        <p:nvGrpSpPr>
          <p:cNvPr id="941" name="Group"/>
          <p:cNvGrpSpPr/>
          <p:nvPr/>
        </p:nvGrpSpPr>
        <p:grpSpPr>
          <a:xfrm>
            <a:off x="16831992" y="11510111"/>
            <a:ext cx="3275626" cy="574041"/>
            <a:chOff x="0" y="0"/>
            <a:chExt cx="3275625" cy="574039"/>
          </a:xfrm>
        </p:grpSpPr>
        <p:grpSp>
          <p:nvGrpSpPr>
            <p:cNvPr id="939" name="Group"/>
            <p:cNvGrpSpPr/>
            <p:nvPr/>
          </p:nvGrpSpPr>
          <p:grpSpPr>
            <a:xfrm>
              <a:off x="0" y="92960"/>
              <a:ext cx="388119" cy="388119"/>
              <a:chOff x="0" y="0"/>
              <a:chExt cx="388118" cy="388118"/>
            </a:xfrm>
          </p:grpSpPr>
          <p:sp>
            <p:nvSpPr>
              <p:cNvPr id="937" name="วงรี 20"/>
              <p:cNvSpPr/>
              <p:nvPr/>
            </p:nvSpPr>
            <p:spPr>
              <a:xfrm>
                <a:off x="0" y="0"/>
                <a:ext cx="388119" cy="388119"/>
              </a:xfrm>
              <a:prstGeom prst="ellipse">
                <a:avLst/>
              </a:prstGeom>
              <a:solidFill>
                <a:srgbClr val="AC3BB6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914400">
                  <a:defRPr sz="900" cap="none">
                    <a:solidFill>
                      <a:srgbClr val="FFFFFF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  <p:sp>
            <p:nvSpPr>
              <p:cNvPr id="938" name="Freeform 33"/>
              <p:cNvSpPr/>
              <p:nvPr/>
            </p:nvSpPr>
            <p:spPr>
              <a:xfrm>
                <a:off x="81077" y="72559"/>
                <a:ext cx="215977" cy="227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4" h="21267" extrusionOk="0">
                    <a:moveTo>
                      <a:pt x="7750" y="21267"/>
                    </a:moveTo>
                    <a:cubicBezTo>
                      <a:pt x="7173" y="21267"/>
                      <a:pt x="6660" y="20719"/>
                      <a:pt x="6083" y="20172"/>
                    </a:cubicBezTo>
                    <a:cubicBezTo>
                      <a:pt x="379" y="13175"/>
                      <a:pt x="379" y="13175"/>
                      <a:pt x="379" y="13175"/>
                    </a:cubicBezTo>
                    <a:cubicBezTo>
                      <a:pt x="-198" y="12079"/>
                      <a:pt x="-198" y="11045"/>
                      <a:pt x="956" y="10497"/>
                    </a:cubicBezTo>
                    <a:cubicBezTo>
                      <a:pt x="2109" y="9402"/>
                      <a:pt x="3199" y="9889"/>
                      <a:pt x="3776" y="10497"/>
                    </a:cubicBezTo>
                    <a:cubicBezTo>
                      <a:pt x="7750" y="15365"/>
                      <a:pt x="7750" y="15365"/>
                      <a:pt x="7750" y="15365"/>
                    </a:cubicBezTo>
                    <a:cubicBezTo>
                      <a:pt x="16851" y="1310"/>
                      <a:pt x="16851" y="1310"/>
                      <a:pt x="16851" y="1310"/>
                    </a:cubicBezTo>
                    <a:cubicBezTo>
                      <a:pt x="18005" y="215"/>
                      <a:pt x="19095" y="-333"/>
                      <a:pt x="20248" y="215"/>
                    </a:cubicBezTo>
                    <a:cubicBezTo>
                      <a:pt x="21402" y="762"/>
                      <a:pt x="21402" y="2405"/>
                      <a:pt x="20825" y="3439"/>
                    </a:cubicBezTo>
                    <a:cubicBezTo>
                      <a:pt x="10057" y="20172"/>
                      <a:pt x="10057" y="20172"/>
                      <a:pt x="10057" y="20172"/>
                    </a:cubicBezTo>
                    <a:cubicBezTo>
                      <a:pt x="9480" y="20719"/>
                      <a:pt x="8903" y="21267"/>
                      <a:pt x="7750" y="21267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900" cap="none"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</p:grpSp>
        <p:sp>
          <p:nvSpPr>
            <p:cNvPr id="940" name="Capital Development"/>
            <p:cNvSpPr txBox="1"/>
            <p:nvPr/>
          </p:nvSpPr>
          <p:spPr>
            <a:xfrm>
              <a:off x="614771" y="0"/>
              <a:ext cx="2660855" cy="57404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63500" dist="38100" dir="5400000" rotWithShape="0">
                <a:srgbClr val="000000">
                  <a:alpha val="2647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121919" tIns="121919" rIns="121919" bIns="121919" numCol="1" anchor="t">
              <a:spAutoFit/>
            </a:bodyPr>
            <a:lstStyle>
              <a:lvl1pPr>
                <a:defRPr sz="2200"/>
              </a:lvl1pPr>
            </a:lstStyle>
            <a:p>
              <a:r>
                <a:t>Capital Development</a:t>
              </a:r>
            </a:p>
          </p:txBody>
        </p:sp>
      </p:grpSp>
      <p:grpSp>
        <p:nvGrpSpPr>
          <p:cNvPr id="946" name="Group"/>
          <p:cNvGrpSpPr/>
          <p:nvPr/>
        </p:nvGrpSpPr>
        <p:grpSpPr>
          <a:xfrm>
            <a:off x="16844692" y="12272414"/>
            <a:ext cx="1730441" cy="574041"/>
            <a:chOff x="0" y="0"/>
            <a:chExt cx="1730439" cy="574039"/>
          </a:xfrm>
        </p:grpSpPr>
        <p:grpSp>
          <p:nvGrpSpPr>
            <p:cNvPr id="944" name="Group"/>
            <p:cNvGrpSpPr/>
            <p:nvPr/>
          </p:nvGrpSpPr>
          <p:grpSpPr>
            <a:xfrm>
              <a:off x="0" y="92960"/>
              <a:ext cx="388119" cy="388119"/>
              <a:chOff x="0" y="0"/>
              <a:chExt cx="388118" cy="388118"/>
            </a:xfrm>
          </p:grpSpPr>
          <p:sp>
            <p:nvSpPr>
              <p:cNvPr id="942" name="วงรี 20"/>
              <p:cNvSpPr/>
              <p:nvPr/>
            </p:nvSpPr>
            <p:spPr>
              <a:xfrm>
                <a:off x="0" y="0"/>
                <a:ext cx="388119" cy="388119"/>
              </a:xfrm>
              <a:prstGeom prst="ellipse">
                <a:avLst/>
              </a:prstGeom>
              <a:solidFill>
                <a:srgbClr val="FFB740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914400">
                  <a:defRPr sz="900" cap="none">
                    <a:solidFill>
                      <a:srgbClr val="FFFFFF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  <p:sp>
            <p:nvSpPr>
              <p:cNvPr id="943" name="Freeform 33"/>
              <p:cNvSpPr/>
              <p:nvPr/>
            </p:nvSpPr>
            <p:spPr>
              <a:xfrm>
                <a:off x="81077" y="72559"/>
                <a:ext cx="215977" cy="227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4" h="21267" extrusionOk="0">
                    <a:moveTo>
                      <a:pt x="7750" y="21267"/>
                    </a:moveTo>
                    <a:cubicBezTo>
                      <a:pt x="7173" y="21267"/>
                      <a:pt x="6660" y="20719"/>
                      <a:pt x="6083" y="20172"/>
                    </a:cubicBezTo>
                    <a:cubicBezTo>
                      <a:pt x="379" y="13175"/>
                      <a:pt x="379" y="13175"/>
                      <a:pt x="379" y="13175"/>
                    </a:cubicBezTo>
                    <a:cubicBezTo>
                      <a:pt x="-198" y="12079"/>
                      <a:pt x="-198" y="11045"/>
                      <a:pt x="956" y="10497"/>
                    </a:cubicBezTo>
                    <a:cubicBezTo>
                      <a:pt x="2109" y="9402"/>
                      <a:pt x="3199" y="9889"/>
                      <a:pt x="3776" y="10497"/>
                    </a:cubicBezTo>
                    <a:cubicBezTo>
                      <a:pt x="7750" y="15365"/>
                      <a:pt x="7750" y="15365"/>
                      <a:pt x="7750" y="15365"/>
                    </a:cubicBezTo>
                    <a:cubicBezTo>
                      <a:pt x="16851" y="1310"/>
                      <a:pt x="16851" y="1310"/>
                      <a:pt x="16851" y="1310"/>
                    </a:cubicBezTo>
                    <a:cubicBezTo>
                      <a:pt x="18005" y="215"/>
                      <a:pt x="19095" y="-333"/>
                      <a:pt x="20248" y="215"/>
                    </a:cubicBezTo>
                    <a:cubicBezTo>
                      <a:pt x="21402" y="762"/>
                      <a:pt x="21402" y="2405"/>
                      <a:pt x="20825" y="3439"/>
                    </a:cubicBezTo>
                    <a:cubicBezTo>
                      <a:pt x="10057" y="20172"/>
                      <a:pt x="10057" y="20172"/>
                      <a:pt x="10057" y="20172"/>
                    </a:cubicBezTo>
                    <a:cubicBezTo>
                      <a:pt x="9480" y="20719"/>
                      <a:pt x="8903" y="21267"/>
                      <a:pt x="7750" y="21267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900" cap="none"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</p:grpSp>
        <p:sp>
          <p:nvSpPr>
            <p:cNvPr id="945" name="Grants"/>
            <p:cNvSpPr txBox="1"/>
            <p:nvPr/>
          </p:nvSpPr>
          <p:spPr>
            <a:xfrm>
              <a:off x="643094" y="0"/>
              <a:ext cx="1087346" cy="57404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63500" dist="38100" dir="5400000" rotWithShape="0">
                <a:srgbClr val="000000">
                  <a:alpha val="2647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121919" tIns="121919" rIns="121919" bIns="121919" numCol="1" anchor="t">
              <a:spAutoFit/>
            </a:bodyPr>
            <a:lstStyle>
              <a:lvl1pPr>
                <a:defRPr sz="2200"/>
              </a:lvl1pPr>
            </a:lstStyle>
            <a:p>
              <a:r>
                <a:t>Grants</a:t>
              </a:r>
            </a:p>
          </p:txBody>
        </p:sp>
      </p:grpSp>
      <p:grpSp>
        <p:nvGrpSpPr>
          <p:cNvPr id="951" name="Group"/>
          <p:cNvGrpSpPr/>
          <p:nvPr/>
        </p:nvGrpSpPr>
        <p:grpSpPr>
          <a:xfrm>
            <a:off x="20447823" y="10760403"/>
            <a:ext cx="3134511" cy="574041"/>
            <a:chOff x="0" y="0"/>
            <a:chExt cx="3134510" cy="574039"/>
          </a:xfrm>
        </p:grpSpPr>
        <p:grpSp>
          <p:nvGrpSpPr>
            <p:cNvPr id="949" name="Group"/>
            <p:cNvGrpSpPr/>
            <p:nvPr/>
          </p:nvGrpSpPr>
          <p:grpSpPr>
            <a:xfrm>
              <a:off x="0" y="92960"/>
              <a:ext cx="388119" cy="388119"/>
              <a:chOff x="0" y="0"/>
              <a:chExt cx="388118" cy="388118"/>
            </a:xfrm>
          </p:grpSpPr>
          <p:sp>
            <p:nvSpPr>
              <p:cNvPr id="947" name="วงรี 20"/>
              <p:cNvSpPr/>
              <p:nvPr/>
            </p:nvSpPr>
            <p:spPr>
              <a:xfrm>
                <a:off x="0" y="0"/>
                <a:ext cx="388119" cy="388119"/>
              </a:xfrm>
              <a:prstGeom prst="ellipse">
                <a:avLst/>
              </a:prstGeom>
              <a:solidFill>
                <a:srgbClr val="FF2600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914400">
                  <a:defRPr sz="900" cap="none">
                    <a:solidFill>
                      <a:srgbClr val="FFFFFF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  <p:sp>
            <p:nvSpPr>
              <p:cNvPr id="948" name="Freeform 33"/>
              <p:cNvSpPr/>
              <p:nvPr/>
            </p:nvSpPr>
            <p:spPr>
              <a:xfrm>
                <a:off x="81077" y="72559"/>
                <a:ext cx="215977" cy="227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4" h="21267" extrusionOk="0">
                    <a:moveTo>
                      <a:pt x="7750" y="21267"/>
                    </a:moveTo>
                    <a:cubicBezTo>
                      <a:pt x="7173" y="21267"/>
                      <a:pt x="6660" y="20719"/>
                      <a:pt x="6083" y="20172"/>
                    </a:cubicBezTo>
                    <a:cubicBezTo>
                      <a:pt x="379" y="13175"/>
                      <a:pt x="379" y="13175"/>
                      <a:pt x="379" y="13175"/>
                    </a:cubicBezTo>
                    <a:cubicBezTo>
                      <a:pt x="-198" y="12079"/>
                      <a:pt x="-198" y="11045"/>
                      <a:pt x="956" y="10497"/>
                    </a:cubicBezTo>
                    <a:cubicBezTo>
                      <a:pt x="2109" y="9402"/>
                      <a:pt x="3199" y="9889"/>
                      <a:pt x="3776" y="10497"/>
                    </a:cubicBezTo>
                    <a:cubicBezTo>
                      <a:pt x="7750" y="15365"/>
                      <a:pt x="7750" y="15365"/>
                      <a:pt x="7750" y="15365"/>
                    </a:cubicBezTo>
                    <a:cubicBezTo>
                      <a:pt x="16851" y="1310"/>
                      <a:pt x="16851" y="1310"/>
                      <a:pt x="16851" y="1310"/>
                    </a:cubicBezTo>
                    <a:cubicBezTo>
                      <a:pt x="18005" y="215"/>
                      <a:pt x="19095" y="-333"/>
                      <a:pt x="20248" y="215"/>
                    </a:cubicBezTo>
                    <a:cubicBezTo>
                      <a:pt x="21402" y="762"/>
                      <a:pt x="21402" y="2405"/>
                      <a:pt x="20825" y="3439"/>
                    </a:cubicBezTo>
                    <a:cubicBezTo>
                      <a:pt x="10057" y="20172"/>
                      <a:pt x="10057" y="20172"/>
                      <a:pt x="10057" y="20172"/>
                    </a:cubicBezTo>
                    <a:cubicBezTo>
                      <a:pt x="9480" y="20719"/>
                      <a:pt x="8903" y="21267"/>
                      <a:pt x="7750" y="21267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900" cap="none"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</p:grpSp>
        <p:sp>
          <p:nvSpPr>
            <p:cNvPr id="950" name="Counterpart Funds"/>
            <p:cNvSpPr txBox="1"/>
            <p:nvPr/>
          </p:nvSpPr>
          <p:spPr>
            <a:xfrm>
              <a:off x="647763" y="0"/>
              <a:ext cx="2486748" cy="574040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63500" dist="38100" dir="5400000" rotWithShape="0">
                <a:srgbClr val="000000">
                  <a:alpha val="2647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121919" tIns="121919" rIns="121919" bIns="121919" numCol="1" anchor="t">
              <a:spAutoFit/>
            </a:bodyPr>
            <a:lstStyle>
              <a:lvl1pPr>
                <a:defRPr sz="2200"/>
              </a:lvl1pPr>
            </a:lstStyle>
            <a:p>
              <a:r>
                <a:t>Counterpart Funds</a:t>
              </a:r>
            </a:p>
          </p:txBody>
        </p:sp>
      </p:grpSp>
      <p:sp>
        <p:nvSpPr>
          <p:cNvPr id="952" name="The State is yet to draw down on any loan while bond related projects will commence in the second quarter of 2020."/>
          <p:cNvSpPr/>
          <p:nvPr/>
        </p:nvSpPr>
        <p:spPr>
          <a:xfrm>
            <a:off x="742955" y="11215492"/>
            <a:ext cx="15629475" cy="13927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0615"/>
                </a:moveTo>
                <a:lnTo>
                  <a:pt x="0" y="985"/>
                </a:lnTo>
                <a:cubicBezTo>
                  <a:pt x="0" y="441"/>
                  <a:pt x="39" y="0"/>
                  <a:pt x="88" y="0"/>
                </a:cubicBezTo>
                <a:lnTo>
                  <a:pt x="21512" y="0"/>
                </a:lnTo>
                <a:cubicBezTo>
                  <a:pt x="21561" y="0"/>
                  <a:pt x="21600" y="441"/>
                  <a:pt x="21600" y="985"/>
                </a:cubicBezTo>
                <a:lnTo>
                  <a:pt x="21600" y="20615"/>
                </a:lnTo>
                <a:cubicBezTo>
                  <a:pt x="21600" y="21159"/>
                  <a:pt x="21561" y="21600"/>
                  <a:pt x="21512" y="21600"/>
                </a:cubicBezTo>
                <a:lnTo>
                  <a:pt x="88" y="21600"/>
                </a:lnTo>
                <a:cubicBezTo>
                  <a:pt x="39" y="21600"/>
                  <a:pt x="0" y="21159"/>
                  <a:pt x="0" y="20615"/>
                </a:cubicBezTo>
                <a:close/>
              </a:path>
            </a:pathLst>
          </a:custGeom>
          <a:ln w="63500">
            <a:solidFill>
              <a:srgbClr val="00ACFF"/>
            </a:solidFill>
            <a:prstDash val="sysDot"/>
            <a:miter lim="400000"/>
          </a:ln>
          <a:effectLst>
            <a:outerShdw blurRad="76200" dist="38100" dir="5400000" rotWithShape="0">
              <a:srgbClr val="000000">
                <a:alpha val="24329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algn="ctr" defTabSz="825500">
              <a:defRPr sz="3000" b="1">
                <a:effectLst>
                  <a:outerShdw blurRad="12700" dist="12700" dir="3000000" rotWithShape="0">
                    <a:srgbClr val="000000">
                      <a:alpha val="34000"/>
                    </a:srgbClr>
                  </a:outerShdw>
                </a:effectLst>
              </a:defRPr>
            </a:lvl1pPr>
          </a:lstStyle>
          <a:p>
            <a:r>
              <a:rPr dirty="0">
                <a:solidFill>
                  <a:schemeClr val="tx1"/>
                </a:solidFill>
              </a:rPr>
              <a:t>The State </a:t>
            </a:r>
            <a:r>
              <a:rPr lang="en-GB" dirty="0" smtClean="0">
                <a:solidFill>
                  <a:schemeClr val="tx1"/>
                </a:solidFill>
              </a:rPr>
              <a:t>had already commenced the utilization of loans and bonds in stages</a:t>
            </a:r>
            <a:r>
              <a:rPr dirty="0" smtClean="0">
                <a:solidFill>
                  <a:schemeClr val="tx1"/>
                </a:solidFill>
              </a:rPr>
              <a:t>.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953" name="0"/>
          <p:cNvSpPr txBox="1"/>
          <p:nvPr/>
        </p:nvSpPr>
        <p:spPr>
          <a:xfrm>
            <a:off x="21580217" y="8341146"/>
            <a:ext cx="436363" cy="6375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121919" tIns="121919" rIns="121919" bIns="121919">
            <a:spAutoFit/>
          </a:bodyPr>
          <a:lstStyle>
            <a:lvl1pPr>
              <a:defRPr sz="2700">
                <a:solidFill>
                  <a:srgbClr val="FF2600"/>
                </a:solidFill>
              </a:defRPr>
            </a:lvl1pPr>
          </a:lstStyle>
          <a:p>
            <a:r>
              <a:t>0</a:t>
            </a:r>
          </a:p>
        </p:txBody>
      </p:sp>
      <p:grpSp>
        <p:nvGrpSpPr>
          <p:cNvPr id="956" name="Group"/>
          <p:cNvGrpSpPr/>
          <p:nvPr/>
        </p:nvGrpSpPr>
        <p:grpSpPr>
          <a:xfrm>
            <a:off x="16686095" y="9744922"/>
            <a:ext cx="1981875" cy="637541"/>
            <a:chOff x="0" y="0"/>
            <a:chExt cx="1981873" cy="637540"/>
          </a:xfrm>
        </p:grpSpPr>
        <p:sp>
          <p:nvSpPr>
            <p:cNvPr id="954" name="Rectangle"/>
            <p:cNvSpPr/>
            <p:nvPr/>
          </p:nvSpPr>
          <p:spPr>
            <a:xfrm>
              <a:off x="86074" y="105062"/>
              <a:ext cx="1895800" cy="427416"/>
            </a:xfrm>
            <a:prstGeom prst="rect">
              <a:avLst/>
            </a:prstGeom>
            <a:solidFill>
              <a:srgbClr val="00ACFF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121919" tIns="121919" rIns="121919" bIns="121919" numCol="1" anchor="ctr">
              <a:noAutofit/>
            </a:bodyPr>
            <a:lstStyle/>
            <a:p>
              <a:pPr algn="ctr" defTabSz="914400">
                <a:defRPr sz="1700" b="1" cap="none">
                  <a:solidFill>
                    <a:srgbClr val="FFFFFF"/>
                  </a:solidFill>
                  <a:effectLst/>
                </a:defRPr>
              </a:pPr>
              <a:endParaRPr/>
            </a:p>
          </p:txBody>
        </p:sp>
        <p:sp>
          <p:nvSpPr>
            <p:cNvPr id="955" name="58%"/>
            <p:cNvSpPr txBox="1"/>
            <p:nvPr/>
          </p:nvSpPr>
          <p:spPr>
            <a:xfrm>
              <a:off x="0" y="0"/>
              <a:ext cx="1133460" cy="637541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121919" tIns="121919" rIns="121919" bIns="121919" numCol="1" anchor="t">
              <a:noAutofit/>
            </a:bodyPr>
            <a:lstStyle>
              <a:lvl1pPr>
                <a:defRPr sz="2700"/>
              </a:lvl1pPr>
            </a:lstStyle>
            <a:p>
              <a:r>
                <a:rPr lang="en-GB" dirty="0" smtClean="0"/>
                <a:t>60</a:t>
              </a:r>
              <a:r>
                <a:rPr dirty="0" smtClean="0"/>
                <a:t>%</a:t>
              </a:r>
              <a:endParaRPr dirty="0"/>
            </a:p>
          </p:txBody>
        </p:sp>
      </p:grpSp>
      <p:grpSp>
        <p:nvGrpSpPr>
          <p:cNvPr id="959" name="Group"/>
          <p:cNvGrpSpPr/>
          <p:nvPr/>
        </p:nvGrpSpPr>
        <p:grpSpPr>
          <a:xfrm>
            <a:off x="18670260" y="9744922"/>
            <a:ext cx="2778428" cy="637541"/>
            <a:chOff x="0" y="0"/>
            <a:chExt cx="2778427" cy="637540"/>
          </a:xfrm>
        </p:grpSpPr>
        <p:sp>
          <p:nvSpPr>
            <p:cNvPr id="957" name="Rectangle"/>
            <p:cNvSpPr/>
            <p:nvPr/>
          </p:nvSpPr>
          <p:spPr>
            <a:xfrm>
              <a:off x="120670" y="105062"/>
              <a:ext cx="2657758" cy="427416"/>
            </a:xfrm>
            <a:prstGeom prst="rect">
              <a:avLst/>
            </a:prstGeom>
            <a:solidFill>
              <a:srgbClr val="00ACFF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121919" tIns="121919" rIns="121919" bIns="121919" numCol="1" anchor="ctr">
              <a:noAutofit/>
            </a:bodyPr>
            <a:lstStyle/>
            <a:p>
              <a:pPr algn="ctr" defTabSz="914400">
                <a:defRPr sz="1700" b="1" cap="none">
                  <a:solidFill>
                    <a:srgbClr val="FFFFFF"/>
                  </a:solidFill>
                  <a:effectLst/>
                </a:defRPr>
              </a:pPr>
              <a:endParaRPr/>
            </a:p>
          </p:txBody>
        </p:sp>
        <p:sp>
          <p:nvSpPr>
            <p:cNvPr id="958" name="153%"/>
            <p:cNvSpPr txBox="1"/>
            <p:nvPr/>
          </p:nvSpPr>
          <p:spPr>
            <a:xfrm>
              <a:off x="0" y="0"/>
              <a:ext cx="1589019" cy="637541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1">
                <a:defRPr sz="2700"/>
              </a:pPr>
              <a:r>
                <a:rPr dirty="0" smtClean="0"/>
                <a:t>1</a:t>
              </a:r>
              <a:r>
                <a:rPr lang="en-GB" dirty="0" smtClean="0"/>
                <a:t>8</a:t>
              </a:r>
              <a:r>
                <a:rPr dirty="0" smtClean="0"/>
                <a:t>3</a:t>
              </a:r>
              <a:r>
                <a:rPr dirty="0"/>
                <a:t>%</a:t>
              </a:r>
            </a:p>
          </p:txBody>
        </p:sp>
      </p:grpSp>
      <p:grpSp>
        <p:nvGrpSpPr>
          <p:cNvPr id="962" name="Group"/>
          <p:cNvGrpSpPr/>
          <p:nvPr/>
        </p:nvGrpSpPr>
        <p:grpSpPr>
          <a:xfrm>
            <a:off x="21427703" y="9744922"/>
            <a:ext cx="2778428" cy="637541"/>
            <a:chOff x="0" y="0"/>
            <a:chExt cx="2778427" cy="637540"/>
          </a:xfrm>
        </p:grpSpPr>
        <p:sp>
          <p:nvSpPr>
            <p:cNvPr id="960" name="Rectangle"/>
            <p:cNvSpPr/>
            <p:nvPr/>
          </p:nvSpPr>
          <p:spPr>
            <a:xfrm>
              <a:off x="120670" y="105062"/>
              <a:ext cx="2657758" cy="427416"/>
            </a:xfrm>
            <a:prstGeom prst="rect">
              <a:avLst/>
            </a:prstGeom>
            <a:solidFill>
              <a:srgbClr val="00ACFF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121919" tIns="121919" rIns="121919" bIns="121919" numCol="1" anchor="ctr">
              <a:noAutofit/>
            </a:bodyPr>
            <a:lstStyle/>
            <a:p>
              <a:pPr algn="ctr" defTabSz="914400">
                <a:defRPr sz="1700" b="1" cap="none">
                  <a:solidFill>
                    <a:srgbClr val="FFFFFF"/>
                  </a:solidFill>
                  <a:effectLst/>
                </a:defRPr>
              </a:pPr>
              <a:endParaRPr/>
            </a:p>
          </p:txBody>
        </p:sp>
        <p:sp>
          <p:nvSpPr>
            <p:cNvPr id="961" name="129%"/>
            <p:cNvSpPr txBox="1"/>
            <p:nvPr/>
          </p:nvSpPr>
          <p:spPr>
            <a:xfrm>
              <a:off x="0" y="0"/>
              <a:ext cx="1589019" cy="637541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121919" tIns="121919" rIns="121919" bIns="121919" numCol="1" anchor="t">
              <a:noAutofit/>
            </a:bodyPr>
            <a:lstStyle>
              <a:lvl1pPr>
                <a:defRPr sz="2700"/>
              </a:lvl1pPr>
            </a:lstStyle>
            <a:p>
              <a:r>
                <a:rPr lang="en-GB" dirty="0" smtClean="0"/>
                <a:t>95</a:t>
              </a:r>
              <a:r>
                <a:rPr dirty="0" smtClean="0"/>
                <a:t>%</a:t>
              </a:r>
              <a:endParaRPr dirty="0"/>
            </a:p>
          </p:txBody>
        </p:sp>
      </p:grpSp>
      <p:grpSp>
        <p:nvGrpSpPr>
          <p:cNvPr id="967" name="Group"/>
          <p:cNvGrpSpPr/>
          <p:nvPr/>
        </p:nvGrpSpPr>
        <p:grpSpPr>
          <a:xfrm>
            <a:off x="20485923" y="11472011"/>
            <a:ext cx="1917764" cy="1270001"/>
            <a:chOff x="0" y="0"/>
            <a:chExt cx="1917763" cy="1270000"/>
          </a:xfrm>
        </p:grpSpPr>
        <p:grpSp>
          <p:nvGrpSpPr>
            <p:cNvPr id="965" name="Group"/>
            <p:cNvGrpSpPr/>
            <p:nvPr/>
          </p:nvGrpSpPr>
          <p:grpSpPr>
            <a:xfrm>
              <a:off x="0" y="92960"/>
              <a:ext cx="388119" cy="388119"/>
              <a:chOff x="0" y="0"/>
              <a:chExt cx="388118" cy="388118"/>
            </a:xfrm>
          </p:grpSpPr>
          <p:sp>
            <p:nvSpPr>
              <p:cNvPr id="963" name="วงรี 20"/>
              <p:cNvSpPr/>
              <p:nvPr/>
            </p:nvSpPr>
            <p:spPr>
              <a:xfrm>
                <a:off x="0" y="0"/>
                <a:ext cx="388119" cy="388119"/>
              </a:xfrm>
              <a:prstGeom prst="ellipse">
                <a:avLst/>
              </a:prstGeom>
              <a:solidFill>
                <a:srgbClr val="00ACFF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914400">
                  <a:defRPr sz="900" cap="none">
                    <a:solidFill>
                      <a:srgbClr val="FFFFFF"/>
                    </a:solidFill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  <p:sp>
            <p:nvSpPr>
              <p:cNvPr id="964" name="Freeform 33"/>
              <p:cNvSpPr/>
              <p:nvPr/>
            </p:nvSpPr>
            <p:spPr>
              <a:xfrm>
                <a:off x="81077" y="72559"/>
                <a:ext cx="215977" cy="2279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4" h="21267" extrusionOk="0">
                    <a:moveTo>
                      <a:pt x="7750" y="21267"/>
                    </a:moveTo>
                    <a:cubicBezTo>
                      <a:pt x="7173" y="21267"/>
                      <a:pt x="6660" y="20719"/>
                      <a:pt x="6083" y="20172"/>
                    </a:cubicBezTo>
                    <a:cubicBezTo>
                      <a:pt x="379" y="13175"/>
                      <a:pt x="379" y="13175"/>
                      <a:pt x="379" y="13175"/>
                    </a:cubicBezTo>
                    <a:cubicBezTo>
                      <a:pt x="-198" y="12079"/>
                      <a:pt x="-198" y="11045"/>
                      <a:pt x="956" y="10497"/>
                    </a:cubicBezTo>
                    <a:cubicBezTo>
                      <a:pt x="2109" y="9402"/>
                      <a:pt x="3199" y="9889"/>
                      <a:pt x="3776" y="10497"/>
                    </a:cubicBezTo>
                    <a:cubicBezTo>
                      <a:pt x="7750" y="15365"/>
                      <a:pt x="7750" y="15365"/>
                      <a:pt x="7750" y="15365"/>
                    </a:cubicBezTo>
                    <a:cubicBezTo>
                      <a:pt x="16851" y="1310"/>
                      <a:pt x="16851" y="1310"/>
                      <a:pt x="16851" y="1310"/>
                    </a:cubicBezTo>
                    <a:cubicBezTo>
                      <a:pt x="18005" y="215"/>
                      <a:pt x="19095" y="-333"/>
                      <a:pt x="20248" y="215"/>
                    </a:cubicBezTo>
                    <a:cubicBezTo>
                      <a:pt x="21402" y="762"/>
                      <a:pt x="21402" y="2405"/>
                      <a:pt x="20825" y="3439"/>
                    </a:cubicBezTo>
                    <a:cubicBezTo>
                      <a:pt x="10057" y="20172"/>
                      <a:pt x="10057" y="20172"/>
                      <a:pt x="10057" y="20172"/>
                    </a:cubicBezTo>
                    <a:cubicBezTo>
                      <a:pt x="9480" y="20719"/>
                      <a:pt x="8903" y="21267"/>
                      <a:pt x="7750" y="21267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>
                <a:outerShdw blurRad="63500" dist="38100" dir="5400000" rotWithShape="0">
                  <a:srgbClr val="000000">
                    <a:alpha val="73895"/>
                  </a:srgbClr>
                </a:outerShdw>
              </a:effectLst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defTabSz="914400">
                  <a:defRPr sz="900" cap="none">
                    <a:effectLst/>
                    <a:latin typeface="Calibri"/>
                    <a:ea typeface="Calibri"/>
                    <a:cs typeface="Calibri"/>
                    <a:sym typeface="Calibri"/>
                  </a:defRPr>
                </a:pPr>
                <a:endParaRPr/>
              </a:p>
            </p:txBody>
          </p:sp>
        </p:grpSp>
        <p:sp>
          <p:nvSpPr>
            <p:cNvPr id="966" name="Repayments"/>
            <p:cNvSpPr/>
            <p:nvPr/>
          </p:nvSpPr>
          <p:spPr>
            <a:xfrm>
              <a:off x="647763" y="0"/>
              <a:ext cx="1270001" cy="1270000"/>
            </a:xfrm>
            <a:prstGeom prst="line">
              <a:avLst/>
            </a:prstGeom>
            <a:noFill/>
            <a:ln w="25400" cap="flat">
              <a:noFill/>
              <a:miter lim="400000"/>
            </a:ln>
            <a:effectLst>
              <a:outerShdw blurRad="63500" dist="38100" dir="5400000" rotWithShape="0">
                <a:srgbClr val="000000">
                  <a:alpha val="26470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121919" tIns="121919" rIns="121919" bIns="121919" numCol="1" anchor="t">
              <a:spAutoFit/>
            </a:bodyPr>
            <a:lstStyle>
              <a:lvl1pPr>
                <a:defRPr sz="2200"/>
              </a:lvl1pPr>
            </a:lstStyle>
            <a:p>
              <a:r>
                <a:t>Repayments</a:t>
              </a:r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9" name="2020 Capital Expenditure and Financing Activities"/>
          <p:cNvSpPr txBox="1">
            <a:spLocks noGrp="1"/>
          </p:cNvSpPr>
          <p:nvPr>
            <p:ph type="title"/>
          </p:nvPr>
        </p:nvSpPr>
        <p:spPr>
          <a:xfrm>
            <a:off x="2592823" y="782678"/>
            <a:ext cx="19198354" cy="1997601"/>
          </a:xfrm>
          <a:prstGeom prst="rect">
            <a:avLst/>
          </a:prstGeom>
        </p:spPr>
        <p:txBody>
          <a:bodyPr/>
          <a:lstStyle/>
          <a:p>
            <a:r>
              <a:t>2020 Capital Expenditure and Financing Activities</a:t>
            </a:r>
          </a:p>
        </p:txBody>
      </p:sp>
      <p:sp>
        <p:nvSpPr>
          <p:cNvPr id="97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30</a:t>
            </a:fld>
            <a:endParaRPr/>
          </a:p>
        </p:txBody>
      </p:sp>
      <p:sp>
        <p:nvSpPr>
          <p:cNvPr id="971" name="Rectangle 25"/>
          <p:cNvSpPr/>
          <p:nvPr/>
        </p:nvSpPr>
        <p:spPr>
          <a:xfrm>
            <a:off x="4980980" y="3646110"/>
            <a:ext cx="13994958" cy="4119611"/>
          </a:xfrm>
          <a:prstGeom prst="rect">
            <a:avLst/>
          </a:prstGeom>
          <a:solidFill>
            <a:srgbClr val="808080">
              <a:alpha val="10000"/>
            </a:srgbClr>
          </a:solidFill>
          <a:ln w="12700">
            <a:miter lim="400000"/>
          </a:ln>
          <a:effectLst>
            <a:outerShdw blurRad="101600" dist="50800" dir="5400000" rotWithShape="0">
              <a:srgbClr val="000000">
                <a:alpha val="53747"/>
              </a:srgbClr>
            </a:outerShdw>
          </a:effectLst>
        </p:spPr>
        <p:txBody>
          <a:bodyPr lIns="45719" rIns="45719" anchor="ctr"/>
          <a:lstStyle/>
          <a:p>
            <a:pPr algn="ctr" defTabSz="1828433">
              <a:defRPr sz="3600" cap="none">
                <a:solidFill>
                  <a:srgbClr val="FFFFFF"/>
                </a:solidFill>
                <a:effectLst/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grpSp>
        <p:nvGrpSpPr>
          <p:cNvPr id="977" name="Group 1"/>
          <p:cNvGrpSpPr/>
          <p:nvPr/>
        </p:nvGrpSpPr>
        <p:grpSpPr>
          <a:xfrm>
            <a:off x="2650222" y="3370846"/>
            <a:ext cx="4670140" cy="4670140"/>
            <a:chOff x="0" y="0"/>
            <a:chExt cx="4670138" cy="4670138"/>
          </a:xfrm>
        </p:grpSpPr>
        <p:sp>
          <p:nvSpPr>
            <p:cNvPr id="972" name="Oval 33"/>
            <p:cNvSpPr/>
            <p:nvPr/>
          </p:nvSpPr>
          <p:spPr>
            <a:xfrm>
              <a:off x="0" y="0"/>
              <a:ext cx="4670139" cy="4670139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1828433">
                <a:defRPr sz="3600" cap="none">
                  <a:solidFill>
                    <a:srgbClr val="FFFFFF"/>
                  </a:solidFill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grpSp>
          <p:nvGrpSpPr>
            <p:cNvPr id="976" name="Group 34"/>
            <p:cNvGrpSpPr/>
            <p:nvPr/>
          </p:nvGrpSpPr>
          <p:grpSpPr>
            <a:xfrm>
              <a:off x="31628" y="10642"/>
              <a:ext cx="4606886" cy="4606886"/>
              <a:chOff x="0" y="0"/>
              <a:chExt cx="4606884" cy="4606884"/>
            </a:xfrm>
          </p:grpSpPr>
          <p:graphicFrame>
            <p:nvGraphicFramePr>
              <p:cNvPr id="973" name="Chart 35"/>
              <p:cNvGraphicFramePr/>
              <p:nvPr>
                <p:extLst>
                  <p:ext uri="{D42A27DB-BD31-4B8C-83A1-F6EECF244321}">
                    <p14:modId xmlns:p14="http://schemas.microsoft.com/office/powerpoint/2010/main" val="2885593994"/>
                  </p:ext>
                </p:extLst>
              </p:nvPr>
            </p:nvGraphicFramePr>
            <p:xfrm>
              <a:off x="0" y="0"/>
              <a:ext cx="4606885" cy="4606885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2"/>
              </a:graphicData>
            </a:graphic>
          </p:graphicFrame>
          <p:sp>
            <p:nvSpPr>
              <p:cNvPr id="974" name="TextBox 36"/>
              <p:cNvSpPr txBox="1"/>
              <p:nvPr/>
            </p:nvSpPr>
            <p:spPr>
              <a:xfrm>
                <a:off x="1358184" y="1896113"/>
                <a:ext cx="1890516" cy="814658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t">
                <a:noAutofit/>
              </a:bodyPr>
              <a:lstStyle>
                <a:lvl1pPr algn="ctr">
                  <a:defRPr sz="4600" b="1"/>
                </a:lvl1pPr>
              </a:lstStyle>
              <a:p>
                <a:pPr>
                  <a:defRPr>
                    <a:effectLst/>
                  </a:defRPr>
                </a:pPr>
                <a:r>
                  <a:rPr lang="en-GB" dirty="0" smtClean="0"/>
                  <a:t>57</a:t>
                </a:r>
                <a:r>
                  <a:rPr dirty="0" smtClean="0"/>
                  <a:t>%</a:t>
                </a:r>
                <a:endParaRPr dirty="0"/>
              </a:p>
            </p:txBody>
          </p:sp>
          <p:sp>
            <p:nvSpPr>
              <p:cNvPr id="975" name="TextBox 36"/>
              <p:cNvSpPr txBox="1"/>
              <p:nvPr/>
            </p:nvSpPr>
            <p:spPr>
              <a:xfrm>
                <a:off x="1358184" y="2956199"/>
                <a:ext cx="1890516" cy="473485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ctr">
                <a:noAutofit/>
              </a:bodyPr>
              <a:lstStyle>
                <a:lvl1pPr algn="ctr">
                  <a:defRPr sz="2400" b="1"/>
                </a:lvl1pPr>
              </a:lstStyle>
              <a:p>
                <a:pPr>
                  <a:defRPr>
                    <a:effectLst/>
                  </a:defRPr>
                </a:pPr>
                <a:r>
                  <a:t>CapeX</a:t>
                </a:r>
              </a:p>
            </p:txBody>
          </p:sp>
        </p:grpSp>
      </p:grpSp>
      <p:sp>
        <p:nvSpPr>
          <p:cNvPr id="978" name="TextBox 42"/>
          <p:cNvSpPr txBox="1"/>
          <p:nvPr/>
        </p:nvSpPr>
        <p:spPr>
          <a:xfrm>
            <a:off x="7984514" y="5157788"/>
            <a:ext cx="8280539" cy="2298065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marL="541564" indent="-465364" defTabSz="825500">
              <a:spcBef>
                <a:spcPts val="1000"/>
              </a:spcBef>
              <a:buSzPct val="114000"/>
              <a:buBlip>
                <a:blip r:embed="rId3"/>
              </a:buBlip>
              <a:defRPr sz="2700" b="1">
                <a:effectLst/>
              </a:defRPr>
            </a:pPr>
            <a:r>
              <a:rPr dirty="0">
                <a:solidFill>
                  <a:schemeClr val="tx1"/>
                </a:solidFill>
              </a:rPr>
              <a:t>Capex performed at </a:t>
            </a:r>
            <a:r>
              <a:rPr lang="en-GB" dirty="0" smtClean="0">
                <a:solidFill>
                  <a:schemeClr val="tx1"/>
                </a:solidFill>
              </a:rPr>
              <a:t>57</a:t>
            </a:r>
            <a:r>
              <a:rPr dirty="0" smtClean="0">
                <a:solidFill>
                  <a:schemeClr val="tx1"/>
                </a:solidFill>
              </a:rPr>
              <a:t>% </a:t>
            </a:r>
            <a:r>
              <a:rPr dirty="0">
                <a:solidFill>
                  <a:schemeClr val="tx1"/>
                </a:solidFill>
              </a:rPr>
              <a:t>| </a:t>
            </a:r>
            <a:r>
              <a:rPr dirty="0" smtClean="0">
                <a:solidFill>
                  <a:schemeClr val="tx1"/>
                </a:solidFill>
              </a:rPr>
              <a:t>₦</a:t>
            </a:r>
            <a:r>
              <a:rPr lang="en-GB" dirty="0" smtClean="0">
                <a:solidFill>
                  <a:schemeClr val="tx1"/>
                </a:solidFill>
              </a:rPr>
              <a:t>102.141</a:t>
            </a:r>
            <a:r>
              <a:rPr dirty="0" err="1" smtClean="0">
                <a:solidFill>
                  <a:schemeClr val="tx1"/>
                </a:solidFill>
              </a:rPr>
              <a:t>bn</a:t>
            </a:r>
            <a:r>
              <a:rPr dirty="0" smtClean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in </a:t>
            </a:r>
            <a:r>
              <a:rPr dirty="0" smtClean="0">
                <a:solidFill>
                  <a:schemeClr val="tx1"/>
                </a:solidFill>
              </a:rPr>
              <a:t>Q</a:t>
            </a:r>
            <a:r>
              <a:rPr lang="en-GB" dirty="0" smtClean="0">
                <a:solidFill>
                  <a:schemeClr val="tx1"/>
                </a:solidFill>
              </a:rPr>
              <a:t>2</a:t>
            </a:r>
            <a:r>
              <a:rPr dirty="0" smtClean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2020, of which </a:t>
            </a:r>
            <a:r>
              <a:rPr dirty="0" smtClean="0">
                <a:solidFill>
                  <a:schemeClr val="tx1"/>
                </a:solidFill>
              </a:rPr>
              <a:t>₦</a:t>
            </a:r>
            <a:r>
              <a:rPr lang="en-GB" dirty="0" smtClean="0">
                <a:solidFill>
                  <a:schemeClr val="tx1"/>
                </a:solidFill>
              </a:rPr>
              <a:t>20.899</a:t>
            </a:r>
            <a:r>
              <a:rPr dirty="0" err="1" smtClean="0">
                <a:solidFill>
                  <a:schemeClr val="tx1"/>
                </a:solidFill>
              </a:rPr>
              <a:t>bn</a:t>
            </a:r>
            <a:r>
              <a:rPr dirty="0" smtClean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of it was </a:t>
            </a:r>
            <a:r>
              <a:rPr dirty="0" err="1">
                <a:solidFill>
                  <a:schemeClr val="tx1"/>
                </a:solidFill>
              </a:rPr>
              <a:t>utilised</a:t>
            </a:r>
            <a:r>
              <a:rPr dirty="0">
                <a:solidFill>
                  <a:schemeClr val="tx1"/>
                </a:solidFill>
              </a:rPr>
              <a:t> for Debt Repayment</a:t>
            </a:r>
            <a:r>
              <a:rPr dirty="0" smtClean="0">
                <a:solidFill>
                  <a:schemeClr val="tx1"/>
                </a:solidFill>
              </a:rPr>
              <a:t>.</a:t>
            </a:r>
            <a:endParaRPr dirty="0">
              <a:solidFill>
                <a:schemeClr val="tx1"/>
              </a:solidFill>
            </a:endParaRPr>
          </a:p>
          <a:p>
            <a:pPr marL="541564" indent="-465364" defTabSz="825500">
              <a:spcBef>
                <a:spcPts val="1000"/>
              </a:spcBef>
              <a:buSzPct val="114000"/>
              <a:buBlip>
                <a:blip r:embed="rId3"/>
              </a:buBlip>
              <a:defRPr sz="2700" b="1">
                <a:effectLst/>
              </a:defRPr>
            </a:pPr>
            <a:r>
              <a:rPr dirty="0">
                <a:solidFill>
                  <a:schemeClr val="tx1"/>
                </a:solidFill>
              </a:rPr>
              <a:t>Capital : Recurrent ratio closed at </a:t>
            </a:r>
            <a:r>
              <a:rPr lang="en-GB" dirty="0" smtClean="0">
                <a:solidFill>
                  <a:schemeClr val="tx1"/>
                </a:solidFill>
              </a:rPr>
              <a:t>51</a:t>
            </a:r>
            <a:r>
              <a:rPr dirty="0" smtClean="0">
                <a:solidFill>
                  <a:schemeClr val="tx1"/>
                </a:solidFill>
              </a:rPr>
              <a:t>:</a:t>
            </a:r>
            <a:r>
              <a:rPr lang="en-GB" dirty="0" smtClean="0">
                <a:solidFill>
                  <a:schemeClr val="tx1"/>
                </a:solidFill>
              </a:rPr>
              <a:t>49 at Half Year</a:t>
            </a:r>
            <a:r>
              <a:rPr dirty="0" smtClean="0">
                <a:solidFill>
                  <a:schemeClr val="tx1"/>
                </a:solidFill>
              </a:rPr>
              <a:t>.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979" name="TextBox 51"/>
          <p:cNvSpPr txBox="1"/>
          <p:nvPr/>
        </p:nvSpPr>
        <p:spPr>
          <a:xfrm>
            <a:off x="7985975" y="3939085"/>
            <a:ext cx="8412050" cy="6883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4000" b="1"/>
            </a:lvl1pPr>
          </a:lstStyle>
          <a:p>
            <a:pPr>
              <a:defRPr>
                <a:effectLst/>
              </a:defRPr>
            </a:pPr>
            <a:r>
              <a:t>Capital Expenditure          </a:t>
            </a:r>
          </a:p>
        </p:txBody>
      </p:sp>
      <p:sp>
        <p:nvSpPr>
          <p:cNvPr id="980" name="2020"/>
          <p:cNvSpPr txBox="1"/>
          <p:nvPr/>
        </p:nvSpPr>
        <p:spPr>
          <a:xfrm>
            <a:off x="812144" y="5208115"/>
            <a:ext cx="1667791" cy="995601"/>
          </a:xfrm>
          <a:prstGeom prst="rect">
            <a:avLst/>
          </a:prstGeom>
          <a:ln w="25400">
            <a:miter lim="400000"/>
          </a:ln>
          <a:effectLst>
            <a:outerShdw blurRad="63500" dist="38100" dir="5400000" rotWithShape="0">
              <a:srgbClr val="000000">
                <a:alpha val="2647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algn="ctr">
              <a:defRPr sz="4600" b="1"/>
            </a:lvl1pPr>
          </a:lstStyle>
          <a:p>
            <a:pPr>
              <a:defRPr>
                <a:effectLst/>
              </a:defRPr>
            </a:pPr>
            <a:r>
              <a:t>2020</a:t>
            </a:r>
          </a:p>
        </p:txBody>
      </p:sp>
      <p:sp>
        <p:nvSpPr>
          <p:cNvPr id="981" name="2020"/>
          <p:cNvSpPr txBox="1"/>
          <p:nvPr/>
        </p:nvSpPr>
        <p:spPr>
          <a:xfrm>
            <a:off x="21655405" y="10076246"/>
            <a:ext cx="1667790" cy="995601"/>
          </a:xfrm>
          <a:prstGeom prst="rect">
            <a:avLst/>
          </a:prstGeom>
          <a:ln w="25400">
            <a:miter lim="400000"/>
          </a:ln>
          <a:effectLst>
            <a:outerShdw blurRad="63500" dist="38100" dir="5400000" rotWithShape="0">
              <a:srgbClr val="000000">
                <a:alpha val="2647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algn="ctr">
              <a:defRPr sz="4600" b="1"/>
            </a:lvl1pPr>
          </a:lstStyle>
          <a:p>
            <a:pPr>
              <a:defRPr>
                <a:effectLst/>
              </a:defRPr>
            </a:pPr>
            <a:r>
              <a:t>2020</a:t>
            </a:r>
          </a:p>
        </p:txBody>
      </p:sp>
      <p:sp>
        <p:nvSpPr>
          <p:cNvPr id="982" name="Rectangle 25"/>
          <p:cNvSpPr/>
          <p:nvPr/>
        </p:nvSpPr>
        <p:spPr>
          <a:xfrm>
            <a:off x="5194521" y="8271935"/>
            <a:ext cx="13994958" cy="4604225"/>
          </a:xfrm>
          <a:prstGeom prst="rect">
            <a:avLst/>
          </a:prstGeom>
          <a:solidFill>
            <a:srgbClr val="808080">
              <a:alpha val="10000"/>
            </a:srgbClr>
          </a:solidFill>
          <a:ln w="12700">
            <a:miter lim="400000"/>
          </a:ln>
          <a:effectLst>
            <a:outerShdw blurRad="101600" dist="50800" dir="5400000" rotWithShape="0">
              <a:srgbClr val="000000">
                <a:alpha val="53747"/>
              </a:srgbClr>
            </a:outerShdw>
          </a:effectLst>
        </p:spPr>
        <p:txBody>
          <a:bodyPr lIns="45719" rIns="45719" anchor="ctr"/>
          <a:lstStyle/>
          <a:p>
            <a:pPr algn="ctr" defTabSz="1828433">
              <a:defRPr sz="3600" cap="none">
                <a:solidFill>
                  <a:srgbClr val="FFFFFF"/>
                </a:solidFill>
                <a:effectLst/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grpSp>
        <p:nvGrpSpPr>
          <p:cNvPr id="987" name="Group"/>
          <p:cNvGrpSpPr/>
          <p:nvPr/>
        </p:nvGrpSpPr>
        <p:grpSpPr>
          <a:xfrm>
            <a:off x="16779113" y="8239413"/>
            <a:ext cx="4669269" cy="4669269"/>
            <a:chOff x="0" y="0"/>
            <a:chExt cx="4669268" cy="4669268"/>
          </a:xfrm>
        </p:grpSpPr>
        <p:sp>
          <p:nvSpPr>
            <p:cNvPr id="983" name="Oval 59"/>
            <p:cNvSpPr/>
            <p:nvPr/>
          </p:nvSpPr>
          <p:spPr>
            <a:xfrm>
              <a:off x="0" y="0"/>
              <a:ext cx="4669269" cy="4669269"/>
            </a:xfrm>
            <a:prstGeom prst="ellipse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 defTabSz="1828433">
                <a:defRPr sz="3600" cap="none">
                  <a:solidFill>
                    <a:srgbClr val="FFFFFF"/>
                  </a:solidFill>
                  <a:effectLst/>
                  <a:latin typeface="Calibri"/>
                  <a:ea typeface="Calibri"/>
                  <a:cs typeface="Calibri"/>
                  <a:sym typeface="Calibri"/>
                </a:defRPr>
              </a:pPr>
              <a:endParaRPr/>
            </a:p>
          </p:txBody>
        </p:sp>
        <p:grpSp>
          <p:nvGrpSpPr>
            <p:cNvPr id="986" name="Group 37"/>
            <p:cNvGrpSpPr/>
            <p:nvPr/>
          </p:nvGrpSpPr>
          <p:grpSpPr>
            <a:xfrm>
              <a:off x="31621" y="31621"/>
              <a:ext cx="4606027" cy="4606026"/>
              <a:chOff x="0" y="0"/>
              <a:chExt cx="4606025" cy="4606025"/>
            </a:xfrm>
          </p:grpSpPr>
          <p:graphicFrame>
            <p:nvGraphicFramePr>
              <p:cNvPr id="984" name="Chart 38"/>
              <p:cNvGraphicFramePr/>
              <p:nvPr>
                <p:extLst>
                  <p:ext uri="{D42A27DB-BD31-4B8C-83A1-F6EECF244321}">
                    <p14:modId xmlns:p14="http://schemas.microsoft.com/office/powerpoint/2010/main" val="1572964583"/>
                  </p:ext>
                </p:extLst>
              </p:nvPr>
            </p:nvGraphicFramePr>
            <p:xfrm>
              <a:off x="0" y="0"/>
              <a:ext cx="4606026" cy="4606026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985" name="TextBox 39"/>
              <p:cNvSpPr txBox="1"/>
              <p:nvPr/>
            </p:nvSpPr>
            <p:spPr>
              <a:xfrm>
                <a:off x="1329762" y="1933560"/>
                <a:ext cx="1946501" cy="738905"/>
              </a:xfrm>
              <a:prstGeom prst="rect">
                <a:avLst/>
              </a:prstGeom>
              <a:noFill/>
              <a:ln w="254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9" tIns="45719" rIns="45719" bIns="45719" numCol="1" anchor="ctr">
                <a:noAutofit/>
              </a:bodyPr>
              <a:lstStyle>
                <a:lvl1pPr algn="ctr">
                  <a:defRPr sz="4600" b="1"/>
                </a:lvl1pPr>
              </a:lstStyle>
              <a:p>
                <a:pPr>
                  <a:defRPr>
                    <a:effectLst/>
                  </a:defRPr>
                </a:pPr>
                <a:r>
                  <a:rPr lang="en-GB" dirty="0" smtClean="0">
                    <a:solidFill>
                      <a:schemeClr val="tx1"/>
                    </a:solidFill>
                  </a:rPr>
                  <a:t>51</a:t>
                </a:r>
                <a:r>
                  <a:rPr dirty="0" smtClean="0">
                    <a:solidFill>
                      <a:schemeClr val="tx1"/>
                    </a:solidFill>
                  </a:rPr>
                  <a:t>:</a:t>
                </a:r>
                <a:r>
                  <a:rPr lang="en-GB" dirty="0" smtClean="0">
                    <a:solidFill>
                      <a:schemeClr val="tx1"/>
                    </a:solidFill>
                  </a:rPr>
                  <a:t>49</a:t>
                </a:r>
                <a:endParaRPr dirty="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988" name="TextBox 36"/>
          <p:cNvSpPr txBox="1"/>
          <p:nvPr/>
        </p:nvSpPr>
        <p:spPr>
          <a:xfrm>
            <a:off x="18168491" y="11222442"/>
            <a:ext cx="1890516" cy="5994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/>
          <a:lstStyle>
            <a:lvl1pPr algn="ctr">
              <a:defRPr sz="2400" b="1"/>
            </a:lvl1pPr>
          </a:lstStyle>
          <a:p>
            <a:pPr>
              <a:defRPr>
                <a:effectLst/>
              </a:defRPr>
            </a:pPr>
            <a:r>
              <a:t>CapeX</a:t>
            </a:r>
          </a:p>
        </p:txBody>
      </p:sp>
      <p:sp>
        <p:nvSpPr>
          <p:cNvPr id="989" name="TextBox 42"/>
          <p:cNvSpPr txBox="1"/>
          <p:nvPr/>
        </p:nvSpPr>
        <p:spPr>
          <a:xfrm>
            <a:off x="8291552" y="10232063"/>
            <a:ext cx="8280539" cy="1338828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marL="541564" indent="-465364" defTabSz="825500">
              <a:spcBef>
                <a:spcPts val="1000"/>
              </a:spcBef>
              <a:buSzPct val="114000"/>
              <a:buBlip>
                <a:blip r:embed="rId3"/>
              </a:buBlip>
              <a:defRPr sz="2700" b="1"/>
            </a:lvl1pPr>
          </a:lstStyle>
          <a:p>
            <a:pPr>
              <a:defRPr>
                <a:effectLst/>
              </a:defRPr>
            </a:pPr>
            <a:r>
              <a:rPr dirty="0">
                <a:solidFill>
                  <a:schemeClr val="tx1"/>
                </a:solidFill>
              </a:rPr>
              <a:t>The state has a Financing Surplus of the sum of </a:t>
            </a:r>
            <a:r>
              <a:rPr dirty="0" smtClean="0">
                <a:solidFill>
                  <a:schemeClr val="tx1"/>
                </a:solidFill>
              </a:rPr>
              <a:t>₦</a:t>
            </a:r>
            <a:r>
              <a:rPr lang="en-GB" dirty="0" smtClean="0">
                <a:solidFill>
                  <a:schemeClr val="tx1"/>
                </a:solidFill>
              </a:rPr>
              <a:t>97.792</a:t>
            </a:r>
            <a:r>
              <a:rPr dirty="0" err="1" smtClean="0">
                <a:solidFill>
                  <a:schemeClr val="tx1"/>
                </a:solidFill>
              </a:rPr>
              <a:t>bn</a:t>
            </a:r>
            <a:r>
              <a:rPr dirty="0" smtClean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which is available to finance capex in </a:t>
            </a:r>
            <a:r>
              <a:rPr dirty="0" smtClean="0">
                <a:solidFill>
                  <a:schemeClr val="tx1"/>
                </a:solidFill>
              </a:rPr>
              <a:t>Q</a:t>
            </a:r>
            <a:r>
              <a:rPr lang="en-GB" dirty="0" smtClean="0">
                <a:solidFill>
                  <a:schemeClr val="tx1"/>
                </a:solidFill>
              </a:rPr>
              <a:t>3</a:t>
            </a:r>
            <a:r>
              <a:rPr dirty="0" smtClean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2020.</a:t>
            </a:r>
          </a:p>
        </p:txBody>
      </p:sp>
      <p:sp>
        <p:nvSpPr>
          <p:cNvPr id="990" name="TextBox 51"/>
          <p:cNvSpPr txBox="1"/>
          <p:nvPr/>
        </p:nvSpPr>
        <p:spPr>
          <a:xfrm>
            <a:off x="8463992" y="8654722"/>
            <a:ext cx="8412050" cy="688341"/>
          </a:xfrm>
          <a:prstGeom prst="rect">
            <a:avLst/>
          </a:prstGeom>
          <a:ln w="254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4000" b="1"/>
            </a:lvl1pPr>
          </a:lstStyle>
          <a:p>
            <a:pPr>
              <a:defRPr>
                <a:effectLst/>
              </a:defRPr>
            </a:pPr>
            <a:r>
              <a:t>Financing Activities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2" name="Capital Expenditure — (Q1) 202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Capital Expenditure — </a:t>
            </a:r>
            <a:r>
              <a:rPr dirty="0" smtClean="0"/>
              <a:t>(</a:t>
            </a:r>
            <a:r>
              <a:rPr lang="en-GB" dirty="0" smtClean="0"/>
              <a:t>Half Year</a:t>
            </a:r>
            <a:r>
              <a:rPr dirty="0" smtClean="0"/>
              <a:t>) </a:t>
            </a:r>
            <a:r>
              <a:rPr dirty="0"/>
              <a:t>2020</a:t>
            </a:r>
          </a:p>
        </p:txBody>
      </p:sp>
      <p:sp>
        <p:nvSpPr>
          <p:cNvPr id="99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31</a:t>
            </a:fld>
            <a:endParaRPr/>
          </a:p>
        </p:txBody>
      </p:sp>
      <p:graphicFrame>
        <p:nvGraphicFramePr>
          <p:cNvPr id="994" name="Table"/>
          <p:cNvGraphicFramePr/>
          <p:nvPr>
            <p:extLst>
              <p:ext uri="{D42A27DB-BD31-4B8C-83A1-F6EECF244321}">
                <p14:modId xmlns:p14="http://schemas.microsoft.com/office/powerpoint/2010/main" val="606303644"/>
              </p:ext>
            </p:extLst>
          </p:nvPr>
        </p:nvGraphicFramePr>
        <p:xfrm>
          <a:off x="914600" y="3205007"/>
          <a:ext cx="12474038" cy="7982432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3827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547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129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86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79388">
                <a:tc rowSpan="2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Details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Half</a:t>
                      </a:r>
                      <a:r>
                        <a:rPr lang="en-GB" sz="2700" b="1" cap="small" baseline="0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Year</a:t>
                      </a:r>
                      <a:r>
                        <a:rPr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2020
(₦’</a:t>
                      </a:r>
                      <a:r>
                        <a:rPr sz="2700" b="1" cap="small" dirty="0" err="1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bn</a:t>
                      </a: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37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 Budget 
Jan - 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Jun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 dirty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Actual
Jan – </a:t>
                      </a:r>
                      <a:r>
                        <a:rPr lang="en-GB" sz="2700" b="1" cap="small" dirty="0" smtClean="0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Jun</a:t>
                      </a:r>
                      <a:endParaRPr sz="2700" b="1" cap="small" dirty="0"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9144" marR="9144" marT="9144" marB="9144" anchor="ctr" horzOverflow="overflow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A7A7A7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88303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Revenue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535.515</a:t>
                      </a:r>
                      <a:endParaRPr lang="en-US" sz="2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432.630</a:t>
                      </a:r>
                      <a:endParaRPr lang="en-US" sz="2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81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09939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Total Recurrent Expenditure (D&amp;ND)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228.765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164.428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latin typeface="+mn-lt"/>
                          <a:ea typeface="+mn-ea"/>
                          <a:cs typeface="+mn-cs"/>
                        </a:rPr>
                        <a:t>72</a:t>
                      </a:r>
                      <a:endParaRPr sz="2700" b="1" cap="small" dirty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99163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Capital Expenditure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355.517</a:t>
                      </a:r>
                      <a:endParaRPr lang="en-US" sz="27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7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170.411</a:t>
                      </a:r>
                      <a:endParaRPr lang="en-US" sz="27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48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2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54822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Repayments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700" b="1" dirty="0" smtClean="0">
                          <a:latin typeface="+mn-lt"/>
                        </a:rPr>
                        <a:t>92.850</a:t>
                      </a:r>
                      <a:endParaRPr lang="en-US" sz="2700" b="1" dirty="0">
                        <a:latin typeface="+mn-lt"/>
                      </a:endParaRP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7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55.320</a:t>
                      </a:r>
                      <a:endParaRPr lang="en-US" sz="27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R>
                    <a:lnT w="38100" cap="flat" cmpd="sng" algn="ctr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>
                      <a:solidFill>
                        <a:srgbClr val="A7A7A7"/>
                      </a:solidFill>
                      <a:custDash>
                        <a:ds d="200000" sp="200000"/>
                      </a:custDash>
                      <a:miter lim="400000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FFB7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52207"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Budget Size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584.281</a:t>
                      </a:r>
                      <a:endParaRPr lang="en-US" sz="26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334.838</a:t>
                      </a:r>
                      <a:endParaRPr lang="en-US" sz="26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B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effectLst>
                            <a:outerShdw blurRad="12700" dist="12700" dir="3000000" rotWithShape="0">
                              <a:srgbClr val="000000">
                                <a:alpha val="26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57</a:t>
                      </a:r>
                      <a:endParaRPr sz="2700" b="1" cap="small" dirty="0">
                        <a:solidFill>
                          <a:schemeClr val="tx1"/>
                        </a:solidFill>
                        <a:effectLst>
                          <a:outerShdw blurRad="12700" dist="12700" dir="3000000" rotWithShape="0">
                            <a:srgbClr val="000000">
                              <a:alpha val="26000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4" marR="9144" marT="9144" marB="9144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DDDDD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54822">
                <a:tc>
                  <a:txBody>
                    <a:bodyPr/>
                    <a:lstStyle/>
                    <a:p>
                      <a:pPr algn="l" defTabSz="825500">
                        <a:defRPr sz="1800">
                          <a:effectLst/>
                        </a:defRPr>
                      </a:pPr>
                      <a:r>
                        <a:rPr sz="2700" b="1" cap="small">
                          <a:effectLst>
                            <a:outerShdw blurRad="12700" dist="12700" dir="3000000" rotWithShape="0">
                              <a:srgbClr val="000000">
                                <a:alpha val="34000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Financing (Deficit) / Surplus</a:t>
                      </a:r>
                    </a:p>
                  </a:txBody>
                  <a:tcPr marL="9840" marR="9840" marT="9840" marB="9840" anchor="ctr" horzOverflow="overflow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Black" panose="020B0A04020102020204" pitchFamily="34" charset="0"/>
                        </a:rPr>
                        <a:t>48.767</a:t>
                      </a:r>
                      <a:endParaRPr lang="en-US" sz="2600" b="0" i="0" u="none" strike="noStrike" dirty="0">
                        <a:solidFill>
                          <a:srgbClr val="000000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6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 Black" panose="020B0A04020102020204" pitchFamily="34" charset="0"/>
                        </a:rPr>
                        <a:t>97.792</a:t>
                      </a:r>
                      <a:endParaRPr lang="en-US" sz="2600" b="0" i="0" u="none" strike="noStrike" dirty="0">
                        <a:solidFill>
                          <a:schemeClr val="tx1"/>
                        </a:solidFill>
                        <a:effectLst/>
                        <a:latin typeface="Arial Black" panose="020B0A04020102020204" pitchFamily="34" charset="0"/>
                      </a:endParaRPr>
                    </a:p>
                  </a:txBody>
                  <a:tcPr marL="9525" marR="9525" marT="9525" marB="0" anchor="ctr">
                    <a:lnL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L>
                    <a:lnR w="381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762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tc>
                  <a:txBody>
                    <a:bodyPr/>
                    <a:lstStyle/>
                    <a:p>
                      <a:pPr defTabSz="825500">
                        <a:spcBef>
                          <a:spcPts val="1000"/>
                        </a:spcBef>
                        <a:defRPr sz="1800">
                          <a:effectLst/>
                        </a:defRPr>
                      </a:pPr>
                      <a:r>
                        <a:rPr lang="en-GB" sz="2700" b="1" cap="small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201</a:t>
                      </a:r>
                      <a:endParaRPr sz="2700" b="1" cap="small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40" marR="9840" marT="9840" marB="9840" anchor="ctr" horzOverflow="overflow">
                    <a:lnL w="38100" cap="flat" cmpd="sng" algn="ctr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R>
                    <a:lnT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T>
                    <a:lnB w="76200">
                      <a:solidFill>
                        <a:srgbClr val="FFFFFF"/>
                      </a:solidFill>
                      <a:custDash>
                        <a:ds d="200000" sp="200000"/>
                      </a:custDash>
                      <a:miter lim="400000"/>
                    </a:lnB>
                    <a:solidFill>
                      <a:srgbClr val="22B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95" name="The State has a Q1 Surplus of ₦119.438Bn which is available to finance capex in Q2 2020."/>
          <p:cNvSpPr txBox="1"/>
          <p:nvPr/>
        </p:nvSpPr>
        <p:spPr>
          <a:xfrm>
            <a:off x="908250" y="11690399"/>
            <a:ext cx="22567500" cy="932101"/>
          </a:xfrm>
          <a:prstGeom prst="rect">
            <a:avLst/>
          </a:prstGeom>
          <a:ln w="63500">
            <a:solidFill>
              <a:srgbClr val="00ACFF"/>
            </a:solidFill>
            <a:prstDash val="sysDot"/>
            <a:miter lim="400000"/>
          </a:ln>
          <a:effectLst>
            <a:outerShdw blurRad="63500" dist="381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algn="ctr" defTabSz="825500">
              <a:defRPr sz="2700" b="1">
                <a:effectLst>
                  <a:outerShdw blurRad="12700" dist="12700" dir="3000000" rotWithShape="0">
                    <a:srgbClr val="000000">
                      <a:alpha val="26000"/>
                    </a:srgbClr>
                  </a:outerShdw>
                </a:effectLst>
              </a:defRPr>
            </a:lvl1pPr>
          </a:lstStyle>
          <a:p>
            <a:r>
              <a:rPr dirty="0">
                <a:solidFill>
                  <a:schemeClr val="tx1"/>
                </a:solidFill>
              </a:rPr>
              <a:t>The State has </a:t>
            </a:r>
            <a:r>
              <a:rPr dirty="0" smtClean="0">
                <a:solidFill>
                  <a:schemeClr val="tx1"/>
                </a:solidFill>
              </a:rPr>
              <a:t>a</a:t>
            </a:r>
            <a:r>
              <a:rPr lang="en-GB" dirty="0" smtClean="0">
                <a:solidFill>
                  <a:schemeClr val="tx1"/>
                </a:solidFill>
              </a:rPr>
              <a:t>n</a:t>
            </a:r>
            <a:r>
              <a:rPr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half year </a:t>
            </a:r>
            <a:r>
              <a:rPr dirty="0" smtClean="0">
                <a:solidFill>
                  <a:schemeClr val="tx1"/>
                </a:solidFill>
              </a:rPr>
              <a:t>Surplus </a:t>
            </a:r>
            <a:r>
              <a:rPr dirty="0">
                <a:solidFill>
                  <a:schemeClr val="tx1"/>
                </a:solidFill>
              </a:rPr>
              <a:t>of </a:t>
            </a:r>
            <a:r>
              <a:rPr dirty="0" smtClean="0">
                <a:solidFill>
                  <a:schemeClr val="tx1"/>
                </a:solidFill>
              </a:rPr>
              <a:t>₦</a:t>
            </a:r>
            <a:r>
              <a:rPr lang="en-GB" dirty="0" smtClean="0">
                <a:solidFill>
                  <a:schemeClr val="tx1"/>
                </a:solidFill>
              </a:rPr>
              <a:t>97.792</a:t>
            </a:r>
            <a:r>
              <a:rPr dirty="0" err="1" smtClean="0">
                <a:solidFill>
                  <a:schemeClr val="tx1"/>
                </a:solidFill>
              </a:rPr>
              <a:t>Bn</a:t>
            </a:r>
            <a:r>
              <a:rPr dirty="0" smtClean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which is available to finance capex in </a:t>
            </a:r>
            <a:r>
              <a:rPr dirty="0" smtClean="0">
                <a:solidFill>
                  <a:schemeClr val="tx1"/>
                </a:solidFill>
              </a:rPr>
              <a:t>Q</a:t>
            </a:r>
            <a:r>
              <a:rPr lang="en-GB" dirty="0" smtClean="0">
                <a:solidFill>
                  <a:schemeClr val="tx1"/>
                </a:solidFill>
              </a:rPr>
              <a:t>3</a:t>
            </a:r>
            <a:r>
              <a:rPr dirty="0" smtClean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2020.</a:t>
            </a:r>
          </a:p>
        </p:txBody>
      </p:sp>
      <p:graphicFrame>
        <p:nvGraphicFramePr>
          <p:cNvPr id="996" name="2D Bar Chart"/>
          <p:cNvGraphicFramePr/>
          <p:nvPr>
            <p:extLst>
              <p:ext uri="{D42A27DB-BD31-4B8C-83A1-F6EECF244321}">
                <p14:modId xmlns:p14="http://schemas.microsoft.com/office/powerpoint/2010/main" val="3787808997"/>
              </p:ext>
            </p:extLst>
          </p:nvPr>
        </p:nvGraphicFramePr>
        <p:xfrm>
          <a:off x="13491201" y="3145272"/>
          <a:ext cx="10164964" cy="70944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97" name="Revenue Performance (%)"/>
          <p:cNvSpPr txBox="1"/>
          <p:nvPr/>
        </p:nvSpPr>
        <p:spPr>
          <a:xfrm>
            <a:off x="13942455" y="3273565"/>
            <a:ext cx="9233399" cy="685332"/>
          </a:xfrm>
          <a:prstGeom prst="rect">
            <a:avLst/>
          </a:prstGeom>
          <a:ln w="38100">
            <a:solidFill>
              <a:srgbClr val="22BF00"/>
            </a:solidFill>
            <a:miter/>
          </a:ln>
          <a:effectLst>
            <a:outerShdw blurRad="76200" dist="25400" dir="5400000" rotWithShape="0">
              <a:srgbClr val="000000">
                <a:alpha val="34471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/>
          <a:lstStyle>
            <a:lvl1pPr algn="ctr" defTabSz="825500">
              <a:spcBef>
                <a:spcPts val="1000"/>
              </a:spcBef>
              <a:defRPr sz="2700" b="1"/>
            </a:lvl1pPr>
          </a:lstStyle>
          <a:p>
            <a:pPr>
              <a:defRPr>
                <a:effectLst/>
              </a:defRPr>
            </a:pPr>
            <a:r>
              <a:t>Revenue Performance (%)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32</a:t>
            </a:fld>
            <a:endParaRPr/>
          </a:p>
        </p:txBody>
      </p:sp>
      <p:sp>
        <p:nvSpPr>
          <p:cNvPr id="1000" name="Line"/>
          <p:cNvSpPr/>
          <p:nvPr/>
        </p:nvSpPr>
        <p:spPr>
          <a:xfrm flipV="1">
            <a:off x="5935338" y="8935566"/>
            <a:ext cx="1" cy="4182067"/>
          </a:xfrm>
          <a:prstGeom prst="line">
            <a:avLst/>
          </a:prstGeom>
          <a:ln w="63500">
            <a:solidFill>
              <a:srgbClr val="00ACFF"/>
            </a:solidFill>
          </a:ln>
          <a:effectLst>
            <a:outerShdw blurRad="101600" dist="50800" dir="5400000" rotWithShape="0">
              <a:srgbClr val="000000">
                <a:alpha val="60000"/>
              </a:srgbClr>
            </a:outerShdw>
          </a:effectLst>
        </p:spPr>
        <p:txBody>
          <a:bodyPr lIns="121919" tIns="121919" rIns="121919" bIns="121919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  <p:sp>
        <p:nvSpPr>
          <p:cNvPr id="1001" name="Group"/>
          <p:cNvSpPr/>
          <p:nvPr/>
        </p:nvSpPr>
        <p:spPr>
          <a:xfrm>
            <a:off x="4990768" y="6873064"/>
            <a:ext cx="1889140" cy="2044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51" extrusionOk="0">
                <a:moveTo>
                  <a:pt x="0" y="7473"/>
                </a:moveTo>
                <a:cubicBezTo>
                  <a:pt x="0" y="6080"/>
                  <a:pt x="1085" y="4369"/>
                  <a:pt x="2412" y="3671"/>
                </a:cubicBezTo>
                <a:lnTo>
                  <a:pt x="8389" y="524"/>
                </a:lnTo>
                <a:cubicBezTo>
                  <a:pt x="9715" y="-174"/>
                  <a:pt x="11885" y="-174"/>
                  <a:pt x="13211" y="524"/>
                </a:cubicBezTo>
                <a:lnTo>
                  <a:pt x="19188" y="3671"/>
                </a:lnTo>
                <a:cubicBezTo>
                  <a:pt x="20515" y="4369"/>
                  <a:pt x="21600" y="6080"/>
                  <a:pt x="21600" y="7473"/>
                </a:cubicBezTo>
                <a:lnTo>
                  <a:pt x="21600" y="13779"/>
                </a:lnTo>
                <a:cubicBezTo>
                  <a:pt x="21600" y="15172"/>
                  <a:pt x="20515" y="16883"/>
                  <a:pt x="19188" y="17581"/>
                </a:cubicBezTo>
                <a:lnTo>
                  <a:pt x="13211" y="20728"/>
                </a:lnTo>
                <a:cubicBezTo>
                  <a:pt x="11885" y="21426"/>
                  <a:pt x="9715" y="21426"/>
                  <a:pt x="8389" y="20728"/>
                </a:cubicBezTo>
                <a:lnTo>
                  <a:pt x="2412" y="17581"/>
                </a:lnTo>
                <a:cubicBezTo>
                  <a:pt x="1085" y="16883"/>
                  <a:pt x="0" y="15172"/>
                  <a:pt x="0" y="13779"/>
                </a:cubicBezTo>
                <a:lnTo>
                  <a:pt x="0" y="7473"/>
                </a:lnTo>
                <a:close/>
              </a:path>
            </a:pathLst>
          </a:custGeom>
          <a:ln w="38100">
            <a:solidFill>
              <a:srgbClr val="00ACFF"/>
            </a:solidFill>
            <a:miter lim="400000"/>
          </a:ln>
          <a:effectLst>
            <a:outerShdw blurRad="101600" dist="50800" dir="5400000" rotWithShape="0">
              <a:srgbClr val="000000">
                <a:alpha val="59901"/>
              </a:srgbClr>
            </a:outerShdw>
          </a:effectLst>
        </p:spPr>
        <p:txBody>
          <a:bodyPr lIns="45719" rIns="45719" anchor="ctr"/>
          <a:lstStyle/>
          <a:p>
            <a:pPr algn="ctr" defTabSz="914400">
              <a:defRPr sz="1400" b="1" cap="none">
                <a:solidFill>
                  <a:srgbClr val="42A5F5"/>
                </a:solidFill>
                <a:effectLst>
                  <a:outerShdw blurRad="12700" dist="12700" dir="189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002" name="Observations &amp; Recommendations"/>
          <p:cNvSpPr txBox="1"/>
          <p:nvPr/>
        </p:nvSpPr>
        <p:spPr>
          <a:xfrm>
            <a:off x="7449200" y="7303511"/>
            <a:ext cx="11597048" cy="1183641"/>
          </a:xfrm>
          <a:prstGeom prst="rect">
            <a:avLst/>
          </a:prstGeom>
          <a:solidFill>
            <a:srgbClr val="FFFFFF"/>
          </a:solidFill>
          <a:ln w="25400">
            <a:miter lim="400000"/>
          </a:ln>
          <a:effectLst>
            <a:outerShdw blurRad="1270000" rotWithShape="0">
              <a:srgbClr val="00ACFF">
                <a:alpha val="75000"/>
              </a:srgbClr>
            </a:outerShdw>
          </a:effectLst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121919" tIns="121919" rIns="121919" bIns="121919" anchor="ctr">
            <a:spAutoFit/>
          </a:bodyPr>
          <a:lstStyle>
            <a:lvl1pPr>
              <a:defRPr sz="6400">
                <a:solidFill>
                  <a:srgbClr val="00ACFF"/>
                </a:solidFill>
                <a:effectLst>
                  <a:outerShdw blurRad="12700" dist="25400" dir="18900000" rotWithShape="0">
                    <a:srgbClr val="000000"/>
                  </a:outerShdw>
                </a:effectLst>
              </a:defRPr>
            </a:lvl1pPr>
          </a:lstStyle>
          <a:p>
            <a:r>
              <a:t>Observations &amp; Recommendations</a:t>
            </a:r>
          </a:p>
        </p:txBody>
      </p:sp>
      <p:sp>
        <p:nvSpPr>
          <p:cNvPr id="1003" name="Search"/>
          <p:cNvSpPr/>
          <p:nvPr/>
        </p:nvSpPr>
        <p:spPr>
          <a:xfrm>
            <a:off x="5463930" y="7380024"/>
            <a:ext cx="942817" cy="11050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00" h="21502" extrusionOk="0">
                <a:moveTo>
                  <a:pt x="7928" y="4"/>
                </a:moveTo>
                <a:cubicBezTo>
                  <a:pt x="6343" y="54"/>
                  <a:pt x="4758" y="513"/>
                  <a:pt x="3383" y="1414"/>
                </a:cubicBezTo>
                <a:cubicBezTo>
                  <a:pt x="-286" y="3816"/>
                  <a:pt x="-1098" y="8454"/>
                  <a:pt x="1573" y="11753"/>
                </a:cubicBezTo>
                <a:cubicBezTo>
                  <a:pt x="3866" y="14587"/>
                  <a:pt x="8102" y="15587"/>
                  <a:pt x="11645" y="14130"/>
                </a:cubicBezTo>
                <a:lnTo>
                  <a:pt x="11895" y="14028"/>
                </a:lnTo>
                <a:lnTo>
                  <a:pt x="12039" y="14238"/>
                </a:lnTo>
                <a:cubicBezTo>
                  <a:pt x="12051" y="14256"/>
                  <a:pt x="12060" y="14269"/>
                  <a:pt x="12071" y="14282"/>
                </a:cubicBezTo>
                <a:lnTo>
                  <a:pt x="17686" y="21218"/>
                </a:lnTo>
                <a:cubicBezTo>
                  <a:pt x="17806" y="21366"/>
                  <a:pt x="17984" y="21464"/>
                  <a:pt x="18188" y="21493"/>
                </a:cubicBezTo>
                <a:cubicBezTo>
                  <a:pt x="18392" y="21522"/>
                  <a:pt x="18597" y="21479"/>
                  <a:pt x="18762" y="21371"/>
                </a:cubicBezTo>
                <a:lnTo>
                  <a:pt x="20082" y="20505"/>
                </a:lnTo>
                <a:cubicBezTo>
                  <a:pt x="20425" y="20281"/>
                  <a:pt x="20502" y="19847"/>
                  <a:pt x="20252" y="19538"/>
                </a:cubicBezTo>
                <a:lnTo>
                  <a:pt x="14637" y="12602"/>
                </a:lnTo>
                <a:cubicBezTo>
                  <a:pt x="14613" y="12572"/>
                  <a:pt x="14586" y="12546"/>
                  <a:pt x="14559" y="12521"/>
                </a:cubicBezTo>
                <a:lnTo>
                  <a:pt x="14359" y="12340"/>
                </a:lnTo>
                <a:lnTo>
                  <a:pt x="14540" y="12143"/>
                </a:lnTo>
                <a:cubicBezTo>
                  <a:pt x="16964" y="9533"/>
                  <a:pt x="17103" y="5790"/>
                  <a:pt x="14878" y="3042"/>
                </a:cubicBezTo>
                <a:cubicBezTo>
                  <a:pt x="13209" y="980"/>
                  <a:pt x="10569" y="-78"/>
                  <a:pt x="7928" y="4"/>
                </a:cubicBezTo>
                <a:close/>
                <a:moveTo>
                  <a:pt x="7952" y="1548"/>
                </a:moveTo>
                <a:cubicBezTo>
                  <a:pt x="8377" y="1533"/>
                  <a:pt x="8807" y="1556"/>
                  <a:pt x="9237" y="1617"/>
                </a:cubicBezTo>
                <a:cubicBezTo>
                  <a:pt x="10956" y="1861"/>
                  <a:pt x="12466" y="2690"/>
                  <a:pt x="13488" y="3952"/>
                </a:cubicBezTo>
                <a:cubicBezTo>
                  <a:pt x="15601" y="6562"/>
                  <a:pt x="14959" y="10231"/>
                  <a:pt x="12058" y="12131"/>
                </a:cubicBezTo>
                <a:cubicBezTo>
                  <a:pt x="10904" y="12887"/>
                  <a:pt x="9563" y="13250"/>
                  <a:pt x="8234" y="13250"/>
                </a:cubicBezTo>
                <a:cubicBezTo>
                  <a:pt x="6221" y="13250"/>
                  <a:pt x="4235" y="12415"/>
                  <a:pt x="2963" y="10843"/>
                </a:cubicBezTo>
                <a:cubicBezTo>
                  <a:pt x="850" y="8233"/>
                  <a:pt x="1491" y="4565"/>
                  <a:pt x="4393" y="2665"/>
                </a:cubicBezTo>
                <a:cubicBezTo>
                  <a:pt x="5446" y="1976"/>
                  <a:pt x="6677" y="1593"/>
                  <a:pt x="7952" y="1548"/>
                </a:cubicBezTo>
                <a:close/>
              </a:path>
            </a:pathLst>
          </a:custGeom>
          <a:solidFill>
            <a:srgbClr val="FFFFFF"/>
          </a:solidFill>
          <a:ln w="25400">
            <a:solidFill>
              <a:srgbClr val="00ACFF"/>
            </a:solidFill>
          </a:ln>
          <a:effectLst>
            <a:outerShdw blurRad="101600" dist="50800" dir="5400000" rotWithShape="0">
              <a:srgbClr val="000000">
                <a:alpha val="35000"/>
              </a:srgbClr>
            </a:outerShdw>
          </a:effectLst>
        </p:spPr>
        <p:txBody>
          <a:bodyPr lIns="121919" tIns="121919" rIns="121919" bIns="121919" anchor="ctr"/>
          <a:lstStyle/>
          <a:p>
            <a:pPr algn="ctr" defTabSz="914400">
              <a:defRPr sz="1700" b="1" cap="none">
                <a:solidFill>
                  <a:srgbClr val="FFFFFF"/>
                </a:solidFill>
                <a:effectLst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90041" y="-3591281"/>
            <a:ext cx="1006317" cy="99560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33</a:t>
            </a:fld>
            <a:endParaRPr/>
          </a:p>
        </p:txBody>
      </p:sp>
      <p:sp>
        <p:nvSpPr>
          <p:cNvPr id="1006" name="Observations &amp; Recommendations — Revenue"/>
          <p:cNvSpPr txBox="1">
            <a:spLocks noGrp="1"/>
          </p:cNvSpPr>
          <p:nvPr>
            <p:ph type="title"/>
          </p:nvPr>
        </p:nvSpPr>
        <p:spPr>
          <a:xfrm>
            <a:off x="2592823" y="782678"/>
            <a:ext cx="19198354" cy="1997601"/>
          </a:xfrm>
          <a:prstGeom prst="rect">
            <a:avLst/>
          </a:prstGeom>
        </p:spPr>
        <p:txBody>
          <a:bodyPr/>
          <a:lstStyle/>
          <a:p>
            <a:r>
              <a:t>Observations &amp; Recommendations — Revenue</a:t>
            </a:r>
          </a:p>
        </p:txBody>
      </p:sp>
      <p:grpSp>
        <p:nvGrpSpPr>
          <p:cNvPr id="1040" name="Group"/>
          <p:cNvGrpSpPr/>
          <p:nvPr/>
        </p:nvGrpSpPr>
        <p:grpSpPr>
          <a:xfrm>
            <a:off x="1040524" y="2780279"/>
            <a:ext cx="21787946" cy="10349817"/>
            <a:chOff x="0" y="0"/>
            <a:chExt cx="23039076" cy="9940589"/>
          </a:xfrm>
        </p:grpSpPr>
        <p:grpSp>
          <p:nvGrpSpPr>
            <p:cNvPr id="1014" name="Group"/>
            <p:cNvGrpSpPr/>
            <p:nvPr/>
          </p:nvGrpSpPr>
          <p:grpSpPr>
            <a:xfrm>
              <a:off x="0" y="285106"/>
              <a:ext cx="4529695" cy="9655483"/>
              <a:chOff x="0" y="0"/>
              <a:chExt cx="4529694" cy="9655479"/>
            </a:xfrm>
          </p:grpSpPr>
          <p:sp>
            <p:nvSpPr>
              <p:cNvPr id="1007" name="Rectangle 1"/>
              <p:cNvSpPr/>
              <p:nvPr/>
            </p:nvSpPr>
            <p:spPr>
              <a:xfrm>
                <a:off x="0" y="5100178"/>
                <a:ext cx="4529694" cy="45553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25400" cap="flat">
                <a:noFill/>
                <a:miter lim="400000"/>
              </a:ln>
              <a:effectLst>
                <a:outerShdw blurRad="101600" dist="50800" dir="5400000" rotWithShape="0">
                  <a:srgbClr val="000000">
                    <a:alpha val="41947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8" tIns="45718" rIns="45718" bIns="45718" numCol="1" anchor="t">
                <a:spAutoFit/>
              </a:bodyPr>
              <a:lstStyle/>
              <a:p>
                <a:pPr algn="ctr" defTabSz="1371600">
                  <a:lnSpc>
                    <a:spcPct val="90000"/>
                  </a:lnSpc>
                  <a:spcBef>
                    <a:spcPts val="1500"/>
                  </a:spcBef>
                  <a:defRPr sz="2800">
                    <a:effectLst/>
                  </a:defRPr>
                </a:pPr>
                <a:r>
                  <a:rPr dirty="0"/>
                  <a:t>The total IGR performed at </a:t>
                </a:r>
                <a:r>
                  <a:rPr lang="en-GB" dirty="0" smtClean="0">
                    <a:solidFill>
                      <a:schemeClr val="tx1"/>
                    </a:solidFill>
                  </a:rPr>
                  <a:t>81</a:t>
                </a:r>
                <a:r>
                  <a:rPr dirty="0" smtClean="0">
                    <a:solidFill>
                      <a:schemeClr val="tx1"/>
                    </a:solidFill>
                  </a:rPr>
                  <a:t>%. </a:t>
                </a:r>
                <a:endParaRPr lang="en-GB" dirty="0" smtClean="0">
                  <a:solidFill>
                    <a:schemeClr val="tx1"/>
                  </a:solidFill>
                </a:endParaRPr>
              </a:p>
              <a:p>
                <a:pPr algn="ctr" defTabSz="1371600">
                  <a:lnSpc>
                    <a:spcPct val="90000"/>
                  </a:lnSpc>
                  <a:spcBef>
                    <a:spcPts val="1500"/>
                  </a:spcBef>
                  <a:defRPr sz="2800">
                    <a:effectLst/>
                  </a:defRPr>
                </a:pPr>
                <a:r>
                  <a:rPr lang="en-GB" dirty="0"/>
                  <a:t>The Covid-19 pandemic also affected the State’s IGR.</a:t>
                </a:r>
              </a:p>
              <a:p>
                <a:pPr algn="ctr" defTabSz="1371600">
                  <a:lnSpc>
                    <a:spcPct val="90000"/>
                  </a:lnSpc>
                  <a:spcBef>
                    <a:spcPts val="1500"/>
                  </a:spcBef>
                  <a:defRPr sz="2800">
                    <a:effectLst/>
                  </a:defRPr>
                </a:pPr>
                <a:r>
                  <a:rPr dirty="0" smtClean="0"/>
                  <a:t>Efforts </a:t>
                </a:r>
                <a:r>
                  <a:rPr dirty="0"/>
                  <a:t>should be made to ensure commitment to the RSM (Revenue Stakeholders Meetings</a:t>
                </a:r>
                <a:r>
                  <a:rPr dirty="0" smtClean="0"/>
                  <a:t>)</a:t>
                </a:r>
                <a:r>
                  <a:rPr lang="en-GB" dirty="0" smtClean="0"/>
                  <a:t>. The improved drive in the RSM should improve performance</a:t>
                </a:r>
                <a:r>
                  <a:rPr dirty="0" smtClean="0"/>
                  <a:t> </a:t>
                </a:r>
                <a:r>
                  <a:rPr dirty="0"/>
                  <a:t>in </a:t>
                </a:r>
                <a:r>
                  <a:rPr dirty="0" smtClean="0"/>
                  <a:t>2020.</a:t>
                </a:r>
                <a:endParaRPr dirty="0"/>
              </a:p>
            </p:txBody>
          </p:sp>
          <p:grpSp>
            <p:nvGrpSpPr>
              <p:cNvPr id="1012" name="Group"/>
              <p:cNvGrpSpPr/>
              <p:nvPr/>
            </p:nvGrpSpPr>
            <p:grpSpPr>
              <a:xfrm>
                <a:off x="420238" y="0"/>
                <a:ext cx="3689217" cy="4098026"/>
                <a:chOff x="0" y="0"/>
                <a:chExt cx="3689215" cy="4098025"/>
              </a:xfrm>
            </p:grpSpPr>
            <p:grpSp>
              <p:nvGrpSpPr>
                <p:cNvPr id="1010" name="Group"/>
                <p:cNvGrpSpPr/>
                <p:nvPr/>
              </p:nvGrpSpPr>
              <p:grpSpPr>
                <a:xfrm>
                  <a:off x="0" y="0"/>
                  <a:ext cx="3689216" cy="4098026"/>
                  <a:chOff x="0" y="0"/>
                  <a:chExt cx="3689215" cy="4098025"/>
                </a:xfrm>
              </p:grpSpPr>
              <p:sp>
                <p:nvSpPr>
                  <p:cNvPr id="1008" name="Shape"/>
                  <p:cNvSpPr/>
                  <p:nvPr/>
                </p:nvSpPr>
                <p:spPr>
                  <a:xfrm>
                    <a:off x="135668" y="1169629"/>
                    <a:ext cx="3417880" cy="2928397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585" extrusionOk="0">
                        <a:moveTo>
                          <a:pt x="9959" y="21394"/>
                        </a:moveTo>
                        <a:lnTo>
                          <a:pt x="894" y="16867"/>
                        </a:lnTo>
                        <a:cubicBezTo>
                          <a:pt x="639" y="16746"/>
                          <a:pt x="423" y="16570"/>
                          <a:pt x="267" y="16355"/>
                        </a:cubicBezTo>
                        <a:cubicBezTo>
                          <a:pt x="112" y="16144"/>
                          <a:pt x="21" y="15901"/>
                          <a:pt x="0" y="15650"/>
                        </a:cubicBezTo>
                        <a:lnTo>
                          <a:pt x="0" y="15204"/>
                        </a:lnTo>
                        <a:lnTo>
                          <a:pt x="27" y="6397"/>
                        </a:lnTo>
                        <a:lnTo>
                          <a:pt x="27" y="5923"/>
                        </a:lnTo>
                        <a:cubicBezTo>
                          <a:pt x="85" y="5665"/>
                          <a:pt x="211" y="5422"/>
                          <a:pt x="397" y="5217"/>
                        </a:cubicBezTo>
                        <a:cubicBezTo>
                          <a:pt x="575" y="5018"/>
                          <a:pt x="804" y="4859"/>
                          <a:pt x="1063" y="4752"/>
                        </a:cubicBezTo>
                        <a:lnTo>
                          <a:pt x="10162" y="171"/>
                        </a:lnTo>
                        <a:cubicBezTo>
                          <a:pt x="10359" y="70"/>
                          <a:pt x="10581" y="12"/>
                          <a:pt x="10809" y="2"/>
                        </a:cubicBezTo>
                        <a:cubicBezTo>
                          <a:pt x="11087" y="-11"/>
                          <a:pt x="11364" y="48"/>
                          <a:pt x="11606" y="171"/>
                        </a:cubicBezTo>
                        <a:lnTo>
                          <a:pt x="20633" y="4823"/>
                        </a:lnTo>
                        <a:cubicBezTo>
                          <a:pt x="20937" y="4962"/>
                          <a:pt x="21189" y="5176"/>
                          <a:pt x="21361" y="5438"/>
                        </a:cubicBezTo>
                        <a:cubicBezTo>
                          <a:pt x="21505" y="5658"/>
                          <a:pt x="21587" y="5906"/>
                          <a:pt x="21600" y="6161"/>
                        </a:cubicBezTo>
                        <a:lnTo>
                          <a:pt x="21600" y="15566"/>
                        </a:lnTo>
                        <a:cubicBezTo>
                          <a:pt x="21586" y="15801"/>
                          <a:pt x="21504" y="16029"/>
                          <a:pt x="21364" y="16228"/>
                        </a:cubicBezTo>
                        <a:cubicBezTo>
                          <a:pt x="21201" y="16460"/>
                          <a:pt x="20966" y="16645"/>
                          <a:pt x="20686" y="16760"/>
                        </a:cubicBezTo>
                        <a:lnTo>
                          <a:pt x="11713" y="21383"/>
                        </a:lnTo>
                        <a:cubicBezTo>
                          <a:pt x="11433" y="21519"/>
                          <a:pt x="11119" y="21589"/>
                          <a:pt x="10800" y="21585"/>
                        </a:cubicBezTo>
                        <a:cubicBezTo>
                          <a:pt x="10506" y="21582"/>
                          <a:pt x="10218" y="21516"/>
                          <a:pt x="9959" y="21394"/>
                        </a:cubicBezTo>
                        <a:close/>
                      </a:path>
                    </a:pathLst>
                  </a:custGeom>
                  <a:solidFill>
                    <a:srgbClr val="22BF00"/>
                  </a:solidFill>
                  <a:ln w="12700" cap="flat">
                    <a:noFill/>
                    <a:miter lim="400000"/>
                  </a:ln>
                  <a:effectLst>
                    <a:outerShdw blurRad="50800" dist="25400" dir="5400000" rotWithShape="0">
                      <a:srgbClr val="000000"/>
                    </a:outerShdw>
                  </a:effectLst>
                </p:spPr>
                <p:txBody>
                  <a:bodyPr wrap="square" lIns="71437" tIns="71437" rIns="71437" bIns="71437" numCol="1" anchor="ctr">
                    <a:noAutofit/>
                  </a:bodyPr>
                  <a:lstStyle/>
                  <a:p>
                    <a:pPr algn="ctr" defTabSz="821531">
                      <a:defRPr sz="3200" cap="none">
                        <a:effectLst/>
                        <a:latin typeface="Helvetica Light"/>
                        <a:ea typeface="Helvetica Light"/>
                        <a:cs typeface="Helvetica Light"/>
                        <a:sym typeface="Helvetica Light"/>
                      </a:defRPr>
                    </a:pPr>
                    <a:endParaRPr/>
                  </a:p>
                </p:txBody>
              </p:sp>
              <p:sp>
                <p:nvSpPr>
                  <p:cNvPr id="1009" name="Shape"/>
                  <p:cNvSpPr/>
                  <p:nvPr/>
                </p:nvSpPr>
                <p:spPr>
                  <a:xfrm>
                    <a:off x="0" y="0"/>
                    <a:ext cx="3689216" cy="3160875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585" extrusionOk="0">
                        <a:moveTo>
                          <a:pt x="9959" y="21394"/>
                        </a:moveTo>
                        <a:lnTo>
                          <a:pt x="894" y="16867"/>
                        </a:lnTo>
                        <a:cubicBezTo>
                          <a:pt x="639" y="16746"/>
                          <a:pt x="423" y="16570"/>
                          <a:pt x="267" y="16355"/>
                        </a:cubicBezTo>
                        <a:cubicBezTo>
                          <a:pt x="112" y="16144"/>
                          <a:pt x="21" y="15901"/>
                          <a:pt x="0" y="15650"/>
                        </a:cubicBezTo>
                        <a:lnTo>
                          <a:pt x="0" y="15204"/>
                        </a:lnTo>
                        <a:lnTo>
                          <a:pt x="27" y="6397"/>
                        </a:lnTo>
                        <a:lnTo>
                          <a:pt x="27" y="5923"/>
                        </a:lnTo>
                        <a:cubicBezTo>
                          <a:pt x="85" y="5665"/>
                          <a:pt x="211" y="5422"/>
                          <a:pt x="397" y="5217"/>
                        </a:cubicBezTo>
                        <a:cubicBezTo>
                          <a:pt x="575" y="5018"/>
                          <a:pt x="804" y="4859"/>
                          <a:pt x="1063" y="4752"/>
                        </a:cubicBezTo>
                        <a:lnTo>
                          <a:pt x="10162" y="171"/>
                        </a:lnTo>
                        <a:cubicBezTo>
                          <a:pt x="10359" y="70"/>
                          <a:pt x="10581" y="12"/>
                          <a:pt x="10809" y="2"/>
                        </a:cubicBezTo>
                        <a:cubicBezTo>
                          <a:pt x="11087" y="-11"/>
                          <a:pt x="11364" y="48"/>
                          <a:pt x="11606" y="171"/>
                        </a:cubicBezTo>
                        <a:lnTo>
                          <a:pt x="20633" y="4823"/>
                        </a:lnTo>
                        <a:cubicBezTo>
                          <a:pt x="20937" y="4962"/>
                          <a:pt x="21189" y="5176"/>
                          <a:pt x="21361" y="5438"/>
                        </a:cubicBezTo>
                        <a:cubicBezTo>
                          <a:pt x="21505" y="5658"/>
                          <a:pt x="21587" y="5906"/>
                          <a:pt x="21600" y="6161"/>
                        </a:cubicBezTo>
                        <a:lnTo>
                          <a:pt x="21600" y="15566"/>
                        </a:lnTo>
                        <a:cubicBezTo>
                          <a:pt x="21586" y="15801"/>
                          <a:pt x="21504" y="16029"/>
                          <a:pt x="21364" y="16228"/>
                        </a:cubicBezTo>
                        <a:cubicBezTo>
                          <a:pt x="21201" y="16460"/>
                          <a:pt x="20966" y="16645"/>
                          <a:pt x="20686" y="16760"/>
                        </a:cubicBezTo>
                        <a:lnTo>
                          <a:pt x="11713" y="21383"/>
                        </a:lnTo>
                        <a:cubicBezTo>
                          <a:pt x="11433" y="21519"/>
                          <a:pt x="11119" y="21589"/>
                          <a:pt x="10800" y="21585"/>
                        </a:cubicBezTo>
                        <a:cubicBezTo>
                          <a:pt x="10506" y="21582"/>
                          <a:pt x="10218" y="21516"/>
                          <a:pt x="9959" y="21394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DCDEE0"/>
                      </a:gs>
                      <a:gs pos="100000">
                        <a:srgbClr val="F8F9FD"/>
                      </a:gs>
                    </a:gsLst>
                    <a:lin ang="5400000" scaled="0"/>
                  </a:gradFill>
                  <a:ln w="12700" cap="flat">
                    <a:noFill/>
                    <a:miter lim="400000"/>
                  </a:ln>
                  <a:effectLst>
                    <a:outerShdw blurRad="63500" dist="25400" dir="5400000" rotWithShape="0">
                      <a:srgbClr val="000000"/>
                    </a:outerShdw>
                  </a:effectLst>
                </p:spPr>
                <p:txBody>
                  <a:bodyPr wrap="square" lIns="71437" tIns="71437" rIns="71437" bIns="71437" numCol="1" anchor="ctr">
                    <a:noAutofit/>
                  </a:bodyPr>
                  <a:lstStyle/>
                  <a:p>
                    <a:pPr algn="ctr" defTabSz="821531">
                      <a:defRPr sz="3200" cap="none">
                        <a:effectLst/>
                        <a:latin typeface="Helvetica Light"/>
                        <a:ea typeface="Helvetica Light"/>
                        <a:cs typeface="Helvetica Light"/>
                        <a:sym typeface="Helvetica Light"/>
                      </a:defRPr>
                    </a:pPr>
                    <a:endParaRPr/>
                  </a:p>
                </p:txBody>
              </p:sp>
            </p:grpSp>
            <p:sp>
              <p:nvSpPr>
                <p:cNvPr id="1011" name="Line Graph"/>
                <p:cNvSpPr/>
                <p:nvPr/>
              </p:nvSpPr>
              <p:spPr>
                <a:xfrm>
                  <a:off x="1208766" y="941443"/>
                  <a:ext cx="1271684" cy="126831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4" y="0"/>
                      </a:moveTo>
                      <a:cubicBezTo>
                        <a:pt x="87" y="0"/>
                        <a:pt x="0" y="87"/>
                        <a:pt x="0" y="194"/>
                      </a:cubicBezTo>
                      <a:lnTo>
                        <a:pt x="0" y="21404"/>
                      </a:lnTo>
                      <a:cubicBezTo>
                        <a:pt x="0" y="21511"/>
                        <a:pt x="87" y="21600"/>
                        <a:pt x="194" y="21600"/>
                      </a:cubicBezTo>
                      <a:lnTo>
                        <a:pt x="21406" y="21600"/>
                      </a:lnTo>
                      <a:cubicBezTo>
                        <a:pt x="21513" y="21600"/>
                        <a:pt x="21600" y="21511"/>
                        <a:pt x="21600" y="21404"/>
                      </a:cubicBezTo>
                      <a:lnTo>
                        <a:pt x="21600" y="20822"/>
                      </a:lnTo>
                      <a:cubicBezTo>
                        <a:pt x="21600" y="20715"/>
                        <a:pt x="21513" y="20628"/>
                        <a:pt x="21406" y="20628"/>
                      </a:cubicBezTo>
                      <a:lnTo>
                        <a:pt x="1163" y="20628"/>
                      </a:lnTo>
                      <a:cubicBezTo>
                        <a:pt x="1057" y="20628"/>
                        <a:pt x="970" y="20539"/>
                        <a:pt x="970" y="20432"/>
                      </a:cubicBezTo>
                      <a:lnTo>
                        <a:pt x="970" y="194"/>
                      </a:lnTo>
                      <a:cubicBezTo>
                        <a:pt x="970" y="87"/>
                        <a:pt x="883" y="0"/>
                        <a:pt x="776" y="0"/>
                      </a:cubicBezTo>
                      <a:lnTo>
                        <a:pt x="194" y="0"/>
                      </a:lnTo>
                      <a:close/>
                      <a:moveTo>
                        <a:pt x="19991" y="7364"/>
                      </a:moveTo>
                      <a:lnTo>
                        <a:pt x="17165" y="8228"/>
                      </a:lnTo>
                      <a:lnTo>
                        <a:pt x="17811" y="8832"/>
                      </a:lnTo>
                      <a:lnTo>
                        <a:pt x="13288" y="13689"/>
                      </a:lnTo>
                      <a:lnTo>
                        <a:pt x="10021" y="10341"/>
                      </a:lnTo>
                      <a:lnTo>
                        <a:pt x="2932" y="17951"/>
                      </a:lnTo>
                      <a:lnTo>
                        <a:pt x="3799" y="18763"/>
                      </a:lnTo>
                      <a:lnTo>
                        <a:pt x="10041" y="12061"/>
                      </a:lnTo>
                      <a:lnTo>
                        <a:pt x="13327" y="15430"/>
                      </a:lnTo>
                      <a:lnTo>
                        <a:pt x="13766" y="14916"/>
                      </a:lnTo>
                      <a:lnTo>
                        <a:pt x="18678" y="9644"/>
                      </a:lnTo>
                      <a:lnTo>
                        <a:pt x="19324" y="10250"/>
                      </a:lnTo>
                      <a:lnTo>
                        <a:pt x="19991" y="7364"/>
                      </a:lnTo>
                      <a:close/>
                    </a:path>
                  </a:pathLst>
                </a:custGeom>
                <a:solidFill>
                  <a:srgbClr val="22BF00"/>
                </a:solidFill>
                <a:ln w="12700" cap="flat">
                  <a:noFill/>
                  <a:miter lim="400000"/>
                </a:ln>
                <a:effectLst>
                  <a:outerShdw blurRad="50800" dist="25400" dir="5400000" rotWithShape="0">
                    <a:srgbClr val="000000"/>
                  </a:outerShdw>
                </a:effectLst>
              </p:spPr>
              <p:txBody>
                <a:bodyPr wrap="square" lIns="121919" tIns="121919" rIns="121919" bIns="121919" numCol="1" anchor="ctr">
                  <a:noAutofit/>
                </a:bodyPr>
                <a:lstStyle/>
                <a:p>
                  <a:pPr algn="ctr" defTabSz="914400">
                    <a:defRPr sz="1700" b="1" cap="none">
                      <a:solidFill>
                        <a:srgbClr val="FFFFFF"/>
                      </a:solidFill>
                      <a:effectLst/>
                    </a:defRPr>
                  </a:pPr>
                  <a:endParaRPr/>
                </a:p>
              </p:txBody>
            </p:sp>
          </p:grpSp>
          <p:sp>
            <p:nvSpPr>
              <p:cNvPr id="1013" name="Line"/>
              <p:cNvSpPr/>
              <p:nvPr/>
            </p:nvSpPr>
            <p:spPr>
              <a:xfrm flipV="1">
                <a:off x="2264846" y="4305290"/>
                <a:ext cx="1" cy="589529"/>
              </a:xfrm>
              <a:prstGeom prst="line">
                <a:avLst/>
              </a:prstGeom>
              <a:noFill/>
              <a:ln w="38100" cap="flat">
                <a:solidFill>
                  <a:srgbClr val="22BF00"/>
                </a:solidFill>
                <a:prstDash val="sysDot"/>
                <a:miter lim="400000"/>
                <a:headEnd type="arrow" w="med" len="med"/>
              </a:ln>
              <a:effectLst>
                <a:outerShdw blurRad="101600" dist="50800" dir="5400000" rotWithShape="0">
                  <a:srgbClr val="000000"/>
                </a:outerShdw>
              </a:effectLst>
            </p:spPr>
            <p:txBody>
              <a:bodyPr wrap="square" lIns="121919" tIns="121919" rIns="121919" bIns="121919" numCol="1" anchor="t">
                <a:noAutofit/>
              </a:bodyPr>
              <a:lstStyle/>
              <a:p>
                <a:pPr algn="ctr" defTabSz="914400">
                  <a:defRPr sz="1700" b="1" cap="none">
                    <a:solidFill>
                      <a:srgbClr val="FFFFFF"/>
                    </a:solidFill>
                    <a:effectLst/>
                  </a:defRPr>
                </a:pPr>
                <a:endParaRPr/>
              </a:p>
            </p:txBody>
          </p:sp>
        </p:grpSp>
        <p:grpSp>
          <p:nvGrpSpPr>
            <p:cNvPr id="1022" name="Group"/>
            <p:cNvGrpSpPr/>
            <p:nvPr/>
          </p:nvGrpSpPr>
          <p:grpSpPr>
            <a:xfrm>
              <a:off x="13297069" y="115383"/>
              <a:ext cx="4237634" cy="8430779"/>
              <a:chOff x="7308592" y="69922"/>
              <a:chExt cx="4237633" cy="8430777"/>
            </a:xfrm>
          </p:grpSpPr>
          <p:grpSp>
            <p:nvGrpSpPr>
              <p:cNvPr id="1019" name="Group"/>
              <p:cNvGrpSpPr/>
              <p:nvPr/>
            </p:nvGrpSpPr>
            <p:grpSpPr>
              <a:xfrm>
                <a:off x="7308592" y="4272079"/>
                <a:ext cx="3941710" cy="4228620"/>
                <a:chOff x="7308592" y="-268577"/>
                <a:chExt cx="3941709" cy="4228619"/>
              </a:xfrm>
            </p:grpSpPr>
            <p:grpSp>
              <p:nvGrpSpPr>
                <p:cNvPr id="1017" name="Group"/>
                <p:cNvGrpSpPr/>
                <p:nvPr/>
              </p:nvGrpSpPr>
              <p:grpSpPr>
                <a:xfrm rot="10800000">
                  <a:off x="7308592" y="-268577"/>
                  <a:ext cx="3941709" cy="4228619"/>
                  <a:chOff x="-7561083" y="137983"/>
                  <a:chExt cx="3941708" cy="4228618"/>
                </a:xfrm>
              </p:grpSpPr>
              <p:sp>
                <p:nvSpPr>
                  <p:cNvPr id="1015" name="Shape"/>
                  <p:cNvSpPr/>
                  <p:nvPr/>
                </p:nvSpPr>
                <p:spPr>
                  <a:xfrm>
                    <a:off x="-7193175" y="1438204"/>
                    <a:ext cx="3214443" cy="2928397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585" extrusionOk="0">
                        <a:moveTo>
                          <a:pt x="9959" y="21394"/>
                        </a:moveTo>
                        <a:lnTo>
                          <a:pt x="894" y="16867"/>
                        </a:lnTo>
                        <a:cubicBezTo>
                          <a:pt x="639" y="16746"/>
                          <a:pt x="423" y="16570"/>
                          <a:pt x="267" y="16355"/>
                        </a:cubicBezTo>
                        <a:cubicBezTo>
                          <a:pt x="112" y="16144"/>
                          <a:pt x="21" y="15901"/>
                          <a:pt x="0" y="15650"/>
                        </a:cubicBezTo>
                        <a:lnTo>
                          <a:pt x="0" y="15204"/>
                        </a:lnTo>
                        <a:lnTo>
                          <a:pt x="27" y="6397"/>
                        </a:lnTo>
                        <a:lnTo>
                          <a:pt x="27" y="5923"/>
                        </a:lnTo>
                        <a:cubicBezTo>
                          <a:pt x="85" y="5665"/>
                          <a:pt x="211" y="5422"/>
                          <a:pt x="397" y="5217"/>
                        </a:cubicBezTo>
                        <a:cubicBezTo>
                          <a:pt x="575" y="5018"/>
                          <a:pt x="804" y="4859"/>
                          <a:pt x="1063" y="4752"/>
                        </a:cubicBezTo>
                        <a:lnTo>
                          <a:pt x="10162" y="171"/>
                        </a:lnTo>
                        <a:cubicBezTo>
                          <a:pt x="10359" y="70"/>
                          <a:pt x="10581" y="12"/>
                          <a:pt x="10809" y="2"/>
                        </a:cubicBezTo>
                        <a:cubicBezTo>
                          <a:pt x="11087" y="-11"/>
                          <a:pt x="11364" y="48"/>
                          <a:pt x="11606" y="171"/>
                        </a:cubicBezTo>
                        <a:lnTo>
                          <a:pt x="20633" y="4823"/>
                        </a:lnTo>
                        <a:cubicBezTo>
                          <a:pt x="20937" y="4962"/>
                          <a:pt x="21189" y="5176"/>
                          <a:pt x="21361" y="5438"/>
                        </a:cubicBezTo>
                        <a:cubicBezTo>
                          <a:pt x="21505" y="5658"/>
                          <a:pt x="21587" y="5906"/>
                          <a:pt x="21600" y="6161"/>
                        </a:cubicBezTo>
                        <a:lnTo>
                          <a:pt x="21600" y="15566"/>
                        </a:lnTo>
                        <a:cubicBezTo>
                          <a:pt x="21586" y="15801"/>
                          <a:pt x="21504" y="16029"/>
                          <a:pt x="21364" y="16228"/>
                        </a:cubicBezTo>
                        <a:cubicBezTo>
                          <a:pt x="21201" y="16460"/>
                          <a:pt x="20966" y="16645"/>
                          <a:pt x="20686" y="16760"/>
                        </a:cubicBezTo>
                        <a:lnTo>
                          <a:pt x="11713" y="21383"/>
                        </a:lnTo>
                        <a:cubicBezTo>
                          <a:pt x="11433" y="21519"/>
                          <a:pt x="11119" y="21589"/>
                          <a:pt x="10800" y="21585"/>
                        </a:cubicBezTo>
                        <a:cubicBezTo>
                          <a:pt x="10506" y="21582"/>
                          <a:pt x="10218" y="21516"/>
                          <a:pt x="9959" y="21394"/>
                        </a:cubicBezTo>
                        <a:close/>
                      </a:path>
                    </a:pathLst>
                  </a:custGeom>
                  <a:solidFill>
                    <a:srgbClr val="00ACFF"/>
                  </a:solidFill>
                  <a:ln w="12700" cap="flat">
                    <a:noFill/>
                    <a:miter lim="400000"/>
                  </a:ln>
                  <a:effectLst>
                    <a:outerShdw blurRad="101600" dist="50800" dir="5400000" rotWithShape="0">
                      <a:srgbClr val="000000"/>
                    </a:outerShdw>
                  </a:effectLst>
                </p:spPr>
                <p:txBody>
                  <a:bodyPr wrap="square" lIns="71437" tIns="71437" rIns="71437" bIns="71437" numCol="1" anchor="ctr">
                    <a:noAutofit/>
                  </a:bodyPr>
                  <a:lstStyle/>
                  <a:p>
                    <a:pPr algn="ctr" defTabSz="821531">
                      <a:defRPr sz="3200" cap="none">
                        <a:effectLst/>
                        <a:latin typeface="Helvetica Light"/>
                        <a:ea typeface="Helvetica Light"/>
                        <a:cs typeface="Helvetica Light"/>
                        <a:sym typeface="Helvetica Light"/>
                      </a:defRPr>
                    </a:pPr>
                    <a:endParaRPr/>
                  </a:p>
                </p:txBody>
              </p:sp>
              <p:sp>
                <p:nvSpPr>
                  <p:cNvPr id="1016" name="Shape"/>
                  <p:cNvSpPr/>
                  <p:nvPr/>
                </p:nvSpPr>
                <p:spPr>
                  <a:xfrm>
                    <a:off x="-7561083" y="137983"/>
                    <a:ext cx="3941708" cy="3160874"/>
                  </a:xfrm>
                  <a:custGeom>
                    <a:avLst/>
                    <a:gdLst/>
                    <a:ahLst/>
                    <a:cxnLst>
                      <a:cxn ang="0">
                        <a:pos x="wd2" y="hd2"/>
                      </a:cxn>
                      <a:cxn ang="5400000">
                        <a:pos x="wd2" y="hd2"/>
                      </a:cxn>
                      <a:cxn ang="10800000">
                        <a:pos x="wd2" y="hd2"/>
                      </a:cxn>
                      <a:cxn ang="16200000">
                        <a:pos x="wd2" y="hd2"/>
                      </a:cxn>
                    </a:cxnLst>
                    <a:rect l="0" t="0" r="r" b="b"/>
                    <a:pathLst>
                      <a:path w="21600" h="21585" extrusionOk="0">
                        <a:moveTo>
                          <a:pt x="9959" y="21394"/>
                        </a:moveTo>
                        <a:lnTo>
                          <a:pt x="894" y="16867"/>
                        </a:lnTo>
                        <a:cubicBezTo>
                          <a:pt x="639" y="16746"/>
                          <a:pt x="423" y="16570"/>
                          <a:pt x="267" y="16355"/>
                        </a:cubicBezTo>
                        <a:cubicBezTo>
                          <a:pt x="112" y="16144"/>
                          <a:pt x="21" y="15901"/>
                          <a:pt x="0" y="15650"/>
                        </a:cubicBezTo>
                        <a:lnTo>
                          <a:pt x="0" y="15204"/>
                        </a:lnTo>
                        <a:lnTo>
                          <a:pt x="27" y="6397"/>
                        </a:lnTo>
                        <a:lnTo>
                          <a:pt x="27" y="5923"/>
                        </a:lnTo>
                        <a:cubicBezTo>
                          <a:pt x="85" y="5665"/>
                          <a:pt x="211" y="5422"/>
                          <a:pt x="397" y="5217"/>
                        </a:cubicBezTo>
                        <a:cubicBezTo>
                          <a:pt x="575" y="5018"/>
                          <a:pt x="804" y="4859"/>
                          <a:pt x="1063" y="4752"/>
                        </a:cubicBezTo>
                        <a:lnTo>
                          <a:pt x="10162" y="171"/>
                        </a:lnTo>
                        <a:cubicBezTo>
                          <a:pt x="10359" y="70"/>
                          <a:pt x="10581" y="12"/>
                          <a:pt x="10809" y="2"/>
                        </a:cubicBezTo>
                        <a:cubicBezTo>
                          <a:pt x="11087" y="-11"/>
                          <a:pt x="11364" y="48"/>
                          <a:pt x="11606" y="171"/>
                        </a:cubicBezTo>
                        <a:lnTo>
                          <a:pt x="20633" y="4823"/>
                        </a:lnTo>
                        <a:cubicBezTo>
                          <a:pt x="20937" y="4962"/>
                          <a:pt x="21189" y="5176"/>
                          <a:pt x="21361" y="5438"/>
                        </a:cubicBezTo>
                        <a:cubicBezTo>
                          <a:pt x="21505" y="5658"/>
                          <a:pt x="21587" y="5906"/>
                          <a:pt x="21600" y="6161"/>
                        </a:cubicBezTo>
                        <a:lnTo>
                          <a:pt x="21600" y="15566"/>
                        </a:lnTo>
                        <a:cubicBezTo>
                          <a:pt x="21586" y="15801"/>
                          <a:pt x="21504" y="16029"/>
                          <a:pt x="21364" y="16228"/>
                        </a:cubicBezTo>
                        <a:cubicBezTo>
                          <a:pt x="21201" y="16460"/>
                          <a:pt x="20966" y="16645"/>
                          <a:pt x="20686" y="16760"/>
                        </a:cubicBezTo>
                        <a:lnTo>
                          <a:pt x="11713" y="21383"/>
                        </a:lnTo>
                        <a:cubicBezTo>
                          <a:pt x="11433" y="21519"/>
                          <a:pt x="11119" y="21589"/>
                          <a:pt x="10800" y="21585"/>
                        </a:cubicBezTo>
                        <a:cubicBezTo>
                          <a:pt x="10506" y="21582"/>
                          <a:pt x="10218" y="21516"/>
                          <a:pt x="9959" y="21394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DCDEE0"/>
                      </a:gs>
                      <a:gs pos="100000">
                        <a:srgbClr val="F8F9FD"/>
                      </a:gs>
                    </a:gsLst>
                    <a:lin ang="5400000" scaled="0"/>
                  </a:gradFill>
                  <a:ln w="12700" cap="flat">
                    <a:noFill/>
                    <a:miter lim="400000"/>
                  </a:ln>
                  <a:effectLst>
                    <a:outerShdw blurRad="63500" dist="25400" dir="5400000" rotWithShape="0">
                      <a:srgbClr val="000000"/>
                    </a:outerShdw>
                  </a:effectLst>
                </p:spPr>
                <p:txBody>
                  <a:bodyPr wrap="square" lIns="71437" tIns="71437" rIns="71437" bIns="71437" numCol="1" anchor="ctr">
                    <a:noAutofit/>
                  </a:bodyPr>
                  <a:lstStyle/>
                  <a:p>
                    <a:pPr algn="ctr" defTabSz="821531">
                      <a:defRPr sz="3200" cap="none">
                        <a:effectLst/>
                        <a:latin typeface="Helvetica Light"/>
                        <a:ea typeface="Helvetica Light"/>
                        <a:cs typeface="Helvetica Light"/>
                        <a:sym typeface="Helvetica Light"/>
                      </a:defRPr>
                    </a:pPr>
                    <a:endParaRPr/>
                  </a:p>
                </p:txBody>
              </p:sp>
            </p:grpSp>
            <p:sp>
              <p:nvSpPr>
                <p:cNvPr id="1018" name="Shape"/>
                <p:cNvSpPr/>
                <p:nvPr/>
              </p:nvSpPr>
              <p:spPr>
                <a:xfrm>
                  <a:off x="8643605" y="1384004"/>
                  <a:ext cx="1271683" cy="9956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9337" y="0"/>
                      </a:moveTo>
                      <a:lnTo>
                        <a:pt x="2263" y="0"/>
                      </a:lnTo>
                      <a:cubicBezTo>
                        <a:pt x="1032" y="0"/>
                        <a:pt x="0" y="1032"/>
                        <a:pt x="0" y="2263"/>
                      </a:cubicBezTo>
                      <a:lnTo>
                        <a:pt x="0" y="21600"/>
                      </a:lnTo>
                      <a:lnTo>
                        <a:pt x="4327" y="17273"/>
                      </a:lnTo>
                      <a:lnTo>
                        <a:pt x="19337" y="17273"/>
                      </a:lnTo>
                      <a:cubicBezTo>
                        <a:pt x="20568" y="17273"/>
                        <a:pt x="21600" y="16242"/>
                        <a:pt x="21600" y="15210"/>
                      </a:cubicBezTo>
                      <a:lnTo>
                        <a:pt x="21600" y="2263"/>
                      </a:lnTo>
                      <a:cubicBezTo>
                        <a:pt x="21600" y="1032"/>
                        <a:pt x="20568" y="0"/>
                        <a:pt x="19337" y="0"/>
                      </a:cubicBezTo>
                      <a:close/>
                      <a:moveTo>
                        <a:pt x="4327" y="7622"/>
                      </a:moveTo>
                      <a:lnTo>
                        <a:pt x="17273" y="7622"/>
                      </a:lnTo>
                      <a:lnTo>
                        <a:pt x="17273" y="9652"/>
                      </a:lnTo>
                      <a:lnTo>
                        <a:pt x="4327" y="9652"/>
                      </a:lnTo>
                      <a:lnTo>
                        <a:pt x="4327" y="7622"/>
                      </a:lnTo>
                      <a:close/>
                      <a:moveTo>
                        <a:pt x="12947" y="12947"/>
                      </a:moveTo>
                      <a:lnTo>
                        <a:pt x="4327" y="12947"/>
                      </a:lnTo>
                      <a:lnTo>
                        <a:pt x="4327" y="10916"/>
                      </a:lnTo>
                      <a:lnTo>
                        <a:pt x="12947" y="10916"/>
                      </a:lnTo>
                      <a:lnTo>
                        <a:pt x="12947" y="12947"/>
                      </a:lnTo>
                      <a:close/>
                      <a:moveTo>
                        <a:pt x="17273" y="6590"/>
                      </a:moveTo>
                      <a:lnTo>
                        <a:pt x="4327" y="6590"/>
                      </a:lnTo>
                      <a:lnTo>
                        <a:pt x="4327" y="4327"/>
                      </a:lnTo>
                      <a:lnTo>
                        <a:pt x="17273" y="4327"/>
                      </a:lnTo>
                      <a:lnTo>
                        <a:pt x="17273" y="6590"/>
                      </a:lnTo>
                      <a:close/>
                    </a:path>
                  </a:pathLst>
                </a:custGeom>
                <a:solidFill>
                  <a:srgbClr val="00ACFF"/>
                </a:solidFill>
                <a:ln w="12700" cap="flat">
                  <a:noFill/>
                  <a:miter lim="400000"/>
                </a:ln>
                <a:effectLst>
                  <a:outerShdw blurRad="25400" dist="25400" dir="5400000" rotWithShape="0">
                    <a:srgbClr val="000000">
                      <a:alpha val="86783"/>
                    </a:srgbClr>
                  </a:outerShdw>
                </a:effectLst>
              </p:spPr>
              <p:txBody>
                <a:bodyPr wrap="square" lIns="45719" tIns="45719" rIns="45719" bIns="45719" numCol="1" anchor="ctr">
                  <a:noAutofit/>
                </a:bodyPr>
                <a:lstStyle/>
                <a:p>
                  <a:pPr defTabSz="914400">
                    <a:defRPr sz="1800" cap="none">
                      <a:effectLst/>
                      <a:latin typeface="+mj-lt"/>
                      <a:ea typeface="+mj-ea"/>
                      <a:cs typeface="+mj-cs"/>
                      <a:sym typeface="Helvetica"/>
                    </a:defRPr>
                  </a:pPr>
                  <a:endParaRPr/>
                </a:p>
              </p:txBody>
            </p:sp>
          </p:grpSp>
          <p:sp>
            <p:nvSpPr>
              <p:cNvPr id="1020" name="Rectangle 1"/>
              <p:cNvSpPr/>
              <p:nvPr/>
            </p:nvSpPr>
            <p:spPr>
              <a:xfrm>
                <a:off x="7605302" y="69922"/>
                <a:ext cx="3940923" cy="41828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25400" cap="flat">
                <a:noFill/>
                <a:miter lim="400000"/>
              </a:ln>
              <a:effectLst>
                <a:outerShdw blurRad="101600" dist="50800" dir="5400000" rotWithShape="0">
                  <a:srgbClr val="000000">
                    <a:alpha val="41947"/>
                  </a:srgbClr>
                </a:outerShdw>
              </a:effectLst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45718" tIns="45718" rIns="45718" bIns="45718" numCol="1" anchor="t">
                <a:spAutoFit/>
              </a:bodyPr>
              <a:lstStyle>
                <a:lvl1pPr algn="ctr" defTabSz="1371600">
                  <a:lnSpc>
                    <a:spcPct val="90000"/>
                  </a:lnSpc>
                  <a:spcBef>
                    <a:spcPts val="1500"/>
                  </a:spcBef>
                  <a:defRPr sz="2800"/>
                </a:lvl1pPr>
              </a:lstStyle>
              <a:p>
                <a:pPr>
                  <a:defRPr>
                    <a:effectLst/>
                  </a:defRPr>
                </a:pPr>
                <a:r>
                  <a:rPr lang="en-GB" dirty="0" smtClean="0">
                    <a:solidFill>
                      <a:schemeClr val="tx1"/>
                    </a:solidFill>
                  </a:rPr>
                  <a:t>The performance of Capital Expenditure was affected by the lockdown in the 2</a:t>
                </a:r>
                <a:r>
                  <a:rPr lang="en-GB" baseline="30000" dirty="0" smtClean="0">
                    <a:solidFill>
                      <a:schemeClr val="tx1"/>
                    </a:solidFill>
                  </a:rPr>
                  <a:t>nd</a:t>
                </a:r>
                <a:r>
                  <a:rPr lang="en-GB" dirty="0" smtClean="0">
                    <a:solidFill>
                      <a:schemeClr val="tx1"/>
                    </a:solidFill>
                  </a:rPr>
                  <a:t> quarter </a:t>
                </a:r>
                <a:r>
                  <a:rPr lang="en-GB" dirty="0" err="1" smtClean="0">
                    <a:solidFill>
                      <a:schemeClr val="tx1"/>
                    </a:solidFill>
                  </a:rPr>
                  <a:t>ownig</a:t>
                </a:r>
                <a:r>
                  <a:rPr lang="en-GB" dirty="0" smtClean="0">
                    <a:solidFill>
                      <a:schemeClr val="tx1"/>
                    </a:solidFill>
                  </a:rPr>
                  <a:t> to the COVID-19 outbreak.</a:t>
                </a:r>
              </a:p>
              <a:p>
                <a:pPr>
                  <a:defRPr>
                    <a:effectLst/>
                  </a:defRPr>
                </a:pPr>
                <a:r>
                  <a:rPr lang="en-GB" dirty="0" smtClean="0">
                    <a:solidFill>
                      <a:schemeClr val="tx1"/>
                    </a:solidFill>
                  </a:rPr>
                  <a:t> </a:t>
                </a:r>
                <a:r>
                  <a:rPr lang="en-GB" dirty="0">
                    <a:solidFill>
                      <a:schemeClr val="tx1"/>
                    </a:solidFill>
                  </a:rPr>
                  <a:t>Major improvements should be expected in Q3 for Capex.</a:t>
                </a:r>
              </a:p>
              <a:p>
                <a:pPr>
                  <a:defRPr>
                    <a:effectLst/>
                  </a:defRPr>
                </a:pPr>
                <a:endParaRPr dirty="0"/>
              </a:p>
            </p:txBody>
          </p:sp>
          <p:sp>
            <p:nvSpPr>
              <p:cNvPr id="1021" name="Line"/>
              <p:cNvSpPr/>
              <p:nvPr/>
            </p:nvSpPr>
            <p:spPr>
              <a:xfrm flipV="1">
                <a:off x="9279446" y="3443444"/>
                <a:ext cx="1" cy="589529"/>
              </a:xfrm>
              <a:prstGeom prst="line">
                <a:avLst/>
              </a:prstGeom>
              <a:noFill/>
              <a:ln w="38100" cap="flat">
                <a:solidFill>
                  <a:srgbClr val="00ACFF"/>
                </a:solidFill>
                <a:prstDash val="sysDot"/>
                <a:miter lim="400000"/>
                <a:tailEnd type="arrow" w="med" len="med"/>
              </a:ln>
              <a:effectLst>
                <a:outerShdw blurRad="101600" dist="50800" dir="5400000" rotWithShape="0">
                  <a:srgbClr val="000000"/>
                </a:outerShdw>
              </a:effectLst>
            </p:spPr>
            <p:txBody>
              <a:bodyPr wrap="square" lIns="121919" tIns="121919" rIns="121919" bIns="121919" numCol="1" anchor="t">
                <a:noAutofit/>
              </a:bodyPr>
              <a:lstStyle/>
              <a:p>
                <a:pPr algn="ctr" defTabSz="914400">
                  <a:defRPr sz="1700" b="1" cap="none">
                    <a:solidFill>
                      <a:srgbClr val="FFFFFF"/>
                    </a:solidFill>
                    <a:effectLst/>
                  </a:defRPr>
                </a:pPr>
                <a:endParaRPr/>
              </a:p>
            </p:txBody>
          </p:sp>
        </p:grpSp>
        <p:sp>
          <p:nvSpPr>
            <p:cNvPr id="1036" name="Rectangle 1"/>
            <p:cNvSpPr/>
            <p:nvPr/>
          </p:nvSpPr>
          <p:spPr>
            <a:xfrm>
              <a:off x="17534704" y="0"/>
              <a:ext cx="5504372" cy="4801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254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41947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/>
            <a:p>
              <a:pPr algn="ctr" defTabSz="1371600">
                <a:lnSpc>
                  <a:spcPct val="90000"/>
                </a:lnSpc>
                <a:spcBef>
                  <a:spcPts val="1500"/>
                </a:spcBef>
                <a:defRPr sz="2800">
                  <a:effectLst/>
                </a:defRPr>
              </a:pPr>
              <a:endParaRPr dirty="0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34</a:t>
            </a:fld>
            <a:endParaRPr/>
          </a:p>
        </p:txBody>
      </p:sp>
      <p:sp>
        <p:nvSpPr>
          <p:cNvPr id="1093" name="Observations &amp; Recommendations — Recurrent Expenditure"/>
          <p:cNvSpPr txBox="1">
            <a:spLocks noGrp="1"/>
          </p:cNvSpPr>
          <p:nvPr>
            <p:ph type="title"/>
          </p:nvPr>
        </p:nvSpPr>
        <p:spPr>
          <a:xfrm>
            <a:off x="2592823" y="782678"/>
            <a:ext cx="19198354" cy="199760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sz="4800" dirty="0"/>
              <a:t>Observations &amp; Recommendations — Recurrent Expenditure</a:t>
            </a:r>
          </a:p>
        </p:txBody>
      </p:sp>
      <p:grpSp>
        <p:nvGrpSpPr>
          <p:cNvPr id="1102" name="Group"/>
          <p:cNvGrpSpPr/>
          <p:nvPr/>
        </p:nvGrpSpPr>
        <p:grpSpPr>
          <a:xfrm>
            <a:off x="925985" y="3878491"/>
            <a:ext cx="3359378" cy="3303781"/>
            <a:chOff x="-44451" y="-44452"/>
            <a:chExt cx="3262019" cy="3675500"/>
          </a:xfrm>
        </p:grpSpPr>
        <p:grpSp>
          <p:nvGrpSpPr>
            <p:cNvPr id="1100" name="Group"/>
            <p:cNvGrpSpPr/>
            <p:nvPr/>
          </p:nvGrpSpPr>
          <p:grpSpPr>
            <a:xfrm>
              <a:off x="-44451" y="-44452"/>
              <a:ext cx="3262019" cy="3675500"/>
              <a:chOff x="-44450" y="-44451"/>
              <a:chExt cx="3262017" cy="3675499"/>
            </a:xfrm>
          </p:grpSpPr>
          <p:sp>
            <p:nvSpPr>
              <p:cNvPr id="1095" name="Rectangle"/>
              <p:cNvSpPr/>
              <p:nvPr/>
            </p:nvSpPr>
            <p:spPr>
              <a:xfrm>
                <a:off x="75141" y="982043"/>
                <a:ext cx="1482908" cy="1622512"/>
              </a:xfrm>
              <a:prstGeom prst="rect">
                <a:avLst/>
              </a:prstGeom>
              <a:solidFill>
                <a:srgbClr val="22BF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ctr" defTabSz="821531">
                  <a:defRPr sz="3200" cap="none">
                    <a:solidFill>
                      <a:srgbClr val="FFFFFF"/>
                    </a:solidFill>
                    <a:effectLst/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/>
              </a:p>
            </p:txBody>
          </p:sp>
          <p:pic>
            <p:nvPicPr>
              <p:cNvPr id="1096" name="Shape Shape" descr="Shape Shape"/>
              <p:cNvPicPr>
                <a:picLocks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-44450" y="-44451"/>
                <a:ext cx="3262017" cy="3675499"/>
              </a:xfrm>
              <a:prstGeom prst="rect">
                <a:avLst/>
              </a:prstGeom>
              <a:effectLst>
                <a:outerShdw blurRad="101600" dist="50800" dir="5400000" rotWithShape="0">
                  <a:srgbClr val="000000">
                    <a:alpha val="87928"/>
                  </a:srgbClr>
                </a:outerShdw>
              </a:effectLst>
            </p:spPr>
          </p:pic>
          <p:grpSp>
            <p:nvGrpSpPr>
              <p:cNvPr id="1099" name="Shape"/>
              <p:cNvGrpSpPr/>
              <p:nvPr/>
            </p:nvGrpSpPr>
            <p:grpSpPr>
              <a:xfrm>
                <a:off x="1566895" y="-26459"/>
                <a:ext cx="1637419" cy="3648960"/>
                <a:chOff x="-1" y="0"/>
                <a:chExt cx="1637418" cy="3648959"/>
              </a:xfrm>
            </p:grpSpPr>
            <p:sp>
              <p:nvSpPr>
                <p:cNvPr id="1098" name="Shape"/>
                <p:cNvSpPr/>
                <p:nvPr/>
              </p:nvSpPr>
              <p:spPr>
                <a:xfrm>
                  <a:off x="31750" y="31750"/>
                  <a:ext cx="1573918" cy="358546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5" h="21595" extrusionOk="0">
                      <a:moveTo>
                        <a:pt x="0" y="4"/>
                      </a:moveTo>
                      <a:lnTo>
                        <a:pt x="38" y="21595"/>
                      </a:lnTo>
                      <a:cubicBezTo>
                        <a:pt x="429" y="21576"/>
                        <a:pt x="813" y="21536"/>
                        <a:pt x="1181" y="21474"/>
                      </a:cubicBezTo>
                      <a:cubicBezTo>
                        <a:pt x="1609" y="21403"/>
                        <a:pt x="2011" y="21305"/>
                        <a:pt x="2374" y="21182"/>
                      </a:cubicBezTo>
                      <a:lnTo>
                        <a:pt x="19601" y="16781"/>
                      </a:lnTo>
                      <a:cubicBezTo>
                        <a:pt x="20180" y="16663"/>
                        <a:pt x="20673" y="16477"/>
                        <a:pt x="21025" y="16244"/>
                      </a:cubicBezTo>
                      <a:cubicBezTo>
                        <a:pt x="21401" y="15993"/>
                        <a:pt x="21600" y="15699"/>
                        <a:pt x="21595" y="15399"/>
                      </a:cubicBezTo>
                      <a:lnTo>
                        <a:pt x="21561" y="6225"/>
                      </a:lnTo>
                      <a:cubicBezTo>
                        <a:pt x="21577" y="5922"/>
                        <a:pt x="21395" y="5623"/>
                        <a:pt x="21034" y="5364"/>
                      </a:cubicBezTo>
                      <a:cubicBezTo>
                        <a:pt x="20684" y="5112"/>
                        <a:pt x="20180" y="4908"/>
                        <a:pt x="19579" y="4776"/>
                      </a:cubicBezTo>
                      <a:lnTo>
                        <a:pt x="1486" y="160"/>
                      </a:lnTo>
                      <a:cubicBezTo>
                        <a:pt x="1247" y="95"/>
                        <a:pt x="983" y="48"/>
                        <a:pt x="707" y="23"/>
                      </a:cubicBezTo>
                      <a:cubicBezTo>
                        <a:pt x="474" y="1"/>
                        <a:pt x="236" y="-5"/>
                        <a:pt x="0" y="4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defRPr sz="3200" cap="none">
                      <a:effectLst/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pic>
              <p:nvPicPr>
                <p:cNvPr id="1097" name="Shape Shape" descr="Shape Shape"/>
                <p:cNvPicPr>
                  <a:picLocks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-1" y="0"/>
                  <a:ext cx="1637418" cy="3648959"/>
                </a:xfrm>
                <a:prstGeom prst="rect">
                  <a:avLst/>
                </a:prstGeom>
                <a:effectLst/>
              </p:spPr>
            </p:pic>
          </p:grpSp>
        </p:grpSp>
        <p:sp>
          <p:nvSpPr>
            <p:cNvPr id="1101" name="Фигура"/>
            <p:cNvSpPr/>
            <p:nvPr/>
          </p:nvSpPr>
          <p:spPr>
            <a:xfrm>
              <a:off x="256054" y="1418097"/>
              <a:ext cx="728330" cy="6253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993" y="0"/>
                  </a:moveTo>
                  <a:cubicBezTo>
                    <a:pt x="5985" y="0"/>
                    <a:pt x="5303" y="0"/>
                    <a:pt x="4603" y="72"/>
                  </a:cubicBezTo>
                  <a:cubicBezTo>
                    <a:pt x="2225" y="360"/>
                    <a:pt x="350" y="2287"/>
                    <a:pt x="70" y="4730"/>
                  </a:cubicBezTo>
                  <a:cubicBezTo>
                    <a:pt x="0" y="5448"/>
                    <a:pt x="0" y="6147"/>
                    <a:pt x="0" y="6156"/>
                  </a:cubicBezTo>
                  <a:lnTo>
                    <a:pt x="0" y="15444"/>
                  </a:lnTo>
                  <a:cubicBezTo>
                    <a:pt x="0" y="15453"/>
                    <a:pt x="0" y="16154"/>
                    <a:pt x="70" y="16872"/>
                  </a:cubicBezTo>
                  <a:cubicBezTo>
                    <a:pt x="350" y="19315"/>
                    <a:pt x="2225" y="21240"/>
                    <a:pt x="4603" y="21528"/>
                  </a:cubicBezTo>
                  <a:cubicBezTo>
                    <a:pt x="5303" y="21600"/>
                    <a:pt x="5985" y="21600"/>
                    <a:pt x="5993" y="21600"/>
                  </a:cubicBezTo>
                  <a:cubicBezTo>
                    <a:pt x="6002" y="21600"/>
                    <a:pt x="6684" y="21600"/>
                    <a:pt x="7384" y="21528"/>
                  </a:cubicBezTo>
                  <a:cubicBezTo>
                    <a:pt x="9762" y="21240"/>
                    <a:pt x="11637" y="19315"/>
                    <a:pt x="11917" y="16872"/>
                  </a:cubicBezTo>
                  <a:cubicBezTo>
                    <a:pt x="11987" y="16154"/>
                    <a:pt x="11987" y="15453"/>
                    <a:pt x="11987" y="15444"/>
                  </a:cubicBezTo>
                  <a:lnTo>
                    <a:pt x="11987" y="6156"/>
                  </a:lnTo>
                  <a:cubicBezTo>
                    <a:pt x="11987" y="6147"/>
                    <a:pt x="11987" y="5448"/>
                    <a:pt x="11917" y="4730"/>
                  </a:cubicBezTo>
                  <a:cubicBezTo>
                    <a:pt x="11637" y="2287"/>
                    <a:pt x="9762" y="360"/>
                    <a:pt x="7384" y="72"/>
                  </a:cubicBezTo>
                  <a:cubicBezTo>
                    <a:pt x="6684" y="0"/>
                    <a:pt x="6002" y="0"/>
                    <a:pt x="5993" y="0"/>
                  </a:cubicBezTo>
                  <a:close/>
                  <a:moveTo>
                    <a:pt x="18615" y="370"/>
                  </a:moveTo>
                  <a:cubicBezTo>
                    <a:pt x="17994" y="1166"/>
                    <a:pt x="17252" y="1853"/>
                    <a:pt x="16418" y="2407"/>
                  </a:cubicBezTo>
                  <a:cubicBezTo>
                    <a:pt x="15394" y="3087"/>
                    <a:pt x="14250" y="3553"/>
                    <a:pt x="13051" y="3777"/>
                  </a:cubicBezTo>
                  <a:lnTo>
                    <a:pt x="13051" y="6164"/>
                  </a:lnTo>
                  <a:lnTo>
                    <a:pt x="14795" y="6158"/>
                  </a:lnTo>
                  <a:cubicBezTo>
                    <a:pt x="15105" y="6168"/>
                    <a:pt x="15402" y="6243"/>
                    <a:pt x="15673" y="6374"/>
                  </a:cubicBezTo>
                  <a:cubicBezTo>
                    <a:pt x="15920" y="6493"/>
                    <a:pt x="16153" y="6661"/>
                    <a:pt x="16316" y="6900"/>
                  </a:cubicBezTo>
                  <a:cubicBezTo>
                    <a:pt x="16467" y="7123"/>
                    <a:pt x="16542" y="7391"/>
                    <a:pt x="16530" y="7662"/>
                  </a:cubicBezTo>
                  <a:lnTo>
                    <a:pt x="16530" y="21230"/>
                  </a:lnTo>
                  <a:lnTo>
                    <a:pt x="21600" y="21230"/>
                  </a:lnTo>
                  <a:lnTo>
                    <a:pt x="21600" y="370"/>
                  </a:lnTo>
                  <a:lnTo>
                    <a:pt x="18615" y="370"/>
                  </a:lnTo>
                  <a:close/>
                  <a:moveTo>
                    <a:pt x="5993" y="3228"/>
                  </a:moveTo>
                  <a:cubicBezTo>
                    <a:pt x="6517" y="3228"/>
                    <a:pt x="6941" y="3664"/>
                    <a:pt x="6941" y="4201"/>
                  </a:cubicBezTo>
                  <a:lnTo>
                    <a:pt x="6941" y="17401"/>
                  </a:lnTo>
                  <a:cubicBezTo>
                    <a:pt x="6941" y="17938"/>
                    <a:pt x="6517" y="18374"/>
                    <a:pt x="5993" y="18374"/>
                  </a:cubicBezTo>
                  <a:cubicBezTo>
                    <a:pt x="5470" y="18374"/>
                    <a:pt x="5046" y="17938"/>
                    <a:pt x="5046" y="17401"/>
                  </a:cubicBezTo>
                  <a:lnTo>
                    <a:pt x="5046" y="4201"/>
                  </a:lnTo>
                  <a:cubicBezTo>
                    <a:pt x="5046" y="3664"/>
                    <a:pt x="5470" y="3228"/>
                    <a:pt x="5993" y="322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87928"/>
                </a:srgbClr>
              </a:outerShdw>
            </a:effectLst>
          </p:spPr>
          <p:txBody>
            <a:bodyPr wrap="square" lIns="121918" tIns="121918" rIns="121918" bIns="121918" numCol="1" anchor="ctr">
              <a:noAutofit/>
            </a:bodyPr>
            <a:lstStyle/>
            <a:p>
              <a:pPr defTabSz="825500">
                <a:defRPr sz="2000" cap="none">
                  <a:solidFill>
                    <a:srgbClr val="FEFCFF"/>
                  </a:solidFill>
                  <a:effectLst/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1112" name="Group"/>
          <p:cNvGrpSpPr/>
          <p:nvPr/>
        </p:nvGrpSpPr>
        <p:grpSpPr>
          <a:xfrm flipH="1">
            <a:off x="19607777" y="6607795"/>
            <a:ext cx="3359374" cy="3089435"/>
            <a:chOff x="-44450" y="-44449"/>
            <a:chExt cx="3262016" cy="3675496"/>
          </a:xfrm>
        </p:grpSpPr>
        <p:grpSp>
          <p:nvGrpSpPr>
            <p:cNvPr id="1110" name="Group"/>
            <p:cNvGrpSpPr/>
            <p:nvPr/>
          </p:nvGrpSpPr>
          <p:grpSpPr>
            <a:xfrm>
              <a:off x="-44451" y="-44450"/>
              <a:ext cx="3262018" cy="3675497"/>
              <a:chOff x="-44450" y="-44449"/>
              <a:chExt cx="3262016" cy="3675496"/>
            </a:xfrm>
          </p:grpSpPr>
          <p:sp>
            <p:nvSpPr>
              <p:cNvPr id="1105" name="Rectangle"/>
              <p:cNvSpPr/>
              <p:nvPr/>
            </p:nvSpPr>
            <p:spPr>
              <a:xfrm>
                <a:off x="75141" y="982043"/>
                <a:ext cx="1482908" cy="1622512"/>
              </a:xfrm>
              <a:prstGeom prst="rect">
                <a:avLst/>
              </a:prstGeom>
              <a:solidFill>
                <a:srgbClr val="FFB7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ctr" defTabSz="821531">
                  <a:defRPr sz="3200" cap="none">
                    <a:solidFill>
                      <a:srgbClr val="FFFFFF"/>
                    </a:solidFill>
                    <a:effectLst/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/>
              </a:p>
            </p:txBody>
          </p:sp>
          <p:pic>
            <p:nvPicPr>
              <p:cNvPr id="1106" name="Shape Shape" descr="Shape Shape"/>
              <p:cNvPicPr>
                <a:picLocks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44450" y="-44451"/>
                <a:ext cx="3262017" cy="3675499"/>
              </a:xfrm>
              <a:prstGeom prst="rect">
                <a:avLst/>
              </a:prstGeom>
              <a:effectLst>
                <a:outerShdw blurRad="101600" dist="50800" dir="5400000" rotWithShape="0">
                  <a:srgbClr val="000000">
                    <a:alpha val="87928"/>
                  </a:srgbClr>
                </a:outerShdw>
              </a:effectLst>
            </p:spPr>
          </p:pic>
          <p:grpSp>
            <p:nvGrpSpPr>
              <p:cNvPr id="1109" name="Shape"/>
              <p:cNvGrpSpPr/>
              <p:nvPr/>
            </p:nvGrpSpPr>
            <p:grpSpPr>
              <a:xfrm>
                <a:off x="1566896" y="-26459"/>
                <a:ext cx="1637418" cy="3648960"/>
                <a:chOff x="0" y="0"/>
                <a:chExt cx="1637417" cy="3648959"/>
              </a:xfrm>
            </p:grpSpPr>
            <p:sp>
              <p:nvSpPr>
                <p:cNvPr id="1108" name="Shape"/>
                <p:cNvSpPr/>
                <p:nvPr/>
              </p:nvSpPr>
              <p:spPr>
                <a:xfrm>
                  <a:off x="31750" y="31750"/>
                  <a:ext cx="1573918" cy="358546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5" h="21595" extrusionOk="0">
                      <a:moveTo>
                        <a:pt x="0" y="4"/>
                      </a:moveTo>
                      <a:lnTo>
                        <a:pt x="38" y="21595"/>
                      </a:lnTo>
                      <a:cubicBezTo>
                        <a:pt x="429" y="21576"/>
                        <a:pt x="813" y="21536"/>
                        <a:pt x="1181" y="21474"/>
                      </a:cubicBezTo>
                      <a:cubicBezTo>
                        <a:pt x="1609" y="21403"/>
                        <a:pt x="2011" y="21305"/>
                        <a:pt x="2374" y="21182"/>
                      </a:cubicBezTo>
                      <a:lnTo>
                        <a:pt x="19601" y="16781"/>
                      </a:lnTo>
                      <a:cubicBezTo>
                        <a:pt x="20180" y="16663"/>
                        <a:pt x="20673" y="16477"/>
                        <a:pt x="21025" y="16244"/>
                      </a:cubicBezTo>
                      <a:cubicBezTo>
                        <a:pt x="21401" y="15993"/>
                        <a:pt x="21600" y="15699"/>
                        <a:pt x="21595" y="15399"/>
                      </a:cubicBezTo>
                      <a:lnTo>
                        <a:pt x="21561" y="6225"/>
                      </a:lnTo>
                      <a:cubicBezTo>
                        <a:pt x="21577" y="5922"/>
                        <a:pt x="21395" y="5623"/>
                        <a:pt x="21034" y="5364"/>
                      </a:cubicBezTo>
                      <a:cubicBezTo>
                        <a:pt x="20684" y="5112"/>
                        <a:pt x="20180" y="4908"/>
                        <a:pt x="19579" y="4776"/>
                      </a:cubicBezTo>
                      <a:lnTo>
                        <a:pt x="1486" y="160"/>
                      </a:lnTo>
                      <a:cubicBezTo>
                        <a:pt x="1247" y="95"/>
                        <a:pt x="983" y="48"/>
                        <a:pt x="707" y="23"/>
                      </a:cubicBezTo>
                      <a:cubicBezTo>
                        <a:pt x="474" y="1"/>
                        <a:pt x="236" y="-5"/>
                        <a:pt x="0" y="4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defRPr sz="3200" cap="none">
                      <a:effectLst/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pic>
              <p:nvPicPr>
                <p:cNvPr id="1107" name="Shape Shape" descr="Shape Shape"/>
                <p:cNvPicPr>
                  <a:picLocks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0" y="0"/>
                  <a:ext cx="1637418" cy="3648960"/>
                </a:xfrm>
                <a:prstGeom prst="rect">
                  <a:avLst/>
                </a:prstGeom>
                <a:effectLst/>
              </p:spPr>
            </p:pic>
          </p:grpSp>
        </p:grpSp>
        <p:sp>
          <p:nvSpPr>
            <p:cNvPr id="1111" name="Фигура"/>
            <p:cNvSpPr/>
            <p:nvPr/>
          </p:nvSpPr>
          <p:spPr>
            <a:xfrm flipH="1">
              <a:off x="268835" y="1458757"/>
              <a:ext cx="749502" cy="6253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8" h="21586" extrusionOk="0">
                  <a:moveTo>
                    <a:pt x="15964" y="0"/>
                  </a:moveTo>
                  <a:cubicBezTo>
                    <a:pt x="14889" y="-14"/>
                    <a:pt x="13809" y="307"/>
                    <a:pt x="12888" y="1151"/>
                  </a:cubicBezTo>
                  <a:cubicBezTo>
                    <a:pt x="11907" y="2051"/>
                    <a:pt x="11298" y="3484"/>
                    <a:pt x="11293" y="5058"/>
                  </a:cubicBezTo>
                  <a:lnTo>
                    <a:pt x="11295" y="7459"/>
                  </a:lnTo>
                  <a:lnTo>
                    <a:pt x="15050" y="7459"/>
                  </a:lnTo>
                  <a:lnTo>
                    <a:pt x="15099" y="4606"/>
                  </a:lnTo>
                  <a:cubicBezTo>
                    <a:pt x="15072" y="4017"/>
                    <a:pt x="15329" y="3367"/>
                    <a:pt x="15798" y="3255"/>
                  </a:cubicBezTo>
                  <a:cubicBezTo>
                    <a:pt x="17575" y="2831"/>
                    <a:pt x="16910" y="6213"/>
                    <a:pt x="16174" y="7979"/>
                  </a:cubicBezTo>
                  <a:lnTo>
                    <a:pt x="11315" y="18205"/>
                  </a:lnTo>
                  <a:lnTo>
                    <a:pt x="11315" y="21163"/>
                  </a:lnTo>
                  <a:lnTo>
                    <a:pt x="20542" y="21163"/>
                  </a:lnTo>
                  <a:lnTo>
                    <a:pt x="20542" y="17620"/>
                  </a:lnTo>
                  <a:lnTo>
                    <a:pt x="15922" y="17620"/>
                  </a:lnTo>
                  <a:lnTo>
                    <a:pt x="19569" y="10684"/>
                  </a:lnTo>
                  <a:cubicBezTo>
                    <a:pt x="20788" y="8224"/>
                    <a:pt x="21600" y="5214"/>
                    <a:pt x="20284" y="2664"/>
                  </a:cubicBezTo>
                  <a:cubicBezTo>
                    <a:pt x="19918" y="1955"/>
                    <a:pt x="19460" y="1361"/>
                    <a:pt x="18915" y="940"/>
                  </a:cubicBezTo>
                  <a:cubicBezTo>
                    <a:pt x="18340" y="495"/>
                    <a:pt x="17685" y="253"/>
                    <a:pt x="17031" y="119"/>
                  </a:cubicBezTo>
                  <a:cubicBezTo>
                    <a:pt x="16680" y="47"/>
                    <a:pt x="16322" y="4"/>
                    <a:pt x="15964" y="0"/>
                  </a:cubicBezTo>
                  <a:close/>
                  <a:moveTo>
                    <a:pt x="4975" y="35"/>
                  </a:moveTo>
                  <a:cubicBezTo>
                    <a:pt x="4968" y="35"/>
                    <a:pt x="4402" y="35"/>
                    <a:pt x="3821" y="106"/>
                  </a:cubicBezTo>
                  <a:cubicBezTo>
                    <a:pt x="1847" y="393"/>
                    <a:pt x="291" y="2317"/>
                    <a:pt x="58" y="4754"/>
                  </a:cubicBezTo>
                  <a:cubicBezTo>
                    <a:pt x="0" y="5471"/>
                    <a:pt x="0" y="6168"/>
                    <a:pt x="0" y="6176"/>
                  </a:cubicBezTo>
                  <a:lnTo>
                    <a:pt x="0" y="15444"/>
                  </a:lnTo>
                  <a:cubicBezTo>
                    <a:pt x="0" y="15453"/>
                    <a:pt x="0" y="16152"/>
                    <a:pt x="58" y="16869"/>
                  </a:cubicBezTo>
                  <a:cubicBezTo>
                    <a:pt x="291" y="19306"/>
                    <a:pt x="1847" y="21227"/>
                    <a:pt x="3821" y="21514"/>
                  </a:cubicBezTo>
                  <a:cubicBezTo>
                    <a:pt x="4402" y="21586"/>
                    <a:pt x="4968" y="21586"/>
                    <a:pt x="4975" y="21586"/>
                  </a:cubicBezTo>
                  <a:cubicBezTo>
                    <a:pt x="4982" y="21586"/>
                    <a:pt x="5548" y="21586"/>
                    <a:pt x="6129" y="21514"/>
                  </a:cubicBezTo>
                  <a:cubicBezTo>
                    <a:pt x="8103" y="21227"/>
                    <a:pt x="9659" y="19306"/>
                    <a:pt x="9892" y="16869"/>
                  </a:cubicBezTo>
                  <a:cubicBezTo>
                    <a:pt x="9950" y="16152"/>
                    <a:pt x="9950" y="15453"/>
                    <a:pt x="9950" y="15444"/>
                  </a:cubicBezTo>
                  <a:lnTo>
                    <a:pt x="9950" y="6176"/>
                  </a:lnTo>
                  <a:cubicBezTo>
                    <a:pt x="9950" y="6168"/>
                    <a:pt x="9950" y="5471"/>
                    <a:pt x="9892" y="4754"/>
                  </a:cubicBezTo>
                  <a:cubicBezTo>
                    <a:pt x="9659" y="2317"/>
                    <a:pt x="8103" y="393"/>
                    <a:pt x="6129" y="106"/>
                  </a:cubicBezTo>
                  <a:cubicBezTo>
                    <a:pt x="5548" y="35"/>
                    <a:pt x="4982" y="35"/>
                    <a:pt x="4975" y="35"/>
                  </a:cubicBezTo>
                  <a:close/>
                  <a:moveTo>
                    <a:pt x="4975" y="3255"/>
                  </a:moveTo>
                  <a:cubicBezTo>
                    <a:pt x="5409" y="3255"/>
                    <a:pt x="5761" y="3690"/>
                    <a:pt x="5761" y="4226"/>
                  </a:cubicBezTo>
                  <a:lnTo>
                    <a:pt x="5761" y="17396"/>
                  </a:lnTo>
                  <a:cubicBezTo>
                    <a:pt x="5761" y="17933"/>
                    <a:pt x="5409" y="18367"/>
                    <a:pt x="4975" y="18367"/>
                  </a:cubicBezTo>
                  <a:cubicBezTo>
                    <a:pt x="4541" y="18367"/>
                    <a:pt x="4188" y="17933"/>
                    <a:pt x="4188" y="17396"/>
                  </a:cubicBezTo>
                  <a:lnTo>
                    <a:pt x="4188" y="4226"/>
                  </a:lnTo>
                  <a:cubicBezTo>
                    <a:pt x="4188" y="3690"/>
                    <a:pt x="4541" y="3255"/>
                    <a:pt x="4975" y="325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83962"/>
                </a:srgbClr>
              </a:outerShdw>
            </a:effectLst>
          </p:spPr>
          <p:txBody>
            <a:bodyPr wrap="square" lIns="121918" tIns="121918" rIns="121918" bIns="121918" numCol="1" anchor="ctr">
              <a:noAutofit/>
            </a:bodyPr>
            <a:lstStyle/>
            <a:p>
              <a:pPr defTabSz="825500">
                <a:defRPr sz="2000" cap="none">
                  <a:solidFill>
                    <a:srgbClr val="FEFCFF"/>
                  </a:solidFill>
                  <a:effectLst/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1120" name="Group"/>
          <p:cNvGrpSpPr/>
          <p:nvPr/>
        </p:nvGrpSpPr>
        <p:grpSpPr>
          <a:xfrm>
            <a:off x="867263" y="8705513"/>
            <a:ext cx="3359378" cy="2961206"/>
            <a:chOff x="-44451" y="-181119"/>
            <a:chExt cx="3262019" cy="3805690"/>
          </a:xfrm>
        </p:grpSpPr>
        <p:grpSp>
          <p:nvGrpSpPr>
            <p:cNvPr id="1118" name="Group"/>
            <p:cNvGrpSpPr/>
            <p:nvPr/>
          </p:nvGrpSpPr>
          <p:grpSpPr>
            <a:xfrm>
              <a:off x="-44451" y="-181119"/>
              <a:ext cx="3262019" cy="3805690"/>
              <a:chOff x="-44450" y="-181118"/>
              <a:chExt cx="3262017" cy="3805688"/>
            </a:xfrm>
          </p:grpSpPr>
          <p:sp>
            <p:nvSpPr>
              <p:cNvPr id="1113" name="Rectangle"/>
              <p:cNvSpPr/>
              <p:nvPr/>
            </p:nvSpPr>
            <p:spPr>
              <a:xfrm>
                <a:off x="75141" y="991291"/>
                <a:ext cx="1482908" cy="1637793"/>
              </a:xfrm>
              <a:prstGeom prst="rect">
                <a:avLst/>
              </a:prstGeom>
              <a:solidFill>
                <a:srgbClr val="FF260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ctr" defTabSz="821531">
                  <a:defRPr sz="3200" cap="none">
                    <a:solidFill>
                      <a:srgbClr val="FFFFFF"/>
                    </a:solidFill>
                    <a:effectLst/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/>
              </a:p>
            </p:txBody>
          </p:sp>
          <p:pic>
            <p:nvPicPr>
              <p:cNvPr id="1114" name="Shape Shape" descr="Shape Shape"/>
              <p:cNvPicPr>
                <a:picLocks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-44450" y="-181118"/>
                <a:ext cx="3262017" cy="3788851"/>
              </a:xfrm>
              <a:prstGeom prst="rect">
                <a:avLst/>
              </a:prstGeom>
              <a:effectLst>
                <a:outerShdw blurRad="101600" dist="50800" dir="5400000" rotWithShape="0">
                  <a:srgbClr val="000000">
                    <a:alpha val="87928"/>
                  </a:srgbClr>
                </a:outerShdw>
              </a:effectLst>
            </p:spPr>
          </p:pic>
          <p:grpSp>
            <p:nvGrpSpPr>
              <p:cNvPr id="1117" name="Shape"/>
              <p:cNvGrpSpPr/>
              <p:nvPr/>
            </p:nvGrpSpPr>
            <p:grpSpPr>
              <a:xfrm>
                <a:off x="1566896" y="-111325"/>
                <a:ext cx="1637419" cy="3735895"/>
                <a:chOff x="0" y="-84916"/>
                <a:chExt cx="1637418" cy="3735893"/>
              </a:xfrm>
            </p:grpSpPr>
            <p:sp>
              <p:nvSpPr>
                <p:cNvPr id="1116" name="Shape"/>
                <p:cNvSpPr/>
                <p:nvPr/>
              </p:nvSpPr>
              <p:spPr>
                <a:xfrm>
                  <a:off x="31750" y="31750"/>
                  <a:ext cx="1573918" cy="361922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5" h="21595" extrusionOk="0">
                      <a:moveTo>
                        <a:pt x="0" y="4"/>
                      </a:moveTo>
                      <a:lnTo>
                        <a:pt x="38" y="21595"/>
                      </a:lnTo>
                      <a:cubicBezTo>
                        <a:pt x="429" y="21576"/>
                        <a:pt x="813" y="21536"/>
                        <a:pt x="1181" y="21474"/>
                      </a:cubicBezTo>
                      <a:cubicBezTo>
                        <a:pt x="1609" y="21403"/>
                        <a:pt x="2011" y="21305"/>
                        <a:pt x="2374" y="21182"/>
                      </a:cubicBezTo>
                      <a:lnTo>
                        <a:pt x="19601" y="16781"/>
                      </a:lnTo>
                      <a:cubicBezTo>
                        <a:pt x="20180" y="16663"/>
                        <a:pt x="20673" y="16477"/>
                        <a:pt x="21025" y="16244"/>
                      </a:cubicBezTo>
                      <a:cubicBezTo>
                        <a:pt x="21401" y="15993"/>
                        <a:pt x="21600" y="15699"/>
                        <a:pt x="21595" y="15399"/>
                      </a:cubicBezTo>
                      <a:lnTo>
                        <a:pt x="21561" y="6225"/>
                      </a:lnTo>
                      <a:cubicBezTo>
                        <a:pt x="21577" y="5922"/>
                        <a:pt x="21395" y="5623"/>
                        <a:pt x="21034" y="5364"/>
                      </a:cubicBezTo>
                      <a:cubicBezTo>
                        <a:pt x="20684" y="5112"/>
                        <a:pt x="20180" y="4908"/>
                        <a:pt x="19579" y="4776"/>
                      </a:cubicBezTo>
                      <a:lnTo>
                        <a:pt x="1486" y="160"/>
                      </a:lnTo>
                      <a:cubicBezTo>
                        <a:pt x="1247" y="95"/>
                        <a:pt x="983" y="48"/>
                        <a:pt x="707" y="23"/>
                      </a:cubicBezTo>
                      <a:cubicBezTo>
                        <a:pt x="474" y="1"/>
                        <a:pt x="236" y="-5"/>
                        <a:pt x="0" y="4"/>
                      </a:cubicBezTo>
                      <a:close/>
                    </a:path>
                  </a:pathLst>
                </a:custGeom>
                <a:solidFill>
                  <a:srgbClr val="DCDCDC"/>
                </a:solidFill>
                <a:ln>
                  <a:noFill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 algn="ctr" defTabSz="821531">
                    <a:defRPr sz="3200" cap="none">
                      <a:effectLst/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/>
                </a:p>
              </p:txBody>
            </p:sp>
            <p:pic>
              <p:nvPicPr>
                <p:cNvPr id="1115" name="Shape Shape" descr="Shape Shape"/>
                <p:cNvPicPr>
                  <a:picLocks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0" y="-84916"/>
                  <a:ext cx="1637418" cy="3719056"/>
                </a:xfrm>
                <a:prstGeom prst="rect">
                  <a:avLst/>
                </a:prstGeom>
                <a:effectLst/>
              </p:spPr>
            </p:pic>
          </p:grpSp>
        </p:grpSp>
        <p:sp>
          <p:nvSpPr>
            <p:cNvPr id="1119" name="Фигура"/>
            <p:cNvSpPr/>
            <p:nvPr/>
          </p:nvSpPr>
          <p:spPr>
            <a:xfrm>
              <a:off x="235277" y="1437493"/>
              <a:ext cx="812390" cy="6312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0" h="21552" extrusionOk="0">
                  <a:moveTo>
                    <a:pt x="5008" y="0"/>
                  </a:moveTo>
                  <a:cubicBezTo>
                    <a:pt x="5001" y="0"/>
                    <a:pt x="4431" y="0"/>
                    <a:pt x="3846" y="72"/>
                  </a:cubicBezTo>
                  <a:cubicBezTo>
                    <a:pt x="1859" y="359"/>
                    <a:pt x="292" y="2282"/>
                    <a:pt x="59" y="4719"/>
                  </a:cubicBezTo>
                  <a:cubicBezTo>
                    <a:pt x="0" y="5436"/>
                    <a:pt x="0" y="6133"/>
                    <a:pt x="0" y="6142"/>
                  </a:cubicBezTo>
                  <a:lnTo>
                    <a:pt x="0" y="15410"/>
                  </a:lnTo>
                  <a:cubicBezTo>
                    <a:pt x="0" y="15419"/>
                    <a:pt x="0" y="16118"/>
                    <a:pt x="59" y="16835"/>
                  </a:cubicBezTo>
                  <a:cubicBezTo>
                    <a:pt x="292" y="19272"/>
                    <a:pt x="1859" y="21194"/>
                    <a:pt x="3846" y="21480"/>
                  </a:cubicBezTo>
                  <a:cubicBezTo>
                    <a:pt x="4431" y="21552"/>
                    <a:pt x="5001" y="21552"/>
                    <a:pt x="5008" y="21552"/>
                  </a:cubicBezTo>
                  <a:cubicBezTo>
                    <a:pt x="5014" y="21552"/>
                    <a:pt x="5585" y="21552"/>
                    <a:pt x="6169" y="21480"/>
                  </a:cubicBezTo>
                  <a:cubicBezTo>
                    <a:pt x="8156" y="21194"/>
                    <a:pt x="9723" y="19272"/>
                    <a:pt x="9956" y="16835"/>
                  </a:cubicBezTo>
                  <a:cubicBezTo>
                    <a:pt x="10015" y="16118"/>
                    <a:pt x="10015" y="15419"/>
                    <a:pt x="10015" y="15410"/>
                  </a:cubicBezTo>
                  <a:lnTo>
                    <a:pt x="10015" y="6142"/>
                  </a:lnTo>
                  <a:cubicBezTo>
                    <a:pt x="10015" y="6133"/>
                    <a:pt x="10015" y="5436"/>
                    <a:pt x="9956" y="4719"/>
                  </a:cubicBezTo>
                  <a:cubicBezTo>
                    <a:pt x="9723" y="2282"/>
                    <a:pt x="8156" y="359"/>
                    <a:pt x="6169" y="72"/>
                  </a:cubicBezTo>
                  <a:cubicBezTo>
                    <a:pt x="5585" y="0"/>
                    <a:pt x="5014" y="0"/>
                    <a:pt x="5008" y="0"/>
                  </a:cubicBezTo>
                  <a:close/>
                  <a:moveTo>
                    <a:pt x="16371" y="47"/>
                  </a:moveTo>
                  <a:cubicBezTo>
                    <a:pt x="15427" y="46"/>
                    <a:pt x="14472" y="101"/>
                    <a:pt x="13578" y="480"/>
                  </a:cubicBezTo>
                  <a:cubicBezTo>
                    <a:pt x="13130" y="670"/>
                    <a:pt x="12705" y="941"/>
                    <a:pt x="12355" y="1332"/>
                  </a:cubicBezTo>
                  <a:cubicBezTo>
                    <a:pt x="11686" y="2081"/>
                    <a:pt x="11516" y="3136"/>
                    <a:pt x="11468" y="4282"/>
                  </a:cubicBezTo>
                  <a:lnTo>
                    <a:pt x="11468" y="6852"/>
                  </a:lnTo>
                  <a:lnTo>
                    <a:pt x="15744" y="6852"/>
                  </a:lnTo>
                  <a:lnTo>
                    <a:pt x="15744" y="4167"/>
                  </a:lnTo>
                  <a:cubicBezTo>
                    <a:pt x="15734" y="3642"/>
                    <a:pt x="16084" y="3212"/>
                    <a:pt x="16512" y="3223"/>
                  </a:cubicBezTo>
                  <a:cubicBezTo>
                    <a:pt x="16893" y="3232"/>
                    <a:pt x="17205" y="3594"/>
                    <a:pt x="17233" y="4060"/>
                  </a:cubicBezTo>
                  <a:lnTo>
                    <a:pt x="17233" y="6992"/>
                  </a:lnTo>
                  <a:cubicBezTo>
                    <a:pt x="17212" y="7422"/>
                    <a:pt x="17041" y="7819"/>
                    <a:pt x="16763" y="8082"/>
                  </a:cubicBezTo>
                  <a:cubicBezTo>
                    <a:pt x="16556" y="8278"/>
                    <a:pt x="16303" y="8386"/>
                    <a:pt x="16042" y="8390"/>
                  </a:cubicBezTo>
                  <a:lnTo>
                    <a:pt x="14703" y="8390"/>
                  </a:lnTo>
                  <a:lnTo>
                    <a:pt x="14703" y="11453"/>
                  </a:lnTo>
                  <a:lnTo>
                    <a:pt x="15834" y="11453"/>
                  </a:lnTo>
                  <a:cubicBezTo>
                    <a:pt x="16167" y="11455"/>
                    <a:pt x="16486" y="11611"/>
                    <a:pt x="16728" y="11890"/>
                  </a:cubicBezTo>
                  <a:cubicBezTo>
                    <a:pt x="16984" y="12185"/>
                    <a:pt x="17135" y="12592"/>
                    <a:pt x="17146" y="13023"/>
                  </a:cubicBezTo>
                  <a:lnTo>
                    <a:pt x="17146" y="17670"/>
                  </a:lnTo>
                  <a:cubicBezTo>
                    <a:pt x="17110" y="18178"/>
                    <a:pt x="16734" y="18546"/>
                    <a:pt x="16323" y="18473"/>
                  </a:cubicBezTo>
                  <a:cubicBezTo>
                    <a:pt x="15993" y="18415"/>
                    <a:pt x="15742" y="18078"/>
                    <a:pt x="15724" y="17670"/>
                  </a:cubicBezTo>
                  <a:lnTo>
                    <a:pt x="15724" y="12894"/>
                  </a:lnTo>
                  <a:lnTo>
                    <a:pt x="11506" y="12894"/>
                  </a:lnTo>
                  <a:lnTo>
                    <a:pt x="11506" y="17106"/>
                  </a:lnTo>
                  <a:cubicBezTo>
                    <a:pt x="11520" y="18289"/>
                    <a:pt x="11947" y="19410"/>
                    <a:pt x="12679" y="20179"/>
                  </a:cubicBezTo>
                  <a:cubicBezTo>
                    <a:pt x="13404" y="20939"/>
                    <a:pt x="14311" y="21277"/>
                    <a:pt x="15225" y="21439"/>
                  </a:cubicBezTo>
                  <a:cubicBezTo>
                    <a:pt x="16100" y="21595"/>
                    <a:pt x="17016" y="21600"/>
                    <a:pt x="17916" y="21392"/>
                  </a:cubicBezTo>
                  <a:cubicBezTo>
                    <a:pt x="18724" y="21206"/>
                    <a:pt x="19502" y="20849"/>
                    <a:pt x="20102" y="20189"/>
                  </a:cubicBezTo>
                  <a:cubicBezTo>
                    <a:pt x="20557" y="19690"/>
                    <a:pt x="20887" y="19038"/>
                    <a:pt x="21088" y="18317"/>
                  </a:cubicBezTo>
                  <a:cubicBezTo>
                    <a:pt x="21348" y="17382"/>
                    <a:pt x="21377" y="16385"/>
                    <a:pt x="21386" y="15398"/>
                  </a:cubicBezTo>
                  <a:cubicBezTo>
                    <a:pt x="21393" y="14632"/>
                    <a:pt x="21390" y="13866"/>
                    <a:pt x="21376" y="13101"/>
                  </a:cubicBezTo>
                  <a:cubicBezTo>
                    <a:pt x="21321" y="12005"/>
                    <a:pt x="21239" y="11035"/>
                    <a:pt x="20651" y="10289"/>
                  </a:cubicBezTo>
                  <a:cubicBezTo>
                    <a:pt x="20342" y="9897"/>
                    <a:pt x="19958" y="9607"/>
                    <a:pt x="19533" y="9447"/>
                  </a:cubicBezTo>
                  <a:cubicBezTo>
                    <a:pt x="19866" y="9267"/>
                    <a:pt x="20168" y="9008"/>
                    <a:pt x="20418" y="8683"/>
                  </a:cubicBezTo>
                  <a:cubicBezTo>
                    <a:pt x="20758" y="8243"/>
                    <a:pt x="21046" y="7720"/>
                    <a:pt x="21148" y="7127"/>
                  </a:cubicBezTo>
                  <a:cubicBezTo>
                    <a:pt x="21600" y="4512"/>
                    <a:pt x="21020" y="1695"/>
                    <a:pt x="19046" y="575"/>
                  </a:cubicBezTo>
                  <a:cubicBezTo>
                    <a:pt x="18215" y="103"/>
                    <a:pt x="17285" y="48"/>
                    <a:pt x="16371" y="47"/>
                  </a:cubicBezTo>
                  <a:close/>
                  <a:moveTo>
                    <a:pt x="5008" y="3221"/>
                  </a:moveTo>
                  <a:cubicBezTo>
                    <a:pt x="5445" y="3221"/>
                    <a:pt x="5799" y="3656"/>
                    <a:pt x="5799" y="4192"/>
                  </a:cubicBezTo>
                  <a:lnTo>
                    <a:pt x="5799" y="17363"/>
                  </a:lnTo>
                  <a:cubicBezTo>
                    <a:pt x="5799" y="17899"/>
                    <a:pt x="5445" y="18334"/>
                    <a:pt x="5008" y="18334"/>
                  </a:cubicBezTo>
                  <a:cubicBezTo>
                    <a:pt x="4570" y="18334"/>
                    <a:pt x="4216" y="17899"/>
                    <a:pt x="4216" y="17363"/>
                  </a:cubicBezTo>
                  <a:lnTo>
                    <a:pt x="4216" y="4192"/>
                  </a:lnTo>
                  <a:cubicBezTo>
                    <a:pt x="4216" y="3656"/>
                    <a:pt x="4570" y="3221"/>
                    <a:pt x="5008" y="322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>
              <a:outerShdw blurRad="101600" dist="50800" dir="5400000" rotWithShape="0">
                <a:srgbClr val="000000">
                  <a:alpha val="85853"/>
                </a:srgbClr>
              </a:outerShdw>
            </a:effectLst>
          </p:spPr>
          <p:txBody>
            <a:bodyPr wrap="square" lIns="121918" tIns="121918" rIns="121918" bIns="121918" numCol="1" anchor="ctr">
              <a:noAutofit/>
            </a:bodyPr>
            <a:lstStyle/>
            <a:p>
              <a:pPr defTabSz="825500">
                <a:defRPr sz="2000" cap="none">
                  <a:solidFill>
                    <a:srgbClr val="FEFCFF"/>
                  </a:solidFill>
                  <a:effectLst/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4368919" y="4739324"/>
            <a:ext cx="15880339" cy="1585047"/>
          </a:xfrm>
          <a:prstGeom prst="rect">
            <a:avLst/>
          </a:prstGeom>
          <a:noFill/>
          <a:ln w="57150" cap="flat">
            <a:solidFill>
              <a:srgbClr val="92D050"/>
            </a:solidFill>
            <a:prstDash val="lgDashDotDot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121919" tIns="121919" rIns="121919" bIns="121919" numCol="1" spcCol="38100" rtlCol="0" anchor="t">
            <a:spAutoFit/>
          </a:bodyPr>
          <a:lstStyle/>
          <a:p>
            <a:pPr marL="0" marR="0" indent="0" algn="l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b="1" dirty="0" smtClean="0"/>
              <a:t>Personnel Cost performance of </a:t>
            </a:r>
            <a:r>
              <a:rPr lang="en-GB" b="1" dirty="0" smtClean="0">
                <a:solidFill>
                  <a:schemeClr val="tx1"/>
                </a:solidFill>
              </a:rPr>
              <a:t>N78.353bn, 93% in half year 2020 is higher than N51.189bn, 60% in half year 2019 due to payment of arrears of new minimum wages. Performance is still within international benchmark of  a maximum 25%of TR and 35% of </a:t>
            </a:r>
            <a:r>
              <a:rPr lang="en-GB" b="1" dirty="0">
                <a:solidFill>
                  <a:schemeClr val="tx1"/>
                </a:solidFill>
              </a:rPr>
              <a:t>T</a:t>
            </a:r>
            <a:r>
              <a:rPr lang="en-GB" b="1" dirty="0" smtClean="0">
                <a:solidFill>
                  <a:schemeClr val="tx1"/>
                </a:solidFill>
              </a:rPr>
              <a:t>IGR respectively</a:t>
            </a:r>
            <a:endParaRPr kumimoji="0" lang="en-US" sz="2900" b="1" i="0" u="none" strike="noStrike" cap="small" spc="0" normalizeH="0" baseline="0" dirty="0">
              <a:ln>
                <a:noFill/>
              </a:ln>
              <a:solidFill>
                <a:schemeClr val="tx1"/>
              </a:solidFill>
              <a:effectLst/>
              <a:uFillTx/>
              <a:sym typeface="Trebuchet MS"/>
            </a:endParaRPr>
          </a:p>
        </p:txBody>
      </p:sp>
      <p:sp>
        <p:nvSpPr>
          <p:cNvPr id="13" name="TextBox 12"/>
          <p:cNvSpPr txBox="1"/>
          <p:nvPr/>
        </p:nvSpPr>
        <p:spPr>
          <a:xfrm flipH="1">
            <a:off x="4209657" y="7641336"/>
            <a:ext cx="15310571" cy="1138771"/>
          </a:xfrm>
          <a:prstGeom prst="rect">
            <a:avLst/>
          </a:prstGeom>
          <a:noFill/>
          <a:ln w="57150" cap="flat">
            <a:solidFill>
              <a:srgbClr val="FFC000"/>
            </a:solidFill>
            <a:prstDash val="lgDashDotDot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121919" tIns="121919" rIns="121919" bIns="121919" numCol="1" spcCol="38100" rtlCol="0" anchor="ctr">
            <a:spAutoFit/>
          </a:bodyPr>
          <a:lstStyle/>
          <a:p>
            <a:r>
              <a:rPr kumimoji="0" lang="en-GB" sz="2900" b="1" i="0" u="none" strike="noStrike" cap="small" spc="0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The Total Overhead Cost performance of</a:t>
            </a:r>
            <a:r>
              <a:rPr kumimoji="0" lang="en-GB" sz="2900" b="1" i="0" u="none" strike="noStrike" cap="small" spc="0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 N74.704bn,</a:t>
            </a:r>
            <a:r>
              <a:rPr kumimoji="0" lang="en-GB" sz="2900" b="1" i="0" u="none" strike="noStrike" cap="small" spc="0" normalizeH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 </a:t>
            </a:r>
            <a:r>
              <a:rPr lang="en-GB" b="1" dirty="0" smtClean="0">
                <a:solidFill>
                  <a:schemeClr val="tx1"/>
                </a:solidFill>
              </a:rPr>
              <a:t>60</a:t>
            </a:r>
            <a:r>
              <a:rPr kumimoji="0" lang="en-GB" sz="2900" b="1" i="0" u="none" strike="noStrike" cap="small" spc="0" normalizeH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%</a:t>
            </a:r>
            <a:r>
              <a:rPr kumimoji="0" lang="en-GB" sz="2900" b="1" i="0" u="none" strike="noStrike" cap="small" spc="0" normalizeH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 is lower than </a:t>
            </a:r>
            <a:r>
              <a:rPr lang="en-GB" b="1" dirty="0" smtClean="0"/>
              <a:t>N91,589</a:t>
            </a:r>
            <a:r>
              <a:rPr kumimoji="0" lang="en-GB" sz="2900" b="1" i="0" u="none" strike="noStrike" cap="small" spc="0" normalizeH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bn, </a:t>
            </a:r>
            <a:r>
              <a:rPr lang="en-GB" b="1" dirty="0" smtClean="0"/>
              <a:t>90</a:t>
            </a:r>
            <a:r>
              <a:rPr kumimoji="0" lang="en-GB" sz="2900" b="1" i="0" u="none" strike="noStrike" cap="small" spc="0" normalizeH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% in </a:t>
            </a:r>
            <a:r>
              <a:rPr lang="en-GB" b="1" dirty="0" smtClean="0"/>
              <a:t>half year</a:t>
            </a:r>
            <a:r>
              <a:rPr kumimoji="0" lang="en-GB" sz="2900" b="1" i="0" u="none" strike="noStrike" cap="small" spc="0" normalizeH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 2019 </a:t>
            </a:r>
            <a:endParaRPr kumimoji="0" lang="en-US" sz="2900" b="1" i="0" u="none" strike="noStrike" cap="small" spc="0" normalizeH="0" baseline="0" dirty="0">
              <a:ln>
                <a:noFill/>
              </a:ln>
              <a:solidFill>
                <a:srgbClr val="000000"/>
              </a:solidFill>
              <a:effectLst>
                <a:outerShdw blurRad="12700" dist="12700" dir="18900000" rotWithShape="0">
                  <a:srgbClr val="000000">
                    <a:alpha val="24000"/>
                  </a:srgbClr>
                </a:outerShdw>
              </a:effectLst>
              <a:uFillTx/>
              <a:latin typeface="+mn-lt"/>
              <a:ea typeface="+mn-ea"/>
              <a:cs typeface="+mn-cs"/>
              <a:sym typeface="Trebuchet MS"/>
            </a:endParaRPr>
          </a:p>
        </p:txBody>
      </p:sp>
      <p:sp>
        <p:nvSpPr>
          <p:cNvPr id="15" name="TextBox 14"/>
          <p:cNvSpPr txBox="1"/>
          <p:nvPr/>
        </p:nvSpPr>
        <p:spPr>
          <a:xfrm flipH="1">
            <a:off x="4499048" y="9697230"/>
            <a:ext cx="15828341" cy="1585047"/>
          </a:xfrm>
          <a:prstGeom prst="rect">
            <a:avLst/>
          </a:prstGeom>
          <a:noFill/>
          <a:ln w="57150" cap="flat">
            <a:solidFill>
              <a:srgbClr val="FF0000"/>
            </a:solidFill>
            <a:prstDash val="lgDashDotDot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121919" tIns="121919" rIns="121919" bIns="121919" numCol="1" spcCol="38100" rtlCol="0" anchor="t">
            <a:spAutoFit/>
          </a:bodyPr>
          <a:lstStyle/>
          <a:p>
            <a:pPr marL="0" marR="0" indent="0" algn="l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2900" b="1" i="0" u="none" strike="noStrike" cap="small" spc="0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The subvention performed lower than it did in </a:t>
            </a:r>
            <a:r>
              <a:rPr lang="en-GB" b="1" dirty="0" smtClean="0">
                <a:solidFill>
                  <a:schemeClr val="tx1"/>
                </a:solidFill>
              </a:rPr>
              <a:t>half year</a:t>
            </a:r>
            <a:r>
              <a:rPr kumimoji="0" lang="en-GB" sz="2900" b="1" i="0" u="none" strike="noStrike" cap="small" spc="0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 2019.</a:t>
            </a:r>
            <a:r>
              <a:rPr kumimoji="0" lang="en-GB" sz="2900" b="1" i="0" u="none" strike="noStrike" cap="small" spc="0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 This is due to </a:t>
            </a:r>
            <a:r>
              <a:rPr lang="en-GB" b="1" dirty="0" smtClean="0"/>
              <a:t>reduction in the monthly subvention due to the covid-19 pandemic. However, Parastatals can perform a lot better on their IGR in order to curtail their over-dependence on subventions</a:t>
            </a:r>
            <a:r>
              <a:rPr kumimoji="0" lang="en-GB" sz="2900" b="1" i="0" u="none" strike="noStrike" cap="small" spc="0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12700" dist="12700" dir="18900000" rotWithShape="0">
                    <a:srgbClr val="000000">
                      <a:alpha val="24000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Trebuchet MS"/>
              </a:rPr>
              <a:t>  </a:t>
            </a:r>
            <a:endParaRPr kumimoji="0" lang="en-US" sz="2900" b="1" i="0" u="none" strike="noStrike" cap="small" spc="0" normalizeH="0" baseline="0" dirty="0">
              <a:ln>
                <a:noFill/>
              </a:ln>
              <a:solidFill>
                <a:srgbClr val="000000"/>
              </a:solidFill>
              <a:effectLst>
                <a:outerShdw blurRad="12700" dist="12700" dir="18900000" rotWithShape="0">
                  <a:srgbClr val="000000">
                    <a:alpha val="24000"/>
                  </a:srgbClr>
                </a:outerShdw>
              </a:effectLst>
              <a:uFillTx/>
              <a:latin typeface="+mn-lt"/>
              <a:ea typeface="+mn-ea"/>
              <a:cs typeface="+mn-cs"/>
              <a:sym typeface="Trebuchet M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66833" y="3014064"/>
            <a:ext cx="15960556" cy="1585047"/>
          </a:xfrm>
          <a:prstGeom prst="rect">
            <a:avLst/>
          </a:prstGeom>
          <a:noFill/>
          <a:ln w="57150" cap="flat">
            <a:solidFill>
              <a:srgbClr val="C00000"/>
            </a:solidFill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121919" tIns="121919" rIns="121919" bIns="121919" numCol="1" spcCol="38100" rtlCol="0" anchor="t">
            <a:spAutoFit/>
          </a:bodyPr>
          <a:lstStyle/>
          <a:p>
            <a:pPr marL="0" marR="0" indent="0" algn="l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b="1" dirty="0" smtClean="0"/>
              <a:t>For Lagos State, the current economic realities present significant downside risk to the state’s fiscal position with declining revenue performance arising from the effect of covid-19 pandemic.</a:t>
            </a:r>
            <a:endParaRPr kumimoji="0" lang="en-US" sz="2900" b="1" i="0" u="none" strike="noStrike" cap="small" spc="0" normalizeH="0" baseline="0" dirty="0">
              <a:ln>
                <a:noFill/>
              </a:ln>
              <a:solidFill>
                <a:srgbClr val="000000"/>
              </a:solidFill>
              <a:effectLst>
                <a:outerShdw blurRad="12700" dist="12700" dir="18900000" rotWithShape="0">
                  <a:srgbClr val="000000">
                    <a:alpha val="24000"/>
                  </a:srgbClr>
                </a:outerShdw>
              </a:effectLst>
              <a:uFillTx/>
              <a:latin typeface="+mn-lt"/>
              <a:ea typeface="+mn-ea"/>
              <a:cs typeface="+mn-cs"/>
              <a:sym typeface="Trebuchet M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t>35</a:t>
            </a:fld>
            <a:endParaRPr/>
          </a:p>
        </p:txBody>
      </p:sp>
      <p:sp>
        <p:nvSpPr>
          <p:cNvPr id="1632" name="Conclusion"/>
          <p:cNvSpPr txBox="1">
            <a:spLocks noGrp="1"/>
          </p:cNvSpPr>
          <p:nvPr>
            <p:ph type="title"/>
          </p:nvPr>
        </p:nvSpPr>
        <p:spPr>
          <a:xfrm>
            <a:off x="2592823" y="782678"/>
            <a:ext cx="19198354" cy="1997601"/>
          </a:xfrm>
          <a:prstGeom prst="rect">
            <a:avLst/>
          </a:prstGeom>
        </p:spPr>
        <p:txBody>
          <a:bodyPr/>
          <a:lstStyle/>
          <a:p>
            <a:r>
              <a:t>Conclusion</a:t>
            </a:r>
          </a:p>
        </p:txBody>
      </p:sp>
      <p:grpSp>
        <p:nvGrpSpPr>
          <p:cNvPr id="1638" name="Group"/>
          <p:cNvGrpSpPr/>
          <p:nvPr/>
        </p:nvGrpSpPr>
        <p:grpSpPr>
          <a:xfrm>
            <a:off x="5574333" y="3795674"/>
            <a:ext cx="15256339" cy="5440679"/>
            <a:chOff x="-2" y="-1"/>
            <a:chExt cx="10483851" cy="4302633"/>
          </a:xfrm>
          <a:gradFill>
            <a:gsLst>
              <a:gs pos="35000">
                <a:schemeClr val="accent1">
                  <a:lumMod val="5000"/>
                  <a:lumOff val="95000"/>
                </a:schemeClr>
              </a:gs>
              <a:gs pos="26000">
                <a:schemeClr val="accent1">
                  <a:lumMod val="45000"/>
                  <a:lumOff val="55000"/>
                </a:schemeClr>
              </a:gs>
              <a:gs pos="99000">
                <a:schemeClr val="accent1">
                  <a:lumMod val="75000"/>
                </a:schemeClr>
              </a:gs>
              <a:gs pos="93000">
                <a:schemeClr val="bg1">
                  <a:lumMod val="40000"/>
                  <a:lumOff val="60000"/>
                </a:schemeClr>
              </a:gs>
            </a:gsLst>
            <a:lin ang="5400000" scaled="1"/>
          </a:gradFill>
        </p:grpSpPr>
        <p:grpSp>
          <p:nvGrpSpPr>
            <p:cNvPr id="1636" name="Group"/>
            <p:cNvGrpSpPr/>
            <p:nvPr/>
          </p:nvGrpSpPr>
          <p:grpSpPr>
            <a:xfrm>
              <a:off x="-2" y="-1"/>
              <a:ext cx="10483851" cy="4302633"/>
              <a:chOff x="-1" y="0"/>
              <a:chExt cx="10483849" cy="4302631"/>
            </a:xfrm>
            <a:grpFill/>
          </p:grpSpPr>
          <p:sp>
            <p:nvSpPr>
              <p:cNvPr id="1633" name="Shape"/>
              <p:cNvSpPr/>
              <p:nvPr/>
            </p:nvSpPr>
            <p:spPr>
              <a:xfrm rot="10800000">
                <a:off x="-1" y="0"/>
                <a:ext cx="10483849" cy="41225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3" h="21386" extrusionOk="0">
                    <a:moveTo>
                      <a:pt x="4151" y="30"/>
                    </a:moveTo>
                    <a:cubicBezTo>
                      <a:pt x="3034" y="-26"/>
                      <a:pt x="1958" y="1128"/>
                      <a:pt x="1185" y="3213"/>
                    </a:cubicBezTo>
                    <a:cubicBezTo>
                      <a:pt x="-417" y="7532"/>
                      <a:pt x="-400" y="14374"/>
                      <a:pt x="1266" y="18470"/>
                    </a:cubicBezTo>
                    <a:cubicBezTo>
                      <a:pt x="1954" y="20160"/>
                      <a:pt x="2823" y="21094"/>
                      <a:pt x="3717" y="21328"/>
                    </a:cubicBezTo>
                    <a:cubicBezTo>
                      <a:pt x="4656" y="21574"/>
                      <a:pt x="5634" y="21052"/>
                      <a:pt x="6470" y="19636"/>
                    </a:cubicBezTo>
                    <a:cubicBezTo>
                      <a:pt x="6990" y="18756"/>
                      <a:pt x="7412" y="17571"/>
                      <a:pt x="7792" y="16300"/>
                    </a:cubicBezTo>
                    <a:cubicBezTo>
                      <a:pt x="8165" y="15052"/>
                      <a:pt x="8499" y="13715"/>
                      <a:pt x="8966" y="12702"/>
                    </a:cubicBezTo>
                    <a:cubicBezTo>
                      <a:pt x="9147" y="12309"/>
                      <a:pt x="9346" y="11973"/>
                      <a:pt x="9564" y="11748"/>
                    </a:cubicBezTo>
                    <a:cubicBezTo>
                      <a:pt x="9771" y="11535"/>
                      <a:pt x="9993" y="11427"/>
                      <a:pt x="10218" y="11431"/>
                    </a:cubicBezTo>
                    <a:lnTo>
                      <a:pt x="18848" y="11431"/>
                    </a:lnTo>
                    <a:cubicBezTo>
                      <a:pt x="20169" y="11380"/>
                      <a:pt x="21183" y="8383"/>
                      <a:pt x="21027" y="4992"/>
                    </a:cubicBezTo>
                    <a:cubicBezTo>
                      <a:pt x="20895" y="2149"/>
                      <a:pt x="19955" y="20"/>
                      <a:pt x="18848" y="58"/>
                    </a:cubicBezTo>
                    <a:lnTo>
                      <a:pt x="5175" y="0"/>
                    </a:lnTo>
                    <a:lnTo>
                      <a:pt x="4151" y="30"/>
                    </a:lnTo>
                    <a:close/>
                  </a:path>
                </a:pathLst>
              </a:custGeom>
              <a:grpFill/>
              <a:ln/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wrap="square" lIns="71437" tIns="71437" rIns="71437" bIns="71437" numCol="1" anchor="ctr">
                <a:noAutofit/>
              </a:bodyPr>
              <a:lstStyle/>
              <a:p>
                <a:pPr algn="ctr" defTabSz="821531">
                  <a:defRPr sz="3200" cap="none">
                    <a:effectLst/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/>
              </a:p>
            </p:txBody>
          </p:sp>
          <p:sp>
            <p:nvSpPr>
              <p:cNvPr id="1634" name="Circle"/>
              <p:cNvSpPr/>
              <p:nvPr/>
            </p:nvSpPr>
            <p:spPr>
              <a:xfrm>
                <a:off x="6666586" y="309213"/>
                <a:ext cx="3562101" cy="3562100"/>
              </a:xfrm>
              <a:prstGeom prst="ellipse">
                <a:avLst/>
              </a:prstGeom>
              <a:grpFill/>
              <a:ln/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wrap="square" lIns="71437" tIns="71437" rIns="71437" bIns="71437" numCol="1" anchor="ctr">
                <a:noAutofit/>
              </a:bodyPr>
              <a:lstStyle/>
              <a:p>
                <a:pPr algn="ctr" defTabSz="821531">
                  <a:defRPr sz="3200" cap="none">
                    <a:solidFill>
                      <a:srgbClr val="FFFFFF"/>
                    </a:solidFill>
                    <a:effectLst/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/>
              </a:p>
            </p:txBody>
          </p:sp>
          <p:sp>
            <p:nvSpPr>
              <p:cNvPr id="1635" name="Rectangle 111"/>
              <p:cNvSpPr txBox="1"/>
              <p:nvPr/>
            </p:nvSpPr>
            <p:spPr>
              <a:xfrm>
                <a:off x="532438" y="1853024"/>
                <a:ext cx="6134148" cy="2449607"/>
              </a:xfrm>
              <a:prstGeom prst="rect">
                <a:avLst/>
              </a:prstGeom>
              <a:grpFill/>
              <a:ln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wrap="square" lIns="45718" tIns="45718" rIns="45718" bIns="45718" numCol="1" anchor="ctr">
                <a:noAutofit/>
              </a:bodyPr>
              <a:lstStyle>
                <a:lvl1pPr marL="495770" indent="-368770" defTabSz="1371600">
                  <a:lnSpc>
                    <a:spcPct val="90000"/>
                  </a:lnSpc>
                  <a:spcBef>
                    <a:spcPts val="1500"/>
                  </a:spcBef>
                  <a:buClr>
                    <a:srgbClr val="FFB740"/>
                  </a:buClr>
                  <a:buSzPct val="122000"/>
                  <a:buFont typeface="Helvetica"/>
                  <a:buChar char="▸"/>
                  <a:defRPr sz="2800" b="1"/>
                </a:lvl1pPr>
              </a:lstStyle>
              <a:p>
                <a:pPr>
                  <a:defRPr>
                    <a:effectLst/>
                  </a:defRPr>
                </a:pPr>
                <a:r>
                  <a:rPr lang="en-GB" sz="3000" dirty="0" smtClean="0">
                    <a:solidFill>
                      <a:schemeClr val="tx1"/>
                    </a:solidFill>
                  </a:rPr>
                  <a:t>Half year revenue closed at 81%</a:t>
                </a:r>
              </a:p>
              <a:p>
                <a:pPr>
                  <a:defRPr>
                    <a:effectLst/>
                  </a:defRPr>
                </a:pPr>
                <a:r>
                  <a:rPr lang="en-GB" sz="3000" dirty="0" smtClean="0">
                    <a:solidFill>
                      <a:schemeClr val="tx1"/>
                    </a:solidFill>
                  </a:rPr>
                  <a:t>Recurrent Exp. At 72%</a:t>
                </a:r>
              </a:p>
              <a:p>
                <a:pPr>
                  <a:defRPr>
                    <a:effectLst/>
                  </a:defRPr>
                </a:pPr>
                <a:r>
                  <a:rPr lang="en-GB" sz="3000" dirty="0" smtClean="0">
                    <a:solidFill>
                      <a:schemeClr val="tx1"/>
                    </a:solidFill>
                  </a:rPr>
                  <a:t>Capex performed at 48%</a:t>
                </a:r>
              </a:p>
              <a:p>
                <a:pPr>
                  <a:defRPr>
                    <a:effectLst/>
                  </a:defRPr>
                </a:pPr>
                <a:r>
                  <a:rPr lang="en-GB" sz="3000" dirty="0" smtClean="0">
                    <a:solidFill>
                      <a:schemeClr val="tx1"/>
                    </a:solidFill>
                  </a:rPr>
                  <a:t>Half year Performed At 57%</a:t>
                </a:r>
              </a:p>
              <a:p>
                <a:pPr marL="127000" indent="0">
                  <a:buNone/>
                  <a:defRPr>
                    <a:effectLst/>
                  </a:defRPr>
                </a:pPr>
                <a:endParaRPr sz="3000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637" name="Фигура"/>
            <p:cNvSpPr/>
            <p:nvPr/>
          </p:nvSpPr>
          <p:spPr>
            <a:xfrm>
              <a:off x="7797609" y="1423957"/>
              <a:ext cx="1527803" cy="12746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8" h="21586" extrusionOk="0">
                  <a:moveTo>
                    <a:pt x="15964" y="0"/>
                  </a:moveTo>
                  <a:cubicBezTo>
                    <a:pt x="14889" y="-14"/>
                    <a:pt x="13809" y="307"/>
                    <a:pt x="12888" y="1151"/>
                  </a:cubicBezTo>
                  <a:cubicBezTo>
                    <a:pt x="11907" y="2051"/>
                    <a:pt x="11298" y="3484"/>
                    <a:pt x="11293" y="5058"/>
                  </a:cubicBezTo>
                  <a:lnTo>
                    <a:pt x="11295" y="7459"/>
                  </a:lnTo>
                  <a:lnTo>
                    <a:pt x="15050" y="7459"/>
                  </a:lnTo>
                  <a:lnTo>
                    <a:pt x="15099" y="4606"/>
                  </a:lnTo>
                  <a:cubicBezTo>
                    <a:pt x="15072" y="4017"/>
                    <a:pt x="15329" y="3367"/>
                    <a:pt x="15798" y="3255"/>
                  </a:cubicBezTo>
                  <a:cubicBezTo>
                    <a:pt x="17575" y="2831"/>
                    <a:pt x="16910" y="6213"/>
                    <a:pt x="16174" y="7979"/>
                  </a:cubicBezTo>
                  <a:lnTo>
                    <a:pt x="11315" y="18205"/>
                  </a:lnTo>
                  <a:lnTo>
                    <a:pt x="11315" y="21163"/>
                  </a:lnTo>
                  <a:lnTo>
                    <a:pt x="20542" y="21163"/>
                  </a:lnTo>
                  <a:lnTo>
                    <a:pt x="20542" y="17620"/>
                  </a:lnTo>
                  <a:lnTo>
                    <a:pt x="15922" y="17620"/>
                  </a:lnTo>
                  <a:lnTo>
                    <a:pt x="19569" y="10684"/>
                  </a:lnTo>
                  <a:cubicBezTo>
                    <a:pt x="20788" y="8224"/>
                    <a:pt x="21600" y="5214"/>
                    <a:pt x="20284" y="2664"/>
                  </a:cubicBezTo>
                  <a:cubicBezTo>
                    <a:pt x="19918" y="1955"/>
                    <a:pt x="19460" y="1361"/>
                    <a:pt x="18915" y="940"/>
                  </a:cubicBezTo>
                  <a:cubicBezTo>
                    <a:pt x="18340" y="495"/>
                    <a:pt x="17685" y="253"/>
                    <a:pt x="17031" y="119"/>
                  </a:cubicBezTo>
                  <a:cubicBezTo>
                    <a:pt x="16680" y="47"/>
                    <a:pt x="16322" y="4"/>
                    <a:pt x="15964" y="0"/>
                  </a:cubicBezTo>
                  <a:close/>
                  <a:moveTo>
                    <a:pt x="4975" y="35"/>
                  </a:moveTo>
                  <a:cubicBezTo>
                    <a:pt x="4968" y="35"/>
                    <a:pt x="4402" y="35"/>
                    <a:pt x="3821" y="106"/>
                  </a:cubicBezTo>
                  <a:cubicBezTo>
                    <a:pt x="1847" y="393"/>
                    <a:pt x="291" y="2317"/>
                    <a:pt x="58" y="4754"/>
                  </a:cubicBezTo>
                  <a:cubicBezTo>
                    <a:pt x="0" y="5471"/>
                    <a:pt x="0" y="6168"/>
                    <a:pt x="0" y="6176"/>
                  </a:cubicBezTo>
                  <a:lnTo>
                    <a:pt x="0" y="15444"/>
                  </a:lnTo>
                  <a:cubicBezTo>
                    <a:pt x="0" y="15453"/>
                    <a:pt x="0" y="16152"/>
                    <a:pt x="58" y="16869"/>
                  </a:cubicBezTo>
                  <a:cubicBezTo>
                    <a:pt x="291" y="19306"/>
                    <a:pt x="1847" y="21227"/>
                    <a:pt x="3821" y="21514"/>
                  </a:cubicBezTo>
                  <a:cubicBezTo>
                    <a:pt x="4402" y="21586"/>
                    <a:pt x="4968" y="21586"/>
                    <a:pt x="4975" y="21586"/>
                  </a:cubicBezTo>
                  <a:cubicBezTo>
                    <a:pt x="4982" y="21586"/>
                    <a:pt x="5548" y="21586"/>
                    <a:pt x="6129" y="21514"/>
                  </a:cubicBezTo>
                  <a:cubicBezTo>
                    <a:pt x="8103" y="21227"/>
                    <a:pt x="9659" y="19306"/>
                    <a:pt x="9892" y="16869"/>
                  </a:cubicBezTo>
                  <a:cubicBezTo>
                    <a:pt x="9950" y="16152"/>
                    <a:pt x="9950" y="15453"/>
                    <a:pt x="9950" y="15444"/>
                  </a:cubicBezTo>
                  <a:lnTo>
                    <a:pt x="9950" y="6176"/>
                  </a:lnTo>
                  <a:cubicBezTo>
                    <a:pt x="9950" y="6168"/>
                    <a:pt x="9950" y="5471"/>
                    <a:pt x="9892" y="4754"/>
                  </a:cubicBezTo>
                  <a:cubicBezTo>
                    <a:pt x="9659" y="2317"/>
                    <a:pt x="8103" y="393"/>
                    <a:pt x="6129" y="106"/>
                  </a:cubicBezTo>
                  <a:cubicBezTo>
                    <a:pt x="5548" y="35"/>
                    <a:pt x="4982" y="35"/>
                    <a:pt x="4975" y="35"/>
                  </a:cubicBezTo>
                  <a:close/>
                  <a:moveTo>
                    <a:pt x="4975" y="3255"/>
                  </a:moveTo>
                  <a:cubicBezTo>
                    <a:pt x="5409" y="3255"/>
                    <a:pt x="5761" y="3690"/>
                    <a:pt x="5761" y="4226"/>
                  </a:cubicBezTo>
                  <a:lnTo>
                    <a:pt x="5761" y="17396"/>
                  </a:lnTo>
                  <a:cubicBezTo>
                    <a:pt x="5761" y="17933"/>
                    <a:pt x="5409" y="18367"/>
                    <a:pt x="4975" y="18367"/>
                  </a:cubicBezTo>
                  <a:cubicBezTo>
                    <a:pt x="4541" y="18367"/>
                    <a:pt x="4188" y="17933"/>
                    <a:pt x="4188" y="17396"/>
                  </a:cubicBezTo>
                  <a:lnTo>
                    <a:pt x="4188" y="4226"/>
                  </a:lnTo>
                  <a:cubicBezTo>
                    <a:pt x="4188" y="3690"/>
                    <a:pt x="4541" y="3255"/>
                    <a:pt x="4975" y="3255"/>
                  </a:cubicBezTo>
                  <a:close/>
                </a:path>
              </a:pathLst>
            </a:cu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lIns="121918" tIns="121918" rIns="121918" bIns="121918" numCol="1" anchor="ctr">
              <a:noAutofit/>
            </a:bodyPr>
            <a:lstStyle/>
            <a:p>
              <a:pPr defTabSz="825500">
                <a:defRPr sz="2000" cap="none">
                  <a:solidFill>
                    <a:srgbClr val="FEFCFF"/>
                  </a:solidFill>
                  <a:effectLst/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-249410" y="2780279"/>
            <a:ext cx="15256339" cy="5323591"/>
            <a:chOff x="2068116" y="3138031"/>
            <a:chExt cx="10483849" cy="3917933"/>
          </a:xfrm>
          <a:gradFill>
            <a:gsLst>
              <a:gs pos="14000">
                <a:schemeClr val="accent1">
                  <a:lumMod val="5000"/>
                  <a:lumOff val="95000"/>
                </a:schemeClr>
              </a:gs>
              <a:gs pos="29000">
                <a:schemeClr val="accent1">
                  <a:lumMod val="45000"/>
                  <a:lumOff val="55000"/>
                </a:schemeClr>
              </a:gs>
              <a:gs pos="0">
                <a:schemeClr val="bg2">
                  <a:lumMod val="60000"/>
                  <a:lumOff val="40000"/>
                </a:schemeClr>
              </a:gs>
              <a:gs pos="85000">
                <a:schemeClr val="bg1">
                  <a:lumMod val="60000"/>
                  <a:lumOff val="40000"/>
                </a:schemeClr>
              </a:gs>
            </a:gsLst>
            <a:lin ang="5400000" scaled="1"/>
          </a:gradFill>
        </p:grpSpPr>
        <p:grpSp>
          <p:nvGrpSpPr>
            <p:cNvPr id="1655" name="Group"/>
            <p:cNvGrpSpPr/>
            <p:nvPr/>
          </p:nvGrpSpPr>
          <p:grpSpPr>
            <a:xfrm>
              <a:off x="2068116" y="3138031"/>
              <a:ext cx="10483849" cy="3917933"/>
              <a:chOff x="0" y="0"/>
              <a:chExt cx="10483847" cy="3917931"/>
            </a:xfrm>
            <a:grpFill/>
          </p:grpSpPr>
          <p:sp>
            <p:nvSpPr>
              <p:cNvPr id="1652" name="Shape"/>
              <p:cNvSpPr/>
              <p:nvPr/>
            </p:nvSpPr>
            <p:spPr>
              <a:xfrm>
                <a:off x="0" y="0"/>
                <a:ext cx="10483847" cy="39179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043" h="21386" extrusionOk="0">
                    <a:moveTo>
                      <a:pt x="4151" y="30"/>
                    </a:moveTo>
                    <a:cubicBezTo>
                      <a:pt x="3034" y="-26"/>
                      <a:pt x="1958" y="1128"/>
                      <a:pt x="1185" y="3213"/>
                    </a:cubicBezTo>
                    <a:cubicBezTo>
                      <a:pt x="-417" y="7532"/>
                      <a:pt x="-400" y="14374"/>
                      <a:pt x="1266" y="18470"/>
                    </a:cubicBezTo>
                    <a:cubicBezTo>
                      <a:pt x="1954" y="20160"/>
                      <a:pt x="2823" y="21094"/>
                      <a:pt x="3717" y="21328"/>
                    </a:cubicBezTo>
                    <a:cubicBezTo>
                      <a:pt x="4656" y="21574"/>
                      <a:pt x="5634" y="21052"/>
                      <a:pt x="6470" y="19636"/>
                    </a:cubicBezTo>
                    <a:cubicBezTo>
                      <a:pt x="6990" y="18756"/>
                      <a:pt x="7412" y="17571"/>
                      <a:pt x="7792" y="16300"/>
                    </a:cubicBezTo>
                    <a:cubicBezTo>
                      <a:pt x="8165" y="15052"/>
                      <a:pt x="8499" y="13715"/>
                      <a:pt x="8966" y="12702"/>
                    </a:cubicBezTo>
                    <a:cubicBezTo>
                      <a:pt x="9147" y="12309"/>
                      <a:pt x="9346" y="11973"/>
                      <a:pt x="9564" y="11748"/>
                    </a:cubicBezTo>
                    <a:cubicBezTo>
                      <a:pt x="9771" y="11535"/>
                      <a:pt x="9993" y="11427"/>
                      <a:pt x="10218" y="11431"/>
                    </a:cubicBezTo>
                    <a:lnTo>
                      <a:pt x="18848" y="11431"/>
                    </a:lnTo>
                    <a:cubicBezTo>
                      <a:pt x="20169" y="11380"/>
                      <a:pt x="21183" y="8383"/>
                      <a:pt x="21027" y="4992"/>
                    </a:cubicBezTo>
                    <a:cubicBezTo>
                      <a:pt x="20895" y="2149"/>
                      <a:pt x="19955" y="20"/>
                      <a:pt x="18848" y="58"/>
                    </a:cubicBezTo>
                    <a:lnTo>
                      <a:pt x="5175" y="0"/>
                    </a:lnTo>
                    <a:lnTo>
                      <a:pt x="4151" y="30"/>
                    </a:lnTo>
                    <a:close/>
                  </a:path>
                </a:pathLst>
              </a:custGeom>
              <a:grpFill/>
              <a:ln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wrap="square" lIns="71437" tIns="71437" rIns="71437" bIns="71437" numCol="1" anchor="ctr">
                <a:noAutofit/>
              </a:bodyPr>
              <a:lstStyle/>
              <a:p>
                <a:pPr algn="ctr" defTabSz="821531">
                  <a:defRPr sz="3200" cap="none">
                    <a:effectLst/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dirty="0"/>
              </a:p>
            </p:txBody>
          </p:sp>
          <p:sp>
            <p:nvSpPr>
              <p:cNvPr id="1653" name="Oval"/>
              <p:cNvSpPr/>
              <p:nvPr/>
            </p:nvSpPr>
            <p:spPr>
              <a:xfrm>
                <a:off x="279893" y="0"/>
                <a:ext cx="3562101" cy="3917931"/>
              </a:xfrm>
              <a:prstGeom prst="ellipse">
                <a:avLst/>
              </a:prstGeom>
              <a:grpFill/>
              <a:ln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wrap="square" lIns="71437" tIns="71437" rIns="71437" bIns="71437" numCol="1" anchor="ctr">
                <a:noAutofit/>
              </a:bodyPr>
              <a:lstStyle/>
              <a:p>
                <a:pPr algn="ctr" defTabSz="821531">
                  <a:defRPr sz="3200" cap="none">
                    <a:solidFill>
                      <a:srgbClr val="FFFFFF"/>
                    </a:solidFill>
                    <a:effectLst/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/>
              </a:p>
            </p:txBody>
          </p:sp>
          <p:sp>
            <p:nvSpPr>
              <p:cNvPr id="1654" name="Rectangle 111"/>
              <p:cNvSpPr txBox="1"/>
              <p:nvPr/>
            </p:nvSpPr>
            <p:spPr>
              <a:xfrm>
                <a:off x="4121887" y="179629"/>
                <a:ext cx="5662136" cy="1932198"/>
              </a:xfrm>
              <a:prstGeom prst="rect">
                <a:avLst/>
              </a:prstGeom>
              <a:grpFill/>
              <a:ln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wrap="square" lIns="45718" tIns="45718" rIns="45718" bIns="45718" numCol="1" anchor="ctr">
                <a:noAutofit/>
              </a:bodyPr>
              <a:lstStyle>
                <a:lvl1pPr marL="495770" indent="-368770" defTabSz="1371600">
                  <a:lnSpc>
                    <a:spcPct val="90000"/>
                  </a:lnSpc>
                  <a:spcBef>
                    <a:spcPts val="1500"/>
                  </a:spcBef>
                  <a:buClr>
                    <a:srgbClr val="00ACFF"/>
                  </a:buClr>
                  <a:buSzPct val="122000"/>
                  <a:buFont typeface="Helvetica"/>
                  <a:buChar char="▸"/>
                  <a:defRPr sz="2800" b="1"/>
                </a:lvl1pPr>
              </a:lstStyle>
              <a:p>
                <a:pPr>
                  <a:defRPr>
                    <a:effectLst/>
                  </a:defRPr>
                </a:pPr>
                <a:r>
                  <a:rPr sz="3000" dirty="0" smtClean="0">
                    <a:solidFill>
                      <a:schemeClr val="bg2"/>
                    </a:solidFill>
                  </a:rPr>
                  <a:t>T</a:t>
                </a:r>
                <a:r>
                  <a:rPr lang="en-GB" sz="3000" dirty="0" smtClean="0">
                    <a:solidFill>
                      <a:schemeClr val="tx1"/>
                    </a:solidFill>
                  </a:rPr>
                  <a:t>he Q2 2020 revenue performed at 51%</a:t>
                </a:r>
              </a:p>
              <a:p>
                <a:pPr>
                  <a:defRPr>
                    <a:effectLst/>
                  </a:defRPr>
                </a:pPr>
                <a:r>
                  <a:rPr lang="en-GB" sz="3000" dirty="0" smtClean="0">
                    <a:solidFill>
                      <a:schemeClr val="tx1"/>
                    </a:solidFill>
                  </a:rPr>
                  <a:t>Recurrent Ex. Performed at 67%</a:t>
                </a:r>
              </a:p>
              <a:p>
                <a:pPr>
                  <a:defRPr>
                    <a:effectLst/>
                  </a:defRPr>
                </a:pPr>
                <a:r>
                  <a:rPr lang="en-GB" sz="3000" dirty="0" smtClean="0">
                    <a:solidFill>
                      <a:schemeClr val="tx1"/>
                    </a:solidFill>
                  </a:rPr>
                  <a:t>Capex performed at 48%</a:t>
                </a:r>
              </a:p>
              <a:p>
                <a:pPr>
                  <a:defRPr>
                    <a:effectLst/>
                  </a:defRPr>
                </a:pPr>
                <a:r>
                  <a:rPr lang="en-GB" sz="3000" dirty="0" smtClean="0">
                    <a:solidFill>
                      <a:schemeClr val="tx1"/>
                    </a:solidFill>
                  </a:rPr>
                  <a:t>Q2 Budget Perf. At 61%</a:t>
                </a:r>
                <a:endParaRPr sz="3000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656" name="Фигура"/>
            <p:cNvSpPr/>
            <p:nvPr/>
          </p:nvSpPr>
          <p:spPr>
            <a:xfrm>
              <a:off x="3261653" y="4520323"/>
              <a:ext cx="1459633" cy="11533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993" y="0"/>
                  </a:moveTo>
                  <a:cubicBezTo>
                    <a:pt x="5985" y="0"/>
                    <a:pt x="5303" y="0"/>
                    <a:pt x="4603" y="72"/>
                  </a:cubicBezTo>
                  <a:cubicBezTo>
                    <a:pt x="2225" y="360"/>
                    <a:pt x="350" y="2287"/>
                    <a:pt x="70" y="4730"/>
                  </a:cubicBezTo>
                  <a:cubicBezTo>
                    <a:pt x="0" y="5448"/>
                    <a:pt x="0" y="6147"/>
                    <a:pt x="0" y="6156"/>
                  </a:cubicBezTo>
                  <a:lnTo>
                    <a:pt x="0" y="15444"/>
                  </a:lnTo>
                  <a:cubicBezTo>
                    <a:pt x="0" y="15453"/>
                    <a:pt x="0" y="16154"/>
                    <a:pt x="70" y="16872"/>
                  </a:cubicBezTo>
                  <a:cubicBezTo>
                    <a:pt x="350" y="19315"/>
                    <a:pt x="2225" y="21240"/>
                    <a:pt x="4603" y="21528"/>
                  </a:cubicBezTo>
                  <a:cubicBezTo>
                    <a:pt x="5303" y="21600"/>
                    <a:pt x="5985" y="21600"/>
                    <a:pt x="5993" y="21600"/>
                  </a:cubicBezTo>
                  <a:cubicBezTo>
                    <a:pt x="6002" y="21600"/>
                    <a:pt x="6684" y="21600"/>
                    <a:pt x="7384" y="21528"/>
                  </a:cubicBezTo>
                  <a:cubicBezTo>
                    <a:pt x="9762" y="21240"/>
                    <a:pt x="11637" y="19315"/>
                    <a:pt x="11917" y="16872"/>
                  </a:cubicBezTo>
                  <a:cubicBezTo>
                    <a:pt x="11987" y="16154"/>
                    <a:pt x="11987" y="15453"/>
                    <a:pt x="11987" y="15444"/>
                  </a:cubicBezTo>
                  <a:lnTo>
                    <a:pt x="11987" y="6156"/>
                  </a:lnTo>
                  <a:cubicBezTo>
                    <a:pt x="11987" y="6147"/>
                    <a:pt x="11987" y="5448"/>
                    <a:pt x="11917" y="4730"/>
                  </a:cubicBezTo>
                  <a:cubicBezTo>
                    <a:pt x="11637" y="2287"/>
                    <a:pt x="9762" y="360"/>
                    <a:pt x="7384" y="72"/>
                  </a:cubicBezTo>
                  <a:cubicBezTo>
                    <a:pt x="6684" y="0"/>
                    <a:pt x="6002" y="0"/>
                    <a:pt x="5993" y="0"/>
                  </a:cubicBezTo>
                  <a:close/>
                  <a:moveTo>
                    <a:pt x="18615" y="370"/>
                  </a:moveTo>
                  <a:cubicBezTo>
                    <a:pt x="17994" y="1166"/>
                    <a:pt x="17252" y="1853"/>
                    <a:pt x="16418" y="2407"/>
                  </a:cubicBezTo>
                  <a:cubicBezTo>
                    <a:pt x="15394" y="3087"/>
                    <a:pt x="14250" y="3553"/>
                    <a:pt x="13051" y="3777"/>
                  </a:cubicBezTo>
                  <a:lnTo>
                    <a:pt x="13051" y="6164"/>
                  </a:lnTo>
                  <a:lnTo>
                    <a:pt x="14795" y="6158"/>
                  </a:lnTo>
                  <a:cubicBezTo>
                    <a:pt x="15105" y="6168"/>
                    <a:pt x="15402" y="6243"/>
                    <a:pt x="15673" y="6374"/>
                  </a:cubicBezTo>
                  <a:cubicBezTo>
                    <a:pt x="15920" y="6493"/>
                    <a:pt x="16153" y="6661"/>
                    <a:pt x="16316" y="6900"/>
                  </a:cubicBezTo>
                  <a:cubicBezTo>
                    <a:pt x="16467" y="7123"/>
                    <a:pt x="16542" y="7391"/>
                    <a:pt x="16530" y="7662"/>
                  </a:cubicBezTo>
                  <a:lnTo>
                    <a:pt x="16530" y="21230"/>
                  </a:lnTo>
                  <a:lnTo>
                    <a:pt x="21600" y="21230"/>
                  </a:lnTo>
                  <a:lnTo>
                    <a:pt x="21600" y="370"/>
                  </a:lnTo>
                  <a:lnTo>
                    <a:pt x="18615" y="370"/>
                  </a:lnTo>
                  <a:close/>
                  <a:moveTo>
                    <a:pt x="5993" y="3228"/>
                  </a:moveTo>
                  <a:cubicBezTo>
                    <a:pt x="6517" y="3228"/>
                    <a:pt x="6941" y="3664"/>
                    <a:pt x="6941" y="4201"/>
                  </a:cubicBezTo>
                  <a:lnTo>
                    <a:pt x="6941" y="17401"/>
                  </a:lnTo>
                  <a:cubicBezTo>
                    <a:pt x="6941" y="17938"/>
                    <a:pt x="6517" y="18374"/>
                    <a:pt x="5993" y="18374"/>
                  </a:cubicBezTo>
                  <a:cubicBezTo>
                    <a:pt x="5470" y="18374"/>
                    <a:pt x="5046" y="17938"/>
                    <a:pt x="5046" y="17401"/>
                  </a:cubicBezTo>
                  <a:lnTo>
                    <a:pt x="5046" y="4201"/>
                  </a:lnTo>
                  <a:cubicBezTo>
                    <a:pt x="5046" y="3664"/>
                    <a:pt x="5470" y="3228"/>
                    <a:pt x="5993" y="3228"/>
                  </a:cubicBezTo>
                  <a:close/>
                </a:path>
              </a:pathLst>
            </a:cu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lIns="121918" tIns="121918" rIns="121918" bIns="121918" numCol="1" anchor="ctr">
              <a:noAutofit/>
            </a:bodyPr>
            <a:lstStyle/>
            <a:p>
              <a:pPr defTabSz="825500">
                <a:defRPr sz="2000" cap="none">
                  <a:solidFill>
                    <a:srgbClr val="FEFCFF"/>
                  </a:solidFill>
                  <a:effectLst/>
                  <a:latin typeface="Arial"/>
                  <a:ea typeface="Arial"/>
                  <a:cs typeface="Arial"/>
                  <a:sym typeface="Arial"/>
                </a:defRPr>
              </a:pPr>
              <a:endParaRPr/>
            </a:p>
          </p:txBody>
        </p:sp>
      </p:grpSp>
      <p:grpSp>
        <p:nvGrpSpPr>
          <p:cNvPr id="17" name="Group"/>
          <p:cNvGrpSpPr/>
          <p:nvPr/>
        </p:nvGrpSpPr>
        <p:grpSpPr>
          <a:xfrm rot="10800000">
            <a:off x="0" y="9437497"/>
            <a:ext cx="15256339" cy="4612712"/>
            <a:chOff x="-1" y="0"/>
            <a:chExt cx="10483849" cy="4122571"/>
          </a:xfrm>
          <a:gradFill>
            <a:gsLst>
              <a:gs pos="35000">
                <a:schemeClr val="accent1">
                  <a:lumMod val="5000"/>
                  <a:lumOff val="95000"/>
                </a:schemeClr>
              </a:gs>
              <a:gs pos="26000">
                <a:schemeClr val="accent1">
                  <a:lumMod val="45000"/>
                  <a:lumOff val="55000"/>
                </a:schemeClr>
              </a:gs>
              <a:gs pos="99000">
                <a:schemeClr val="accent1">
                  <a:lumMod val="75000"/>
                </a:schemeClr>
              </a:gs>
              <a:gs pos="93000">
                <a:schemeClr val="bg1">
                  <a:lumMod val="40000"/>
                  <a:lumOff val="60000"/>
                </a:schemeClr>
              </a:gs>
            </a:gsLst>
            <a:lin ang="5400000" scaled="1"/>
          </a:gradFill>
        </p:grpSpPr>
        <p:sp>
          <p:nvSpPr>
            <p:cNvPr id="19" name="Shape"/>
            <p:cNvSpPr/>
            <p:nvPr/>
          </p:nvSpPr>
          <p:spPr>
            <a:xfrm rot="10800000">
              <a:off x="-1" y="0"/>
              <a:ext cx="10483849" cy="41225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43" h="21386" extrusionOk="0">
                  <a:moveTo>
                    <a:pt x="4151" y="30"/>
                  </a:moveTo>
                  <a:cubicBezTo>
                    <a:pt x="3034" y="-26"/>
                    <a:pt x="1958" y="1128"/>
                    <a:pt x="1185" y="3213"/>
                  </a:cubicBezTo>
                  <a:cubicBezTo>
                    <a:pt x="-417" y="7532"/>
                    <a:pt x="-400" y="14374"/>
                    <a:pt x="1266" y="18470"/>
                  </a:cubicBezTo>
                  <a:cubicBezTo>
                    <a:pt x="1954" y="20160"/>
                    <a:pt x="2823" y="21094"/>
                    <a:pt x="3717" y="21328"/>
                  </a:cubicBezTo>
                  <a:cubicBezTo>
                    <a:pt x="4656" y="21574"/>
                    <a:pt x="5634" y="21052"/>
                    <a:pt x="6470" y="19636"/>
                  </a:cubicBezTo>
                  <a:cubicBezTo>
                    <a:pt x="6990" y="18756"/>
                    <a:pt x="7412" y="17571"/>
                    <a:pt x="7792" y="16300"/>
                  </a:cubicBezTo>
                  <a:cubicBezTo>
                    <a:pt x="8165" y="15052"/>
                    <a:pt x="8499" y="13715"/>
                    <a:pt x="8966" y="12702"/>
                  </a:cubicBezTo>
                  <a:cubicBezTo>
                    <a:pt x="9147" y="12309"/>
                    <a:pt x="9346" y="11973"/>
                    <a:pt x="9564" y="11748"/>
                  </a:cubicBezTo>
                  <a:cubicBezTo>
                    <a:pt x="9771" y="11535"/>
                    <a:pt x="9993" y="11427"/>
                    <a:pt x="10218" y="11431"/>
                  </a:cubicBezTo>
                  <a:lnTo>
                    <a:pt x="18848" y="11431"/>
                  </a:lnTo>
                  <a:cubicBezTo>
                    <a:pt x="20169" y="11380"/>
                    <a:pt x="21183" y="8383"/>
                    <a:pt x="21027" y="4992"/>
                  </a:cubicBezTo>
                  <a:cubicBezTo>
                    <a:pt x="20895" y="2149"/>
                    <a:pt x="19955" y="20"/>
                    <a:pt x="18848" y="58"/>
                  </a:cubicBezTo>
                  <a:lnTo>
                    <a:pt x="5175" y="0"/>
                  </a:lnTo>
                  <a:lnTo>
                    <a:pt x="4151" y="30"/>
                  </a:ln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lIns="71437" tIns="71437" rIns="71437" bIns="71437" numCol="1" anchor="ctr">
              <a:noAutofit/>
            </a:bodyPr>
            <a:lstStyle/>
            <a:p>
              <a:pPr algn="ctr" defTabSz="821531">
                <a:defRPr sz="3200" cap="none">
                  <a:effectLst/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/>
            </a:p>
          </p:txBody>
        </p:sp>
        <p:sp>
          <p:nvSpPr>
            <p:cNvPr id="20" name="Circle"/>
            <p:cNvSpPr/>
            <p:nvPr/>
          </p:nvSpPr>
          <p:spPr>
            <a:xfrm>
              <a:off x="6666586" y="309213"/>
              <a:ext cx="3562101" cy="3562100"/>
            </a:xfrm>
            <a:prstGeom prst="ellipse">
              <a:avLst/>
            </a:prstGeom>
            <a:grpFill/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lIns="71437" tIns="71437" rIns="71437" bIns="71437" numCol="1" anchor="ctr">
              <a:noAutofit/>
            </a:bodyPr>
            <a:lstStyle/>
            <a:p>
              <a:pPr algn="ctr" defTabSz="821531">
                <a:defRPr sz="3200" cap="none">
                  <a:solidFill>
                    <a:srgbClr val="FFFFFF"/>
                  </a:solidFill>
                  <a:effectLst/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/>
            </a:p>
          </p:txBody>
        </p:sp>
        <p:sp>
          <p:nvSpPr>
            <p:cNvPr id="21" name="Rectangle 111"/>
            <p:cNvSpPr txBox="1"/>
            <p:nvPr/>
          </p:nvSpPr>
          <p:spPr>
            <a:xfrm rot="10800000">
              <a:off x="532438" y="2133419"/>
              <a:ext cx="5681968" cy="1455044"/>
            </a:xfrm>
            <a:prstGeom prst="rect">
              <a:avLst/>
            </a:prstGeom>
            <a:grpFill/>
            <a:ln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lIns="45718" tIns="45718" rIns="45718" bIns="45718" numCol="1" anchor="ctr">
              <a:noAutofit/>
            </a:bodyPr>
            <a:lstStyle>
              <a:lvl1pPr marL="495770" indent="-368770" defTabSz="1371600">
                <a:lnSpc>
                  <a:spcPct val="90000"/>
                </a:lnSpc>
                <a:spcBef>
                  <a:spcPts val="1500"/>
                </a:spcBef>
                <a:buClr>
                  <a:srgbClr val="FFB740"/>
                </a:buClr>
                <a:buSzPct val="122000"/>
                <a:buFont typeface="Helvetica"/>
                <a:buChar char="▸"/>
                <a:defRPr sz="2800" b="1"/>
              </a:lvl1pPr>
            </a:lstStyle>
            <a:p>
              <a:pPr>
                <a:defRPr>
                  <a:effectLst/>
                </a:defRPr>
              </a:pPr>
              <a:r>
                <a:rPr lang="en-GB" sz="3000" dirty="0" smtClean="0">
                  <a:solidFill>
                    <a:schemeClr val="tx1"/>
                  </a:solidFill>
                </a:rPr>
                <a:t>Kindly note that the MDAs’ budget performance report is attached as an annexure</a:t>
              </a:r>
              <a:endParaRPr sz="3000" dirty="0">
                <a:solidFill>
                  <a:schemeClr val="tx1"/>
                </a:solidFill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1487453" y="10195560"/>
            <a:ext cx="2970247" cy="2246767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121919" tIns="121919" rIns="121919" bIns="121919" numCol="1" spcCol="38100" rtlCol="0" anchor="t">
            <a:spAutoFit/>
          </a:bodyPr>
          <a:lstStyle/>
          <a:p>
            <a:pPr marL="0" marR="0" indent="0" algn="ctr" defTabSz="2438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13000" dirty="0" smtClean="0">
                <a:solidFill>
                  <a:srgbClr val="FF9015"/>
                </a:solidFill>
                <a:latin typeface="Bodoni MT Black" panose="02070A03080606020203" pitchFamily="18" charset="0"/>
              </a:rPr>
              <a:t>03</a:t>
            </a:r>
            <a:endParaRPr kumimoji="0" lang="en-GB" sz="13000" b="0" i="0" u="none" strike="noStrike" cap="small" spc="0" normalizeH="0" baseline="0" dirty="0">
              <a:ln>
                <a:noFill/>
              </a:ln>
              <a:solidFill>
                <a:srgbClr val="FF9015"/>
              </a:solidFill>
              <a:effectLst>
                <a:outerShdw blurRad="12700" dist="12700" dir="18900000" rotWithShape="0">
                  <a:srgbClr val="000000">
                    <a:alpha val="24000"/>
                  </a:srgbClr>
                </a:outerShdw>
              </a:effectLst>
              <a:uFillTx/>
              <a:latin typeface="Bodoni MT Black" panose="02070A03080606020203" pitchFamily="18" charset="0"/>
              <a:sym typeface="Trebuchet M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090069" y="1957281"/>
            <a:ext cx="9738386" cy="9787974"/>
            <a:chOff x="2090069" y="1957281"/>
            <a:chExt cx="9738386" cy="9787974"/>
          </a:xfrm>
          <a:gradFill>
            <a:gsLst>
              <a:gs pos="14000">
                <a:schemeClr val="accent1">
                  <a:lumMod val="5000"/>
                  <a:lumOff val="95000"/>
                </a:schemeClr>
              </a:gs>
              <a:gs pos="29000">
                <a:schemeClr val="accent1">
                  <a:lumMod val="45000"/>
                  <a:lumOff val="55000"/>
                </a:schemeClr>
              </a:gs>
              <a:gs pos="53000">
                <a:schemeClr val="bg1">
                  <a:lumMod val="75000"/>
                </a:schemeClr>
              </a:gs>
              <a:gs pos="85000">
                <a:schemeClr val="accent1"/>
              </a:gs>
            </a:gsLst>
            <a:lin ang="5400000" scaled="1"/>
          </a:gradFill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grpSpPr>
        <p:sp>
          <p:nvSpPr>
            <p:cNvPr id="1659" name="Freeform 5"/>
            <p:cNvSpPr/>
            <p:nvPr/>
          </p:nvSpPr>
          <p:spPr>
            <a:xfrm>
              <a:off x="3792468" y="3662988"/>
              <a:ext cx="3960145" cy="41055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5" y="21189"/>
                  </a:moveTo>
                  <a:cubicBezTo>
                    <a:pt x="1890" y="20243"/>
                    <a:pt x="1805" y="19270"/>
                    <a:pt x="1805" y="18270"/>
                  </a:cubicBezTo>
                  <a:cubicBezTo>
                    <a:pt x="1805" y="9155"/>
                    <a:pt x="9493" y="1741"/>
                    <a:pt x="18957" y="1741"/>
                  </a:cubicBezTo>
                  <a:cubicBezTo>
                    <a:pt x="19653" y="1741"/>
                    <a:pt x="20335" y="1782"/>
                    <a:pt x="21017" y="1850"/>
                  </a:cubicBezTo>
                  <a:cubicBezTo>
                    <a:pt x="21202" y="1288"/>
                    <a:pt x="21401" y="726"/>
                    <a:pt x="21600" y="178"/>
                  </a:cubicBezTo>
                  <a:cubicBezTo>
                    <a:pt x="20733" y="55"/>
                    <a:pt x="19852" y="0"/>
                    <a:pt x="18957" y="0"/>
                  </a:cubicBezTo>
                  <a:cubicBezTo>
                    <a:pt x="8498" y="0"/>
                    <a:pt x="0" y="8196"/>
                    <a:pt x="0" y="18270"/>
                  </a:cubicBezTo>
                  <a:cubicBezTo>
                    <a:pt x="0" y="19407"/>
                    <a:pt x="114" y="20531"/>
                    <a:pt x="313" y="21600"/>
                  </a:cubicBezTo>
                  <a:cubicBezTo>
                    <a:pt x="895" y="21463"/>
                    <a:pt x="1492" y="21326"/>
                    <a:pt x="2075" y="21189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60" name="Freeform 6"/>
            <p:cNvSpPr/>
            <p:nvPr/>
          </p:nvSpPr>
          <p:spPr>
            <a:xfrm>
              <a:off x="4007335" y="8257813"/>
              <a:ext cx="1927184" cy="204618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483" y="18518"/>
                  </a:moveTo>
                  <a:cubicBezTo>
                    <a:pt x="21542" y="18408"/>
                    <a:pt x="21571" y="18326"/>
                    <a:pt x="21600" y="18216"/>
                  </a:cubicBezTo>
                  <a:cubicBezTo>
                    <a:pt x="13398" y="14583"/>
                    <a:pt x="6889" y="8035"/>
                    <a:pt x="3619" y="0"/>
                  </a:cubicBezTo>
                  <a:cubicBezTo>
                    <a:pt x="2423" y="248"/>
                    <a:pt x="1197" y="523"/>
                    <a:pt x="0" y="825"/>
                  </a:cubicBezTo>
                  <a:cubicBezTo>
                    <a:pt x="3619" y="10071"/>
                    <a:pt x="11063" y="17555"/>
                    <a:pt x="20520" y="21600"/>
                  </a:cubicBezTo>
                  <a:cubicBezTo>
                    <a:pt x="20841" y="20554"/>
                    <a:pt x="21162" y="19536"/>
                    <a:pt x="21483" y="18518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61" name="Freeform 7"/>
            <p:cNvSpPr/>
            <p:nvPr/>
          </p:nvSpPr>
          <p:spPr>
            <a:xfrm>
              <a:off x="6198966" y="9639566"/>
              <a:ext cx="3219684" cy="971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921" y="0"/>
                  </a:moveTo>
                  <a:cubicBezTo>
                    <a:pt x="16371" y="8976"/>
                    <a:pt x="11963" y="14246"/>
                    <a:pt x="7171" y="14246"/>
                  </a:cubicBezTo>
                  <a:cubicBezTo>
                    <a:pt x="4880" y="14246"/>
                    <a:pt x="2676" y="13029"/>
                    <a:pt x="630" y="10829"/>
                  </a:cubicBezTo>
                  <a:cubicBezTo>
                    <a:pt x="402" y="13145"/>
                    <a:pt x="192" y="15520"/>
                    <a:pt x="0" y="17894"/>
                  </a:cubicBezTo>
                  <a:cubicBezTo>
                    <a:pt x="2256" y="20268"/>
                    <a:pt x="4670" y="21600"/>
                    <a:pt x="7171" y="21600"/>
                  </a:cubicBezTo>
                  <a:cubicBezTo>
                    <a:pt x="12610" y="21600"/>
                    <a:pt x="17630" y="15404"/>
                    <a:pt x="21600" y="4980"/>
                  </a:cubicBezTo>
                  <a:cubicBezTo>
                    <a:pt x="21040" y="3359"/>
                    <a:pt x="20481" y="1679"/>
                    <a:pt x="19921" y="0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62" name="Freeform 8"/>
            <p:cNvSpPr/>
            <p:nvPr/>
          </p:nvSpPr>
          <p:spPr>
            <a:xfrm>
              <a:off x="8222012" y="3824963"/>
              <a:ext cx="2280885" cy="21255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87" y="0"/>
                  </a:moveTo>
                  <a:cubicBezTo>
                    <a:pt x="667" y="1060"/>
                    <a:pt x="321" y="2120"/>
                    <a:pt x="0" y="3180"/>
                  </a:cubicBezTo>
                  <a:cubicBezTo>
                    <a:pt x="8418" y="6069"/>
                    <a:pt x="15206" y="12880"/>
                    <a:pt x="18539" y="21600"/>
                  </a:cubicBezTo>
                  <a:cubicBezTo>
                    <a:pt x="19551" y="21282"/>
                    <a:pt x="20563" y="20990"/>
                    <a:pt x="21600" y="20725"/>
                  </a:cubicBezTo>
                  <a:cubicBezTo>
                    <a:pt x="17971" y="10919"/>
                    <a:pt x="10393" y="3233"/>
                    <a:pt x="987" y="0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63" name="Freeform 9"/>
            <p:cNvSpPr/>
            <p:nvPr/>
          </p:nvSpPr>
          <p:spPr>
            <a:xfrm>
              <a:off x="3587517" y="5315800"/>
              <a:ext cx="1573481" cy="43237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833" y="20558"/>
                  </a:moveTo>
                  <a:cubicBezTo>
                    <a:pt x="16907" y="20077"/>
                    <a:pt x="17982" y="19582"/>
                    <a:pt x="19021" y="19087"/>
                  </a:cubicBezTo>
                  <a:cubicBezTo>
                    <a:pt x="19057" y="19087"/>
                    <a:pt x="19093" y="19074"/>
                    <a:pt x="19093" y="19061"/>
                  </a:cubicBezTo>
                  <a:cubicBezTo>
                    <a:pt x="19236" y="18996"/>
                    <a:pt x="19379" y="18931"/>
                    <a:pt x="19487" y="18866"/>
                  </a:cubicBezTo>
                  <a:cubicBezTo>
                    <a:pt x="19737" y="18762"/>
                    <a:pt x="19952" y="18658"/>
                    <a:pt x="20167" y="18553"/>
                  </a:cubicBezTo>
                  <a:cubicBezTo>
                    <a:pt x="20561" y="18345"/>
                    <a:pt x="20991" y="18137"/>
                    <a:pt x="21421" y="17928"/>
                  </a:cubicBezTo>
                  <a:cubicBezTo>
                    <a:pt x="21457" y="17902"/>
                    <a:pt x="21528" y="17876"/>
                    <a:pt x="21600" y="17837"/>
                  </a:cubicBezTo>
                  <a:cubicBezTo>
                    <a:pt x="16191" y="15468"/>
                    <a:pt x="12896" y="12421"/>
                    <a:pt x="12896" y="9088"/>
                  </a:cubicBezTo>
                  <a:cubicBezTo>
                    <a:pt x="12896" y="6783"/>
                    <a:pt x="14507" y="4596"/>
                    <a:pt x="17301" y="2682"/>
                  </a:cubicBezTo>
                  <a:cubicBezTo>
                    <a:pt x="13684" y="1823"/>
                    <a:pt x="10137" y="911"/>
                    <a:pt x="6591" y="0"/>
                  </a:cubicBezTo>
                  <a:cubicBezTo>
                    <a:pt x="2400" y="2682"/>
                    <a:pt x="0" y="5781"/>
                    <a:pt x="0" y="9088"/>
                  </a:cubicBezTo>
                  <a:cubicBezTo>
                    <a:pt x="0" y="13931"/>
                    <a:pt x="5122" y="18319"/>
                    <a:pt x="13540" y="21600"/>
                  </a:cubicBezTo>
                  <a:cubicBezTo>
                    <a:pt x="14293" y="21261"/>
                    <a:pt x="15045" y="20910"/>
                    <a:pt x="15833" y="20558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64" name="Freeform 10"/>
            <p:cNvSpPr/>
            <p:nvPr/>
          </p:nvSpPr>
          <p:spPr>
            <a:xfrm>
              <a:off x="5075053" y="9309000"/>
              <a:ext cx="1897432" cy="14974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964" y="0"/>
                  </a:moveTo>
                  <a:cubicBezTo>
                    <a:pt x="3976" y="3763"/>
                    <a:pt x="1958" y="7489"/>
                    <a:pt x="0" y="11289"/>
                  </a:cubicBezTo>
                  <a:cubicBezTo>
                    <a:pt x="6112" y="17047"/>
                    <a:pt x="13530" y="20772"/>
                    <a:pt x="21600" y="21600"/>
                  </a:cubicBezTo>
                  <a:cubicBezTo>
                    <a:pt x="21600" y="7940"/>
                    <a:pt x="21600" y="7940"/>
                    <a:pt x="21600" y="7940"/>
                  </a:cubicBezTo>
                  <a:cubicBezTo>
                    <a:pt x="15755" y="7150"/>
                    <a:pt x="10385" y="4328"/>
                    <a:pt x="5964" y="0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65" name="Freeform 11"/>
            <p:cNvSpPr/>
            <p:nvPr/>
          </p:nvSpPr>
          <p:spPr>
            <a:xfrm>
              <a:off x="4668459" y="3458038"/>
              <a:ext cx="4826219" cy="1649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33" y="0"/>
                  </a:moveTo>
                  <a:cubicBezTo>
                    <a:pt x="7087" y="0"/>
                    <a:pt x="2984" y="5383"/>
                    <a:pt x="0" y="14071"/>
                  </a:cubicBezTo>
                  <a:cubicBezTo>
                    <a:pt x="140" y="14377"/>
                    <a:pt x="268" y="14684"/>
                    <a:pt x="408" y="14991"/>
                  </a:cubicBezTo>
                  <a:cubicBezTo>
                    <a:pt x="431" y="15059"/>
                    <a:pt x="455" y="15127"/>
                    <a:pt x="478" y="15161"/>
                  </a:cubicBezTo>
                  <a:cubicBezTo>
                    <a:pt x="501" y="15195"/>
                    <a:pt x="513" y="15229"/>
                    <a:pt x="536" y="15297"/>
                  </a:cubicBezTo>
                  <a:cubicBezTo>
                    <a:pt x="641" y="15536"/>
                    <a:pt x="758" y="15774"/>
                    <a:pt x="863" y="16013"/>
                  </a:cubicBezTo>
                  <a:cubicBezTo>
                    <a:pt x="1364" y="17137"/>
                    <a:pt x="1865" y="18261"/>
                    <a:pt x="2378" y="19351"/>
                  </a:cubicBezTo>
                  <a:cubicBezTo>
                    <a:pt x="2716" y="20101"/>
                    <a:pt x="3054" y="20850"/>
                    <a:pt x="3392" y="21600"/>
                  </a:cubicBezTo>
                  <a:cubicBezTo>
                    <a:pt x="5572" y="15808"/>
                    <a:pt x="8463" y="12299"/>
                    <a:pt x="11633" y="12299"/>
                  </a:cubicBezTo>
                  <a:cubicBezTo>
                    <a:pt x="14315" y="12299"/>
                    <a:pt x="16797" y="14820"/>
                    <a:pt x="18814" y="19113"/>
                  </a:cubicBezTo>
                  <a:cubicBezTo>
                    <a:pt x="18884" y="18977"/>
                    <a:pt x="21390" y="10527"/>
                    <a:pt x="21600" y="9846"/>
                  </a:cubicBezTo>
                  <a:cubicBezTo>
                    <a:pt x="18837" y="3679"/>
                    <a:pt x="15387" y="0"/>
                    <a:pt x="11633" y="0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66" name="Freeform 12"/>
            <p:cNvSpPr/>
            <p:nvPr/>
          </p:nvSpPr>
          <p:spPr>
            <a:xfrm>
              <a:off x="4089975" y="3943965"/>
              <a:ext cx="5695601" cy="63567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2" y="10796"/>
                  </a:moveTo>
                  <a:cubicBezTo>
                    <a:pt x="632" y="5154"/>
                    <a:pt x="5751" y="558"/>
                    <a:pt x="12055" y="558"/>
                  </a:cubicBezTo>
                  <a:cubicBezTo>
                    <a:pt x="15731" y="558"/>
                    <a:pt x="19001" y="2125"/>
                    <a:pt x="21096" y="4543"/>
                  </a:cubicBezTo>
                  <a:cubicBezTo>
                    <a:pt x="21264" y="4437"/>
                    <a:pt x="21432" y="4322"/>
                    <a:pt x="21600" y="4207"/>
                  </a:cubicBezTo>
                  <a:cubicBezTo>
                    <a:pt x="19387" y="1647"/>
                    <a:pt x="15938" y="0"/>
                    <a:pt x="12055" y="0"/>
                  </a:cubicBezTo>
                  <a:cubicBezTo>
                    <a:pt x="5405" y="0"/>
                    <a:pt x="0" y="4844"/>
                    <a:pt x="0" y="10796"/>
                  </a:cubicBezTo>
                  <a:cubicBezTo>
                    <a:pt x="0" y="16756"/>
                    <a:pt x="5405" y="21600"/>
                    <a:pt x="12055" y="21600"/>
                  </a:cubicBezTo>
                  <a:cubicBezTo>
                    <a:pt x="12756" y="21600"/>
                    <a:pt x="13448" y="21538"/>
                    <a:pt x="14120" y="21441"/>
                  </a:cubicBezTo>
                  <a:cubicBezTo>
                    <a:pt x="14120" y="20865"/>
                    <a:pt x="14120" y="20865"/>
                    <a:pt x="14120" y="20865"/>
                  </a:cubicBezTo>
                  <a:cubicBezTo>
                    <a:pt x="13448" y="20980"/>
                    <a:pt x="12756" y="21033"/>
                    <a:pt x="12055" y="21033"/>
                  </a:cubicBezTo>
                  <a:cubicBezTo>
                    <a:pt x="5751" y="21033"/>
                    <a:pt x="632" y="16446"/>
                    <a:pt x="632" y="10796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67" name="Freeform 13"/>
            <p:cNvSpPr/>
            <p:nvPr/>
          </p:nvSpPr>
          <p:spPr>
            <a:xfrm>
              <a:off x="3438767" y="6638054"/>
              <a:ext cx="4013035" cy="43303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665" y="2482"/>
                  </a:moveTo>
                  <a:cubicBezTo>
                    <a:pt x="2665" y="2014"/>
                    <a:pt x="2693" y="1547"/>
                    <a:pt x="2735" y="1092"/>
                  </a:cubicBezTo>
                  <a:cubicBezTo>
                    <a:pt x="1879" y="728"/>
                    <a:pt x="1024" y="364"/>
                    <a:pt x="168" y="0"/>
                  </a:cubicBezTo>
                  <a:cubicBezTo>
                    <a:pt x="56" y="819"/>
                    <a:pt x="0" y="1651"/>
                    <a:pt x="0" y="2482"/>
                  </a:cubicBezTo>
                  <a:cubicBezTo>
                    <a:pt x="0" y="7590"/>
                    <a:pt x="2146" y="12386"/>
                    <a:pt x="6031" y="15999"/>
                  </a:cubicBezTo>
                  <a:cubicBezTo>
                    <a:pt x="9930" y="19612"/>
                    <a:pt x="15106" y="21600"/>
                    <a:pt x="20618" y="21600"/>
                  </a:cubicBezTo>
                  <a:cubicBezTo>
                    <a:pt x="20941" y="21600"/>
                    <a:pt x="21263" y="21587"/>
                    <a:pt x="21600" y="21574"/>
                  </a:cubicBezTo>
                  <a:cubicBezTo>
                    <a:pt x="21600" y="19092"/>
                    <a:pt x="21600" y="19092"/>
                    <a:pt x="21600" y="19092"/>
                  </a:cubicBezTo>
                  <a:cubicBezTo>
                    <a:pt x="21263" y="19118"/>
                    <a:pt x="20941" y="19118"/>
                    <a:pt x="20618" y="19118"/>
                  </a:cubicBezTo>
                  <a:cubicBezTo>
                    <a:pt x="10716" y="19118"/>
                    <a:pt x="2665" y="11658"/>
                    <a:pt x="2665" y="2482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68" name="Freeform 14"/>
            <p:cNvSpPr/>
            <p:nvPr/>
          </p:nvSpPr>
          <p:spPr>
            <a:xfrm>
              <a:off x="5098191" y="3305979"/>
              <a:ext cx="5011335" cy="16329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16" y="14848"/>
                  </a:moveTo>
                  <a:cubicBezTo>
                    <a:pt x="17906" y="5271"/>
                    <a:pt x="13753" y="0"/>
                    <a:pt x="9352" y="0"/>
                  </a:cubicBezTo>
                  <a:cubicBezTo>
                    <a:pt x="5961" y="0"/>
                    <a:pt x="2739" y="3135"/>
                    <a:pt x="0" y="8888"/>
                  </a:cubicBezTo>
                  <a:cubicBezTo>
                    <a:pt x="123" y="9129"/>
                    <a:pt x="236" y="9370"/>
                    <a:pt x="337" y="9680"/>
                  </a:cubicBezTo>
                  <a:cubicBezTo>
                    <a:pt x="775" y="10955"/>
                    <a:pt x="1212" y="12195"/>
                    <a:pt x="1650" y="13435"/>
                  </a:cubicBezTo>
                  <a:cubicBezTo>
                    <a:pt x="3873" y="9095"/>
                    <a:pt x="6523" y="6580"/>
                    <a:pt x="9352" y="6580"/>
                  </a:cubicBezTo>
                  <a:cubicBezTo>
                    <a:pt x="13652" y="6580"/>
                    <a:pt x="17514" y="12402"/>
                    <a:pt x="20152" y="21600"/>
                  </a:cubicBezTo>
                  <a:cubicBezTo>
                    <a:pt x="20635" y="19981"/>
                    <a:pt x="21117" y="18327"/>
                    <a:pt x="21600" y="16708"/>
                  </a:cubicBezTo>
                  <a:cubicBezTo>
                    <a:pt x="21409" y="16088"/>
                    <a:pt x="21218" y="15433"/>
                    <a:pt x="21016" y="14848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69" name="Freeform 15"/>
            <p:cNvSpPr/>
            <p:nvPr/>
          </p:nvSpPr>
          <p:spPr>
            <a:xfrm>
              <a:off x="2661943" y="2872941"/>
              <a:ext cx="2981678" cy="67798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137"/>
                  </a:moveTo>
                  <a:cubicBezTo>
                    <a:pt x="21298" y="755"/>
                    <a:pt x="20996" y="382"/>
                    <a:pt x="20694" y="0"/>
                  </a:cubicBezTo>
                  <a:cubicBezTo>
                    <a:pt x="8546" y="2192"/>
                    <a:pt x="0" y="7446"/>
                    <a:pt x="0" y="13581"/>
                  </a:cubicBezTo>
                  <a:cubicBezTo>
                    <a:pt x="0" y="16545"/>
                    <a:pt x="1981" y="19292"/>
                    <a:pt x="5395" y="21600"/>
                  </a:cubicBezTo>
                  <a:cubicBezTo>
                    <a:pt x="6056" y="21309"/>
                    <a:pt x="6716" y="21019"/>
                    <a:pt x="7395" y="20737"/>
                  </a:cubicBezTo>
                  <a:cubicBezTo>
                    <a:pt x="4433" y="18661"/>
                    <a:pt x="2717" y="16212"/>
                    <a:pt x="2717" y="13581"/>
                  </a:cubicBezTo>
                  <a:cubicBezTo>
                    <a:pt x="2717" y="7978"/>
                    <a:pt x="10508" y="3163"/>
                    <a:pt x="21600" y="1137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70" name="Freeform 16"/>
            <p:cNvSpPr/>
            <p:nvPr/>
          </p:nvSpPr>
          <p:spPr>
            <a:xfrm>
              <a:off x="6377470" y="2529155"/>
              <a:ext cx="2218079" cy="591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70" y="0"/>
                  </a:moveTo>
                  <a:cubicBezTo>
                    <a:pt x="5704" y="0"/>
                    <a:pt x="2814" y="1142"/>
                    <a:pt x="0" y="3140"/>
                  </a:cubicBezTo>
                  <a:cubicBezTo>
                    <a:pt x="406" y="7517"/>
                    <a:pt x="811" y="11894"/>
                    <a:pt x="1217" y="16367"/>
                  </a:cubicBezTo>
                  <a:cubicBezTo>
                    <a:pt x="3625" y="14654"/>
                    <a:pt x="6110" y="13797"/>
                    <a:pt x="8670" y="13797"/>
                  </a:cubicBezTo>
                  <a:cubicBezTo>
                    <a:pt x="13183" y="13797"/>
                    <a:pt x="17544" y="16557"/>
                    <a:pt x="21600" y="21600"/>
                  </a:cubicBezTo>
                  <a:cubicBezTo>
                    <a:pt x="21600" y="7137"/>
                    <a:pt x="21600" y="7137"/>
                    <a:pt x="21600" y="7137"/>
                  </a:cubicBezTo>
                  <a:cubicBezTo>
                    <a:pt x="17518" y="2474"/>
                    <a:pt x="13158" y="0"/>
                    <a:pt x="8670" y="0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71" name="Freeform 17"/>
            <p:cNvSpPr/>
            <p:nvPr/>
          </p:nvSpPr>
          <p:spPr>
            <a:xfrm>
              <a:off x="4446983" y="10485805"/>
              <a:ext cx="4505574" cy="12594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876" y="10175"/>
                  </a:moveTo>
                  <a:cubicBezTo>
                    <a:pt x="18591" y="13388"/>
                    <a:pt x="16119" y="15129"/>
                    <a:pt x="13522" y="15129"/>
                  </a:cubicBezTo>
                  <a:cubicBezTo>
                    <a:pt x="8852" y="15129"/>
                    <a:pt x="4557" y="9461"/>
                    <a:pt x="1124" y="0"/>
                  </a:cubicBezTo>
                  <a:cubicBezTo>
                    <a:pt x="787" y="1473"/>
                    <a:pt x="449" y="2945"/>
                    <a:pt x="125" y="4418"/>
                  </a:cubicBezTo>
                  <a:cubicBezTo>
                    <a:pt x="75" y="4641"/>
                    <a:pt x="37" y="4820"/>
                    <a:pt x="0" y="5043"/>
                  </a:cubicBezTo>
                  <a:cubicBezTo>
                    <a:pt x="3733" y="15397"/>
                    <a:pt x="8428" y="21600"/>
                    <a:pt x="13522" y="21600"/>
                  </a:cubicBezTo>
                  <a:cubicBezTo>
                    <a:pt x="16369" y="21600"/>
                    <a:pt x="19103" y="19636"/>
                    <a:pt x="21600" y="16111"/>
                  </a:cubicBezTo>
                  <a:cubicBezTo>
                    <a:pt x="21363" y="14147"/>
                    <a:pt x="21113" y="12183"/>
                    <a:pt x="20876" y="10175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72" name="Freeform 18"/>
            <p:cNvSpPr/>
            <p:nvPr/>
          </p:nvSpPr>
          <p:spPr>
            <a:xfrm>
              <a:off x="7474940" y="10264328"/>
              <a:ext cx="2479223" cy="10478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9397"/>
                  </a:moveTo>
                  <a:cubicBezTo>
                    <a:pt x="0" y="20149"/>
                    <a:pt x="0" y="20848"/>
                    <a:pt x="0" y="21600"/>
                  </a:cubicBezTo>
                  <a:cubicBezTo>
                    <a:pt x="7987" y="20687"/>
                    <a:pt x="15519" y="13648"/>
                    <a:pt x="21600" y="1504"/>
                  </a:cubicBezTo>
                  <a:cubicBezTo>
                    <a:pt x="21373" y="1021"/>
                    <a:pt x="21124" y="484"/>
                    <a:pt x="20897" y="0"/>
                  </a:cubicBezTo>
                  <a:cubicBezTo>
                    <a:pt x="15179" y="11337"/>
                    <a:pt x="7918" y="18484"/>
                    <a:pt x="0" y="19397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73" name="Freeform 19"/>
            <p:cNvSpPr/>
            <p:nvPr/>
          </p:nvSpPr>
          <p:spPr>
            <a:xfrm>
              <a:off x="3465210" y="8839601"/>
              <a:ext cx="3622970" cy="24726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06" y="0"/>
                  </a:moveTo>
                  <a:cubicBezTo>
                    <a:pt x="404" y="91"/>
                    <a:pt x="202" y="205"/>
                    <a:pt x="0" y="296"/>
                  </a:cubicBezTo>
                  <a:cubicBezTo>
                    <a:pt x="1212" y="4192"/>
                    <a:pt x="2921" y="7815"/>
                    <a:pt x="5050" y="10937"/>
                  </a:cubicBezTo>
                  <a:cubicBezTo>
                    <a:pt x="9510" y="17476"/>
                    <a:pt x="15353" y="21213"/>
                    <a:pt x="21600" y="21600"/>
                  </a:cubicBezTo>
                  <a:cubicBezTo>
                    <a:pt x="21600" y="21304"/>
                    <a:pt x="21600" y="20985"/>
                    <a:pt x="21600" y="20689"/>
                  </a:cubicBezTo>
                  <a:cubicBezTo>
                    <a:pt x="12292" y="20096"/>
                    <a:pt x="4320" y="11780"/>
                    <a:pt x="606" y="0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74" name="Freeform 20"/>
            <p:cNvSpPr/>
            <p:nvPr/>
          </p:nvSpPr>
          <p:spPr>
            <a:xfrm>
              <a:off x="3088368" y="3805127"/>
              <a:ext cx="1718928" cy="47105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406"/>
                  </a:moveTo>
                  <a:cubicBezTo>
                    <a:pt x="21502" y="371"/>
                    <a:pt x="21404" y="323"/>
                    <a:pt x="21305" y="287"/>
                  </a:cubicBezTo>
                  <a:cubicBezTo>
                    <a:pt x="21076" y="203"/>
                    <a:pt x="20913" y="108"/>
                    <a:pt x="20815" y="0"/>
                  </a:cubicBezTo>
                  <a:cubicBezTo>
                    <a:pt x="18916" y="526"/>
                    <a:pt x="17084" y="1100"/>
                    <a:pt x="15382" y="1733"/>
                  </a:cubicBezTo>
                  <a:cubicBezTo>
                    <a:pt x="5465" y="5355"/>
                    <a:pt x="0" y="10160"/>
                    <a:pt x="0" y="15277"/>
                  </a:cubicBezTo>
                  <a:cubicBezTo>
                    <a:pt x="0" y="17464"/>
                    <a:pt x="1015" y="19592"/>
                    <a:pt x="2913" y="21600"/>
                  </a:cubicBezTo>
                  <a:cubicBezTo>
                    <a:pt x="3338" y="21552"/>
                    <a:pt x="3796" y="21504"/>
                    <a:pt x="4222" y="21457"/>
                  </a:cubicBezTo>
                  <a:cubicBezTo>
                    <a:pt x="2356" y="19520"/>
                    <a:pt x="1342" y="17440"/>
                    <a:pt x="1342" y="15277"/>
                  </a:cubicBezTo>
                  <a:cubicBezTo>
                    <a:pt x="1342" y="9216"/>
                    <a:pt x="9295" y="3825"/>
                    <a:pt x="21600" y="406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75" name="Freeform 21"/>
            <p:cNvSpPr/>
            <p:nvPr/>
          </p:nvSpPr>
          <p:spPr>
            <a:xfrm>
              <a:off x="5051914" y="2958885"/>
              <a:ext cx="3937006" cy="7173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1153"/>
                  </a:moveTo>
                  <a:cubicBezTo>
                    <a:pt x="18669" y="3849"/>
                    <a:pt x="15467" y="0"/>
                    <a:pt x="12151" y="0"/>
                  </a:cubicBezTo>
                  <a:cubicBezTo>
                    <a:pt x="7791" y="0"/>
                    <a:pt x="3602" y="6676"/>
                    <a:pt x="0" y="19087"/>
                  </a:cubicBezTo>
                  <a:cubicBezTo>
                    <a:pt x="0" y="19165"/>
                    <a:pt x="14" y="19165"/>
                    <a:pt x="14" y="19165"/>
                  </a:cubicBezTo>
                  <a:cubicBezTo>
                    <a:pt x="143" y="19951"/>
                    <a:pt x="272" y="20815"/>
                    <a:pt x="400" y="21600"/>
                  </a:cubicBezTo>
                  <a:cubicBezTo>
                    <a:pt x="3817" y="9897"/>
                    <a:pt x="7834" y="3220"/>
                    <a:pt x="12151" y="3220"/>
                  </a:cubicBezTo>
                  <a:cubicBezTo>
                    <a:pt x="15424" y="3220"/>
                    <a:pt x="18527" y="7069"/>
                    <a:pt x="21343" y="14060"/>
                  </a:cubicBezTo>
                  <a:cubicBezTo>
                    <a:pt x="21428" y="13117"/>
                    <a:pt x="21514" y="12096"/>
                    <a:pt x="21600" y="11153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76" name="Freeform 22"/>
            <p:cNvSpPr/>
            <p:nvPr/>
          </p:nvSpPr>
          <p:spPr>
            <a:xfrm>
              <a:off x="9283119" y="3504315"/>
              <a:ext cx="1355308" cy="1242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954" y="11819"/>
                  </a:moveTo>
                  <a:cubicBezTo>
                    <a:pt x="10634" y="7155"/>
                    <a:pt x="5898" y="3170"/>
                    <a:pt x="748" y="0"/>
                  </a:cubicBezTo>
                  <a:cubicBezTo>
                    <a:pt x="498" y="543"/>
                    <a:pt x="249" y="1132"/>
                    <a:pt x="0" y="1675"/>
                  </a:cubicBezTo>
                  <a:cubicBezTo>
                    <a:pt x="8017" y="6702"/>
                    <a:pt x="14954" y="13494"/>
                    <a:pt x="20354" y="21600"/>
                  </a:cubicBezTo>
                  <a:cubicBezTo>
                    <a:pt x="20478" y="21464"/>
                    <a:pt x="20645" y="21328"/>
                    <a:pt x="20769" y="21147"/>
                  </a:cubicBezTo>
                  <a:cubicBezTo>
                    <a:pt x="21060" y="20875"/>
                    <a:pt x="21309" y="20558"/>
                    <a:pt x="21600" y="20287"/>
                  </a:cubicBezTo>
                  <a:cubicBezTo>
                    <a:pt x="19606" y="17298"/>
                    <a:pt x="17363" y="14491"/>
                    <a:pt x="14954" y="11819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77" name="Freeform 23"/>
            <p:cNvSpPr/>
            <p:nvPr/>
          </p:nvSpPr>
          <p:spPr>
            <a:xfrm>
              <a:off x="2714833" y="9513952"/>
              <a:ext cx="2188327" cy="22313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880" y="0"/>
                  </a:moveTo>
                  <a:cubicBezTo>
                    <a:pt x="1929" y="303"/>
                    <a:pt x="951" y="606"/>
                    <a:pt x="0" y="908"/>
                  </a:cubicBezTo>
                  <a:cubicBezTo>
                    <a:pt x="2314" y="5072"/>
                    <a:pt x="5246" y="8958"/>
                    <a:pt x="8794" y="12440"/>
                  </a:cubicBezTo>
                  <a:cubicBezTo>
                    <a:pt x="12600" y="16175"/>
                    <a:pt x="16920" y="19253"/>
                    <a:pt x="21600" y="21600"/>
                  </a:cubicBezTo>
                  <a:cubicBezTo>
                    <a:pt x="21600" y="18294"/>
                    <a:pt x="21600" y="18294"/>
                    <a:pt x="21600" y="18294"/>
                  </a:cubicBezTo>
                  <a:cubicBezTo>
                    <a:pt x="13757" y="14030"/>
                    <a:pt x="7277" y="7671"/>
                    <a:pt x="2880" y="0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78" name="Freeform 24"/>
            <p:cNvSpPr/>
            <p:nvPr/>
          </p:nvSpPr>
          <p:spPr>
            <a:xfrm>
              <a:off x="2090069" y="5193493"/>
              <a:ext cx="740461" cy="40659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115"/>
                  </a:moveTo>
                  <a:cubicBezTo>
                    <a:pt x="13310" y="17834"/>
                    <a:pt x="8670" y="14178"/>
                    <a:pt x="8670" y="10315"/>
                  </a:cubicBezTo>
                  <a:cubicBezTo>
                    <a:pt x="8670" y="6965"/>
                    <a:pt x="12169" y="3752"/>
                    <a:pt x="18634" y="803"/>
                  </a:cubicBezTo>
                  <a:cubicBezTo>
                    <a:pt x="16048" y="540"/>
                    <a:pt x="13462" y="277"/>
                    <a:pt x="10952" y="0"/>
                  </a:cubicBezTo>
                  <a:cubicBezTo>
                    <a:pt x="3727" y="3226"/>
                    <a:pt x="0" y="6729"/>
                    <a:pt x="0" y="10315"/>
                  </a:cubicBezTo>
                  <a:cubicBezTo>
                    <a:pt x="0" y="14275"/>
                    <a:pt x="4563" y="18097"/>
                    <a:pt x="13158" y="21600"/>
                  </a:cubicBezTo>
                  <a:cubicBezTo>
                    <a:pt x="15972" y="21434"/>
                    <a:pt x="18786" y="21268"/>
                    <a:pt x="21600" y="21115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79" name="Freeform 25"/>
            <p:cNvSpPr/>
            <p:nvPr/>
          </p:nvSpPr>
          <p:spPr>
            <a:xfrm>
              <a:off x="2625580" y="2092812"/>
              <a:ext cx="3560165" cy="29023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0"/>
                  </a:moveTo>
                  <a:cubicBezTo>
                    <a:pt x="15327" y="1611"/>
                    <a:pt x="10160" y="5123"/>
                    <a:pt x="5957" y="10286"/>
                  </a:cubicBezTo>
                  <a:cubicBezTo>
                    <a:pt x="3492" y="13313"/>
                    <a:pt x="1501" y="16729"/>
                    <a:pt x="0" y="20455"/>
                  </a:cubicBezTo>
                  <a:cubicBezTo>
                    <a:pt x="521" y="20843"/>
                    <a:pt x="1043" y="21231"/>
                    <a:pt x="1580" y="21600"/>
                  </a:cubicBezTo>
                  <a:cubicBezTo>
                    <a:pt x="5467" y="11858"/>
                    <a:pt x="12799" y="4580"/>
                    <a:pt x="21600" y="2115"/>
                  </a:cubicBezTo>
                  <a:cubicBezTo>
                    <a:pt x="21395" y="1417"/>
                    <a:pt x="21189" y="699"/>
                    <a:pt x="20984" y="0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80" name="Freeform 26"/>
            <p:cNvSpPr/>
            <p:nvPr/>
          </p:nvSpPr>
          <p:spPr>
            <a:xfrm>
              <a:off x="6466723" y="1957281"/>
              <a:ext cx="5361732" cy="2902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79" y="11285"/>
                  </a:moveTo>
                  <a:cubicBezTo>
                    <a:pt x="14043" y="4014"/>
                    <a:pt x="8806" y="0"/>
                    <a:pt x="3233" y="0"/>
                  </a:cubicBezTo>
                  <a:cubicBezTo>
                    <a:pt x="2141" y="0"/>
                    <a:pt x="1060" y="155"/>
                    <a:pt x="0" y="465"/>
                  </a:cubicBezTo>
                  <a:cubicBezTo>
                    <a:pt x="147" y="1183"/>
                    <a:pt x="283" y="1881"/>
                    <a:pt x="420" y="2598"/>
                  </a:cubicBezTo>
                  <a:cubicBezTo>
                    <a:pt x="1343" y="2346"/>
                    <a:pt x="2278" y="2230"/>
                    <a:pt x="3233" y="2230"/>
                  </a:cubicBezTo>
                  <a:cubicBezTo>
                    <a:pt x="10758" y="2230"/>
                    <a:pt x="17307" y="10083"/>
                    <a:pt x="20613" y="21600"/>
                  </a:cubicBezTo>
                  <a:cubicBezTo>
                    <a:pt x="20949" y="21173"/>
                    <a:pt x="21275" y="20727"/>
                    <a:pt x="21600" y="20262"/>
                  </a:cubicBezTo>
                  <a:cubicBezTo>
                    <a:pt x="20655" y="17005"/>
                    <a:pt x="19438" y="13980"/>
                    <a:pt x="17979" y="11285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81" name="Freeform 27"/>
            <p:cNvSpPr/>
            <p:nvPr/>
          </p:nvSpPr>
          <p:spPr>
            <a:xfrm>
              <a:off x="2090069" y="2820048"/>
              <a:ext cx="2485833" cy="83037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581" y="11227"/>
                  </a:moveTo>
                  <a:cubicBezTo>
                    <a:pt x="2581" y="6814"/>
                    <a:pt x="10143" y="2922"/>
                    <a:pt x="21600" y="644"/>
                  </a:cubicBezTo>
                  <a:cubicBezTo>
                    <a:pt x="21102" y="434"/>
                    <a:pt x="20604" y="217"/>
                    <a:pt x="20128" y="0"/>
                  </a:cubicBezTo>
                  <a:cubicBezTo>
                    <a:pt x="17660" y="488"/>
                    <a:pt x="15328" y="1058"/>
                    <a:pt x="13177" y="1702"/>
                  </a:cubicBezTo>
                  <a:cubicBezTo>
                    <a:pt x="4664" y="4251"/>
                    <a:pt x="0" y="7634"/>
                    <a:pt x="0" y="11227"/>
                  </a:cubicBezTo>
                  <a:cubicBezTo>
                    <a:pt x="0" y="14827"/>
                    <a:pt x="4664" y="18210"/>
                    <a:pt x="13177" y="20759"/>
                  </a:cubicBezTo>
                  <a:cubicBezTo>
                    <a:pt x="14151" y="21051"/>
                    <a:pt x="15192" y="21336"/>
                    <a:pt x="16257" y="21600"/>
                  </a:cubicBezTo>
                  <a:cubicBezTo>
                    <a:pt x="16257" y="20563"/>
                    <a:pt x="16257" y="20563"/>
                    <a:pt x="16257" y="20563"/>
                  </a:cubicBezTo>
                  <a:cubicBezTo>
                    <a:pt x="7857" y="18237"/>
                    <a:pt x="2581" y="14915"/>
                    <a:pt x="2581" y="11227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82" name="Freeform 28"/>
            <p:cNvSpPr/>
            <p:nvPr/>
          </p:nvSpPr>
          <p:spPr>
            <a:xfrm>
              <a:off x="2288408" y="6122373"/>
              <a:ext cx="2614755" cy="5398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6" y="4055"/>
                  </a:moveTo>
                  <a:cubicBezTo>
                    <a:pt x="1076" y="2731"/>
                    <a:pt x="1355" y="1439"/>
                    <a:pt x="1872" y="177"/>
                  </a:cubicBezTo>
                  <a:cubicBezTo>
                    <a:pt x="1527" y="125"/>
                    <a:pt x="1183" y="63"/>
                    <a:pt x="839" y="0"/>
                  </a:cubicBezTo>
                  <a:cubicBezTo>
                    <a:pt x="280" y="1324"/>
                    <a:pt x="0" y="2679"/>
                    <a:pt x="0" y="4055"/>
                  </a:cubicBezTo>
                  <a:cubicBezTo>
                    <a:pt x="0" y="9382"/>
                    <a:pt x="4281" y="14386"/>
                    <a:pt x="12048" y="18149"/>
                  </a:cubicBezTo>
                  <a:cubicBezTo>
                    <a:pt x="14909" y="19536"/>
                    <a:pt x="18115" y="20693"/>
                    <a:pt x="21600" y="21600"/>
                  </a:cubicBezTo>
                  <a:cubicBezTo>
                    <a:pt x="21600" y="20995"/>
                    <a:pt x="21600" y="20995"/>
                    <a:pt x="21600" y="20995"/>
                  </a:cubicBezTo>
                  <a:cubicBezTo>
                    <a:pt x="9359" y="17670"/>
                    <a:pt x="1076" y="11332"/>
                    <a:pt x="1076" y="4055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83" name="Freeform 29"/>
            <p:cNvSpPr/>
            <p:nvPr/>
          </p:nvSpPr>
          <p:spPr>
            <a:xfrm>
              <a:off x="3379264" y="2155620"/>
              <a:ext cx="7232718" cy="1940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13" y="0"/>
                  </a:moveTo>
                  <a:cubicBezTo>
                    <a:pt x="7638" y="0"/>
                    <a:pt x="3905" y="5777"/>
                    <a:pt x="1105" y="16258"/>
                  </a:cubicBezTo>
                  <a:cubicBezTo>
                    <a:pt x="708" y="17739"/>
                    <a:pt x="342" y="19248"/>
                    <a:pt x="0" y="20845"/>
                  </a:cubicBezTo>
                  <a:cubicBezTo>
                    <a:pt x="117" y="21106"/>
                    <a:pt x="233" y="21339"/>
                    <a:pt x="350" y="21600"/>
                  </a:cubicBezTo>
                  <a:cubicBezTo>
                    <a:pt x="3002" y="9319"/>
                    <a:pt x="7063" y="1452"/>
                    <a:pt x="11613" y="1452"/>
                  </a:cubicBezTo>
                  <a:cubicBezTo>
                    <a:pt x="15339" y="1452"/>
                    <a:pt x="18738" y="6735"/>
                    <a:pt x="21312" y="15416"/>
                  </a:cubicBezTo>
                  <a:cubicBezTo>
                    <a:pt x="21406" y="15068"/>
                    <a:pt x="21507" y="14748"/>
                    <a:pt x="21600" y="14400"/>
                  </a:cubicBezTo>
                  <a:cubicBezTo>
                    <a:pt x="18862" y="5110"/>
                    <a:pt x="15339" y="0"/>
                    <a:pt x="11613" y="0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84" name="Freeform 31"/>
            <p:cNvSpPr/>
            <p:nvPr/>
          </p:nvSpPr>
          <p:spPr>
            <a:xfrm>
              <a:off x="3382570" y="6033122"/>
              <a:ext cx="790048" cy="32725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0894"/>
                  </a:moveTo>
                  <a:cubicBezTo>
                    <a:pt x="10764" y="17005"/>
                    <a:pt x="4491" y="12323"/>
                    <a:pt x="4491" y="7280"/>
                  </a:cubicBezTo>
                  <a:cubicBezTo>
                    <a:pt x="4491" y="4922"/>
                    <a:pt x="5917" y="2616"/>
                    <a:pt x="8483" y="447"/>
                  </a:cubicBezTo>
                  <a:cubicBezTo>
                    <a:pt x="7129" y="310"/>
                    <a:pt x="5703" y="155"/>
                    <a:pt x="4277" y="0"/>
                  </a:cubicBezTo>
                  <a:cubicBezTo>
                    <a:pt x="1426" y="2341"/>
                    <a:pt x="0" y="4785"/>
                    <a:pt x="0" y="7280"/>
                  </a:cubicBezTo>
                  <a:cubicBezTo>
                    <a:pt x="0" y="12461"/>
                    <a:pt x="6273" y="17400"/>
                    <a:pt x="17964" y="21600"/>
                  </a:cubicBezTo>
                  <a:cubicBezTo>
                    <a:pt x="19176" y="21359"/>
                    <a:pt x="20388" y="21135"/>
                    <a:pt x="21600" y="20894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85" name="Freeform 32"/>
            <p:cNvSpPr/>
            <p:nvPr/>
          </p:nvSpPr>
          <p:spPr>
            <a:xfrm>
              <a:off x="4271786" y="9504034"/>
              <a:ext cx="2280885" cy="14511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9580"/>
                  </a:moveTo>
                  <a:cubicBezTo>
                    <a:pt x="21526" y="19424"/>
                    <a:pt x="21477" y="19269"/>
                    <a:pt x="21452" y="19075"/>
                  </a:cubicBezTo>
                  <a:cubicBezTo>
                    <a:pt x="13380" y="16550"/>
                    <a:pt x="6295" y="9635"/>
                    <a:pt x="1210" y="0"/>
                  </a:cubicBezTo>
                  <a:cubicBezTo>
                    <a:pt x="839" y="505"/>
                    <a:pt x="444" y="971"/>
                    <a:pt x="74" y="1476"/>
                  </a:cubicBezTo>
                  <a:cubicBezTo>
                    <a:pt x="49" y="1515"/>
                    <a:pt x="25" y="1554"/>
                    <a:pt x="0" y="1593"/>
                  </a:cubicBezTo>
                  <a:cubicBezTo>
                    <a:pt x="741" y="2991"/>
                    <a:pt x="1531" y="4351"/>
                    <a:pt x="2345" y="5672"/>
                  </a:cubicBezTo>
                  <a:cubicBezTo>
                    <a:pt x="7628" y="13986"/>
                    <a:pt x="14244" y="19463"/>
                    <a:pt x="21427" y="21600"/>
                  </a:cubicBezTo>
                  <a:cubicBezTo>
                    <a:pt x="21501" y="20940"/>
                    <a:pt x="21551" y="20240"/>
                    <a:pt x="21600" y="19580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86" name="Freeform 33"/>
            <p:cNvSpPr/>
            <p:nvPr/>
          </p:nvSpPr>
          <p:spPr>
            <a:xfrm>
              <a:off x="6912980" y="10720504"/>
              <a:ext cx="1361920" cy="304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617" y="9785"/>
                  </a:moveTo>
                  <a:cubicBezTo>
                    <a:pt x="3841" y="9785"/>
                    <a:pt x="2065" y="9415"/>
                    <a:pt x="330" y="8677"/>
                  </a:cubicBezTo>
                  <a:cubicBezTo>
                    <a:pt x="207" y="12554"/>
                    <a:pt x="124" y="16431"/>
                    <a:pt x="0" y="20492"/>
                  </a:cubicBezTo>
                  <a:cubicBezTo>
                    <a:pt x="1859" y="21231"/>
                    <a:pt x="3717" y="21600"/>
                    <a:pt x="5617" y="21600"/>
                  </a:cubicBezTo>
                  <a:cubicBezTo>
                    <a:pt x="11068" y="21600"/>
                    <a:pt x="16437" y="18277"/>
                    <a:pt x="21600" y="12185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6520" y="6462"/>
                    <a:pt x="11151" y="9785"/>
                    <a:pt x="5617" y="9785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87" name="Freeform 34"/>
            <p:cNvSpPr/>
            <p:nvPr/>
          </p:nvSpPr>
          <p:spPr>
            <a:xfrm>
              <a:off x="7379078" y="3253089"/>
              <a:ext cx="3523801" cy="254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156" y="9629"/>
                  </a:moveTo>
                  <a:cubicBezTo>
                    <a:pt x="11830" y="3622"/>
                    <a:pt x="6098" y="221"/>
                    <a:pt x="0" y="0"/>
                  </a:cubicBezTo>
                  <a:cubicBezTo>
                    <a:pt x="128" y="243"/>
                    <a:pt x="208" y="574"/>
                    <a:pt x="208" y="972"/>
                  </a:cubicBezTo>
                  <a:cubicBezTo>
                    <a:pt x="208" y="1126"/>
                    <a:pt x="192" y="1259"/>
                    <a:pt x="192" y="1413"/>
                  </a:cubicBezTo>
                  <a:cubicBezTo>
                    <a:pt x="9499" y="1899"/>
                    <a:pt x="17401" y="10137"/>
                    <a:pt x="20594" y="21600"/>
                  </a:cubicBezTo>
                  <a:cubicBezTo>
                    <a:pt x="20929" y="21490"/>
                    <a:pt x="21265" y="21379"/>
                    <a:pt x="21600" y="21247"/>
                  </a:cubicBezTo>
                  <a:cubicBezTo>
                    <a:pt x="20419" y="16940"/>
                    <a:pt x="18583" y="12987"/>
                    <a:pt x="16156" y="9629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  <p:sp>
          <p:nvSpPr>
            <p:cNvPr id="1688" name="Freeform 35"/>
            <p:cNvSpPr/>
            <p:nvPr/>
          </p:nvSpPr>
          <p:spPr>
            <a:xfrm>
              <a:off x="3666854" y="3256394"/>
              <a:ext cx="3394883" cy="2482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68" y="975"/>
                  </a:moveTo>
                  <a:cubicBezTo>
                    <a:pt x="21368" y="589"/>
                    <a:pt x="21467" y="249"/>
                    <a:pt x="21600" y="0"/>
                  </a:cubicBezTo>
                  <a:cubicBezTo>
                    <a:pt x="15500" y="431"/>
                    <a:pt x="9781" y="3898"/>
                    <a:pt x="5421" y="9859"/>
                  </a:cubicBezTo>
                  <a:cubicBezTo>
                    <a:pt x="3050" y="13101"/>
                    <a:pt x="1227" y="16886"/>
                    <a:pt x="0" y="21011"/>
                  </a:cubicBezTo>
                  <a:cubicBezTo>
                    <a:pt x="315" y="21215"/>
                    <a:pt x="647" y="21396"/>
                    <a:pt x="978" y="21600"/>
                  </a:cubicBezTo>
                  <a:cubicBezTo>
                    <a:pt x="4310" y="10381"/>
                    <a:pt x="12118" y="2289"/>
                    <a:pt x="21351" y="1473"/>
                  </a:cubicBezTo>
                  <a:cubicBezTo>
                    <a:pt x="21351" y="1292"/>
                    <a:pt x="21368" y="1133"/>
                    <a:pt x="21368" y="975"/>
                  </a:cubicBezTo>
                  <a:close/>
                </a:path>
              </a:pathLst>
            </a:custGeom>
            <a:grpFill/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lIns="45719" tIns="45719" rIns="45719" bIns="45719" numCol="1" anchor="t">
              <a:noAutofit/>
            </a:bodyPr>
            <a:lstStyle/>
            <a:p>
              <a:pPr defTabSz="685800">
                <a:defRPr sz="1300" cap="none">
                  <a:effectLst/>
                  <a:latin typeface="open sans"/>
                  <a:ea typeface="open sans"/>
                  <a:cs typeface="open sans"/>
                  <a:sym typeface="open sans"/>
                </a:defRPr>
              </a:pPr>
              <a:endParaRPr/>
            </a:p>
          </p:txBody>
        </p:sp>
      </p:grpSp>
      <p:grpSp>
        <p:nvGrpSpPr>
          <p:cNvPr id="1693" name="Group"/>
          <p:cNvGrpSpPr/>
          <p:nvPr/>
        </p:nvGrpSpPr>
        <p:grpSpPr>
          <a:xfrm>
            <a:off x="8607033" y="6511232"/>
            <a:ext cx="13686900" cy="1668188"/>
            <a:chOff x="0" y="-50799"/>
            <a:chExt cx="13686897" cy="1668186"/>
          </a:xfrm>
        </p:grpSpPr>
        <p:sp>
          <p:nvSpPr>
            <p:cNvPr id="1690" name="Ministry of Economic Planning and Budget…"/>
            <p:cNvSpPr txBox="1"/>
            <p:nvPr/>
          </p:nvSpPr>
          <p:spPr>
            <a:xfrm>
              <a:off x="0" y="75931"/>
              <a:ext cx="7058481" cy="1414724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25400" dist="12700" dir="5400000" rotWithShape="0">
                <a:srgbClr val="000000">
                  <a:alpha val="47147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 b="1"/>
              </a:pPr>
              <a:r>
                <a:t>Ministry of Economic Planning and Budget</a:t>
              </a:r>
            </a:p>
            <a:p>
              <a:r>
                <a:t>Government Secretariat, Alausa, Ikeja, </a:t>
              </a:r>
            </a:p>
            <a:p>
              <a:r>
                <a:t>Lagos State, Nigeria.</a:t>
              </a:r>
            </a:p>
          </p:txBody>
        </p:sp>
        <p:sp>
          <p:nvSpPr>
            <p:cNvPr id="1691" name="web: http://mepb.lagosstate.gov.ng…"/>
            <p:cNvSpPr txBox="1"/>
            <p:nvPr/>
          </p:nvSpPr>
          <p:spPr>
            <a:xfrm>
              <a:off x="7528342" y="75931"/>
              <a:ext cx="6158556" cy="1414724"/>
            </a:xfrm>
            <a:prstGeom prst="rect">
              <a:avLst/>
            </a:prstGeom>
            <a:noFill/>
            <a:ln w="25400" cap="flat">
              <a:noFill/>
              <a:miter lim="400000"/>
            </a:ln>
            <a:effectLst>
              <a:outerShdw blurRad="25400" dist="12700" dir="5400000" rotWithShape="0">
                <a:srgbClr val="000000">
                  <a:alpha val="47147"/>
                </a:srgbClr>
              </a:outerShdw>
            </a:effectLst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ctr">
              <a:noAutofit/>
            </a:bodyPr>
            <a:lstStyle/>
            <a:p>
              <a:r>
                <a:t>web: http://mepb.lagosstate.gov.ng</a:t>
              </a:r>
            </a:p>
            <a:p>
              <a:r>
                <a:t>email: info@lagosstate.gov.ng</a:t>
              </a:r>
            </a:p>
            <a:p>
              <a:r>
                <a:t>twitter: @followlasg</a:t>
              </a:r>
            </a:p>
          </p:txBody>
        </p:sp>
        <p:pic>
          <p:nvPicPr>
            <p:cNvPr id="1692" name="Line Line" descr="Line Line"/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6200000">
              <a:off x="6384344" y="732493"/>
              <a:ext cx="1668188" cy="101601"/>
            </a:xfrm>
            <a:prstGeom prst="rect">
              <a:avLst/>
            </a:prstGeom>
            <a:effectLst>
              <a:outerShdw blurRad="25400" dist="12700" dir="5400000" rotWithShape="0">
                <a:srgbClr val="000000">
                  <a:alpha val="91363"/>
                </a:srgbClr>
              </a:outerShdw>
            </a:effectLst>
          </p:spPr>
        </p:pic>
      </p:grpSp>
      <p:pic>
        <p:nvPicPr>
          <p:cNvPr id="1694" name="LSGv.jpeg" descr="LSGv.jpeg"/>
          <p:cNvPicPr>
            <a:picLocks noChangeAspect="1"/>
          </p:cNvPicPr>
          <p:nvPr/>
        </p:nvPicPr>
        <p:blipFill>
          <a:blip r:embed="rId3"/>
          <a:srcRect l="3588" t="1736" r="1237" b="75"/>
          <a:stretch>
            <a:fillRect/>
          </a:stretch>
        </p:blipFill>
        <p:spPr>
          <a:xfrm>
            <a:off x="5392210" y="5486973"/>
            <a:ext cx="3134102" cy="32333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6" h="21594" extrusionOk="0">
                <a:moveTo>
                  <a:pt x="4729" y="3"/>
                </a:moveTo>
                <a:cubicBezTo>
                  <a:pt x="4545" y="28"/>
                  <a:pt x="4260" y="221"/>
                  <a:pt x="4019" y="503"/>
                </a:cubicBezTo>
                <a:cubicBezTo>
                  <a:pt x="3818" y="739"/>
                  <a:pt x="3611" y="907"/>
                  <a:pt x="3561" y="877"/>
                </a:cubicBezTo>
                <a:cubicBezTo>
                  <a:pt x="3512" y="847"/>
                  <a:pt x="3376" y="621"/>
                  <a:pt x="3258" y="374"/>
                </a:cubicBezTo>
                <a:cubicBezTo>
                  <a:pt x="3131" y="106"/>
                  <a:pt x="3045" y="-1"/>
                  <a:pt x="3044" y="106"/>
                </a:cubicBezTo>
                <a:cubicBezTo>
                  <a:pt x="3044" y="205"/>
                  <a:pt x="3080" y="323"/>
                  <a:pt x="3125" y="368"/>
                </a:cubicBezTo>
                <a:cubicBezTo>
                  <a:pt x="3171" y="414"/>
                  <a:pt x="3234" y="626"/>
                  <a:pt x="3263" y="843"/>
                </a:cubicBezTo>
                <a:cubicBezTo>
                  <a:pt x="3293" y="1060"/>
                  <a:pt x="3338" y="1343"/>
                  <a:pt x="3364" y="1471"/>
                </a:cubicBezTo>
                <a:cubicBezTo>
                  <a:pt x="3451" y="1902"/>
                  <a:pt x="3238" y="1815"/>
                  <a:pt x="2960" y="1307"/>
                </a:cubicBezTo>
                <a:cubicBezTo>
                  <a:pt x="2489" y="442"/>
                  <a:pt x="2335" y="304"/>
                  <a:pt x="1804" y="254"/>
                </a:cubicBezTo>
                <a:cubicBezTo>
                  <a:pt x="1176" y="195"/>
                  <a:pt x="983" y="357"/>
                  <a:pt x="983" y="946"/>
                </a:cubicBezTo>
                <a:cubicBezTo>
                  <a:pt x="983" y="957"/>
                  <a:pt x="983" y="960"/>
                  <a:pt x="983" y="970"/>
                </a:cubicBezTo>
                <a:cubicBezTo>
                  <a:pt x="1040" y="831"/>
                  <a:pt x="1210" y="694"/>
                  <a:pt x="1487" y="578"/>
                </a:cubicBezTo>
                <a:cubicBezTo>
                  <a:pt x="1667" y="502"/>
                  <a:pt x="1775" y="461"/>
                  <a:pt x="1855" y="453"/>
                </a:cubicBezTo>
                <a:cubicBezTo>
                  <a:pt x="1935" y="446"/>
                  <a:pt x="1986" y="472"/>
                  <a:pt x="2048" y="525"/>
                </a:cubicBezTo>
                <a:cubicBezTo>
                  <a:pt x="2127" y="592"/>
                  <a:pt x="2240" y="630"/>
                  <a:pt x="2297" y="609"/>
                </a:cubicBezTo>
                <a:cubicBezTo>
                  <a:pt x="2493" y="539"/>
                  <a:pt x="2503" y="736"/>
                  <a:pt x="2316" y="970"/>
                </a:cubicBezTo>
                <a:cubicBezTo>
                  <a:pt x="2136" y="1193"/>
                  <a:pt x="2122" y="1197"/>
                  <a:pt x="1958" y="1052"/>
                </a:cubicBezTo>
                <a:cubicBezTo>
                  <a:pt x="1791" y="904"/>
                  <a:pt x="1673" y="950"/>
                  <a:pt x="1614" y="1169"/>
                </a:cubicBezTo>
                <a:cubicBezTo>
                  <a:pt x="1676" y="1111"/>
                  <a:pt x="1733" y="1126"/>
                  <a:pt x="1872" y="1209"/>
                </a:cubicBezTo>
                <a:cubicBezTo>
                  <a:pt x="2096" y="1342"/>
                  <a:pt x="2726" y="2550"/>
                  <a:pt x="2641" y="2685"/>
                </a:cubicBezTo>
                <a:cubicBezTo>
                  <a:pt x="2608" y="2737"/>
                  <a:pt x="2448" y="2700"/>
                  <a:pt x="2237" y="2595"/>
                </a:cubicBezTo>
                <a:cubicBezTo>
                  <a:pt x="1860" y="2406"/>
                  <a:pt x="1231" y="2367"/>
                  <a:pt x="853" y="2507"/>
                </a:cubicBezTo>
                <a:cubicBezTo>
                  <a:pt x="622" y="2593"/>
                  <a:pt x="1" y="3187"/>
                  <a:pt x="0" y="3324"/>
                </a:cubicBezTo>
                <a:cubicBezTo>
                  <a:pt x="0" y="3363"/>
                  <a:pt x="36" y="3373"/>
                  <a:pt x="81" y="3345"/>
                </a:cubicBezTo>
                <a:cubicBezTo>
                  <a:pt x="127" y="3317"/>
                  <a:pt x="191" y="3336"/>
                  <a:pt x="222" y="3385"/>
                </a:cubicBezTo>
                <a:cubicBezTo>
                  <a:pt x="306" y="3517"/>
                  <a:pt x="588" y="3492"/>
                  <a:pt x="715" y="3342"/>
                </a:cubicBezTo>
                <a:cubicBezTo>
                  <a:pt x="842" y="3192"/>
                  <a:pt x="1303" y="3165"/>
                  <a:pt x="1389" y="3302"/>
                </a:cubicBezTo>
                <a:cubicBezTo>
                  <a:pt x="1421" y="3353"/>
                  <a:pt x="1522" y="3368"/>
                  <a:pt x="1614" y="3340"/>
                </a:cubicBezTo>
                <a:cubicBezTo>
                  <a:pt x="1814" y="3278"/>
                  <a:pt x="2177" y="3446"/>
                  <a:pt x="2102" y="3565"/>
                </a:cubicBezTo>
                <a:cubicBezTo>
                  <a:pt x="2073" y="3611"/>
                  <a:pt x="1937" y="3650"/>
                  <a:pt x="1801" y="3650"/>
                </a:cubicBezTo>
                <a:cubicBezTo>
                  <a:pt x="1305" y="3650"/>
                  <a:pt x="741" y="3906"/>
                  <a:pt x="596" y="4198"/>
                </a:cubicBezTo>
                <a:cubicBezTo>
                  <a:pt x="521" y="4350"/>
                  <a:pt x="480" y="4505"/>
                  <a:pt x="504" y="4543"/>
                </a:cubicBezTo>
                <a:cubicBezTo>
                  <a:pt x="580" y="4664"/>
                  <a:pt x="945" y="4620"/>
                  <a:pt x="1408" y="4432"/>
                </a:cubicBezTo>
                <a:cubicBezTo>
                  <a:pt x="1771" y="4284"/>
                  <a:pt x="1935" y="4262"/>
                  <a:pt x="2251" y="4323"/>
                </a:cubicBezTo>
                <a:cubicBezTo>
                  <a:pt x="2466" y="4365"/>
                  <a:pt x="2638" y="4438"/>
                  <a:pt x="2635" y="4485"/>
                </a:cubicBezTo>
                <a:cubicBezTo>
                  <a:pt x="2632" y="4531"/>
                  <a:pt x="2477" y="4654"/>
                  <a:pt x="2289" y="4758"/>
                </a:cubicBezTo>
                <a:cubicBezTo>
                  <a:pt x="1429" y="5229"/>
                  <a:pt x="865" y="6061"/>
                  <a:pt x="1046" y="6592"/>
                </a:cubicBezTo>
                <a:cubicBezTo>
                  <a:pt x="1153" y="6906"/>
                  <a:pt x="1286" y="6887"/>
                  <a:pt x="1400" y="6541"/>
                </a:cubicBezTo>
                <a:cubicBezTo>
                  <a:pt x="1456" y="6373"/>
                  <a:pt x="1555" y="6234"/>
                  <a:pt x="1622" y="6234"/>
                </a:cubicBezTo>
                <a:cubicBezTo>
                  <a:pt x="1690" y="6234"/>
                  <a:pt x="1940" y="6043"/>
                  <a:pt x="2178" y="5810"/>
                </a:cubicBezTo>
                <a:cubicBezTo>
                  <a:pt x="2415" y="5577"/>
                  <a:pt x="2631" y="5408"/>
                  <a:pt x="2660" y="5436"/>
                </a:cubicBezTo>
                <a:cubicBezTo>
                  <a:pt x="2688" y="5464"/>
                  <a:pt x="2706" y="5762"/>
                  <a:pt x="2695" y="6096"/>
                </a:cubicBezTo>
                <a:cubicBezTo>
                  <a:pt x="2659" y="7173"/>
                  <a:pt x="2988" y="8233"/>
                  <a:pt x="3399" y="8365"/>
                </a:cubicBezTo>
                <a:cubicBezTo>
                  <a:pt x="3504" y="8399"/>
                  <a:pt x="3497" y="8361"/>
                  <a:pt x="3372" y="8174"/>
                </a:cubicBezTo>
                <a:cubicBezTo>
                  <a:pt x="3248" y="7989"/>
                  <a:pt x="3240" y="7928"/>
                  <a:pt x="3334" y="7893"/>
                </a:cubicBezTo>
                <a:cubicBezTo>
                  <a:pt x="3473" y="7841"/>
                  <a:pt x="3518" y="7529"/>
                  <a:pt x="3396" y="7456"/>
                </a:cubicBezTo>
                <a:cubicBezTo>
                  <a:pt x="3280" y="7385"/>
                  <a:pt x="3290" y="6685"/>
                  <a:pt x="3410" y="6568"/>
                </a:cubicBezTo>
                <a:cubicBezTo>
                  <a:pt x="3480" y="6499"/>
                  <a:pt x="3481" y="6422"/>
                  <a:pt x="3410" y="6292"/>
                </a:cubicBezTo>
                <a:cubicBezTo>
                  <a:pt x="3288" y="6070"/>
                  <a:pt x="3417" y="5968"/>
                  <a:pt x="3662" y="6096"/>
                </a:cubicBezTo>
                <a:cubicBezTo>
                  <a:pt x="3896" y="6219"/>
                  <a:pt x="3913" y="6290"/>
                  <a:pt x="4071" y="7846"/>
                </a:cubicBezTo>
                <a:cubicBezTo>
                  <a:pt x="4327" y="10377"/>
                  <a:pt x="4207" y="13123"/>
                  <a:pt x="3748" y="15172"/>
                </a:cubicBezTo>
                <a:cubicBezTo>
                  <a:pt x="3551" y="16053"/>
                  <a:pt x="3478" y="16175"/>
                  <a:pt x="3261" y="15999"/>
                </a:cubicBezTo>
                <a:cubicBezTo>
                  <a:pt x="3134" y="15895"/>
                  <a:pt x="3095" y="15901"/>
                  <a:pt x="2993" y="16038"/>
                </a:cubicBezTo>
                <a:cubicBezTo>
                  <a:pt x="2831" y="16255"/>
                  <a:pt x="2440" y="16446"/>
                  <a:pt x="2280" y="16386"/>
                </a:cubicBezTo>
                <a:cubicBezTo>
                  <a:pt x="2197" y="16354"/>
                  <a:pt x="2118" y="16417"/>
                  <a:pt x="2061" y="16563"/>
                </a:cubicBezTo>
                <a:cubicBezTo>
                  <a:pt x="2012" y="16689"/>
                  <a:pt x="1918" y="16791"/>
                  <a:pt x="1850" y="16791"/>
                </a:cubicBezTo>
                <a:cubicBezTo>
                  <a:pt x="1782" y="16791"/>
                  <a:pt x="1629" y="16886"/>
                  <a:pt x="1511" y="17001"/>
                </a:cubicBezTo>
                <a:cubicBezTo>
                  <a:pt x="1394" y="17115"/>
                  <a:pt x="1171" y="17233"/>
                  <a:pt x="1016" y="17266"/>
                </a:cubicBezTo>
                <a:cubicBezTo>
                  <a:pt x="861" y="17299"/>
                  <a:pt x="664" y="17405"/>
                  <a:pt x="577" y="17499"/>
                </a:cubicBezTo>
                <a:cubicBezTo>
                  <a:pt x="426" y="17662"/>
                  <a:pt x="428" y="17694"/>
                  <a:pt x="634" y="18289"/>
                </a:cubicBezTo>
                <a:cubicBezTo>
                  <a:pt x="752" y="18630"/>
                  <a:pt x="971" y="19132"/>
                  <a:pt x="1119" y="19405"/>
                </a:cubicBezTo>
                <a:cubicBezTo>
                  <a:pt x="1345" y="19822"/>
                  <a:pt x="1465" y="19939"/>
                  <a:pt x="1880" y="20141"/>
                </a:cubicBezTo>
                <a:cubicBezTo>
                  <a:pt x="2855" y="20617"/>
                  <a:pt x="3645" y="20760"/>
                  <a:pt x="5324" y="20762"/>
                </a:cubicBezTo>
                <a:cubicBezTo>
                  <a:pt x="6330" y="20763"/>
                  <a:pt x="7135" y="20715"/>
                  <a:pt x="7697" y="20621"/>
                </a:cubicBezTo>
                <a:cubicBezTo>
                  <a:pt x="8164" y="20543"/>
                  <a:pt x="8576" y="20506"/>
                  <a:pt x="8612" y="20542"/>
                </a:cubicBezTo>
                <a:cubicBezTo>
                  <a:pt x="8648" y="20577"/>
                  <a:pt x="8732" y="20761"/>
                  <a:pt x="8799" y="20950"/>
                </a:cubicBezTo>
                <a:cubicBezTo>
                  <a:pt x="8866" y="21139"/>
                  <a:pt x="8978" y="21319"/>
                  <a:pt x="9048" y="21350"/>
                </a:cubicBezTo>
                <a:cubicBezTo>
                  <a:pt x="9118" y="21382"/>
                  <a:pt x="9258" y="21451"/>
                  <a:pt x="9357" y="21504"/>
                </a:cubicBezTo>
                <a:cubicBezTo>
                  <a:pt x="9452" y="21555"/>
                  <a:pt x="9958" y="21582"/>
                  <a:pt x="10502" y="21594"/>
                </a:cubicBezTo>
                <a:cubicBezTo>
                  <a:pt x="11442" y="21585"/>
                  <a:pt x="11905" y="21573"/>
                  <a:pt x="12019" y="21557"/>
                </a:cubicBezTo>
                <a:cubicBezTo>
                  <a:pt x="12075" y="21548"/>
                  <a:pt x="12133" y="21539"/>
                  <a:pt x="12154" y="21528"/>
                </a:cubicBezTo>
                <a:cubicBezTo>
                  <a:pt x="12240" y="21482"/>
                  <a:pt x="12421" y="21424"/>
                  <a:pt x="12560" y="21395"/>
                </a:cubicBezTo>
                <a:cubicBezTo>
                  <a:pt x="12752" y="21356"/>
                  <a:pt x="12857" y="21246"/>
                  <a:pt x="12991" y="20950"/>
                </a:cubicBezTo>
                <a:cubicBezTo>
                  <a:pt x="13049" y="20822"/>
                  <a:pt x="13103" y="20727"/>
                  <a:pt x="13151" y="20656"/>
                </a:cubicBezTo>
                <a:lnTo>
                  <a:pt x="13153" y="20650"/>
                </a:lnTo>
                <a:lnTo>
                  <a:pt x="13170" y="20608"/>
                </a:lnTo>
                <a:lnTo>
                  <a:pt x="13189" y="20611"/>
                </a:lnTo>
                <a:cubicBezTo>
                  <a:pt x="13202" y="20595"/>
                  <a:pt x="13222" y="20560"/>
                  <a:pt x="13229" y="20560"/>
                </a:cubicBezTo>
                <a:cubicBezTo>
                  <a:pt x="13264" y="20561"/>
                  <a:pt x="13837" y="20621"/>
                  <a:pt x="14502" y="20695"/>
                </a:cubicBezTo>
                <a:cubicBezTo>
                  <a:pt x="16266" y="20893"/>
                  <a:pt x="17758" y="20885"/>
                  <a:pt x="18821" y="20666"/>
                </a:cubicBezTo>
                <a:cubicBezTo>
                  <a:pt x="20206" y="20382"/>
                  <a:pt x="20278" y="20329"/>
                  <a:pt x="20880" y="19179"/>
                </a:cubicBezTo>
                <a:cubicBezTo>
                  <a:pt x="21600" y="17802"/>
                  <a:pt x="21561" y="17400"/>
                  <a:pt x="20701" y="17266"/>
                </a:cubicBezTo>
                <a:cubicBezTo>
                  <a:pt x="20686" y="17263"/>
                  <a:pt x="20675" y="17259"/>
                  <a:pt x="20663" y="17255"/>
                </a:cubicBezTo>
                <a:cubicBezTo>
                  <a:pt x="20636" y="17254"/>
                  <a:pt x="20621" y="17250"/>
                  <a:pt x="20598" y="17247"/>
                </a:cubicBezTo>
                <a:cubicBezTo>
                  <a:pt x="20592" y="17246"/>
                  <a:pt x="20585" y="17246"/>
                  <a:pt x="20579" y="17244"/>
                </a:cubicBezTo>
                <a:cubicBezTo>
                  <a:pt x="20492" y="17232"/>
                  <a:pt x="20423" y="17209"/>
                  <a:pt x="20381" y="17162"/>
                </a:cubicBezTo>
                <a:cubicBezTo>
                  <a:pt x="20301" y="17120"/>
                  <a:pt x="20234" y="17068"/>
                  <a:pt x="20189" y="17001"/>
                </a:cubicBezTo>
                <a:cubicBezTo>
                  <a:pt x="20112" y="16886"/>
                  <a:pt x="19987" y="16791"/>
                  <a:pt x="19913" y="16791"/>
                </a:cubicBezTo>
                <a:cubicBezTo>
                  <a:pt x="19839" y="16791"/>
                  <a:pt x="19757" y="16734"/>
                  <a:pt x="19729" y="16661"/>
                </a:cubicBezTo>
                <a:cubicBezTo>
                  <a:pt x="19700" y="16589"/>
                  <a:pt x="19615" y="16529"/>
                  <a:pt x="19542" y="16529"/>
                </a:cubicBezTo>
                <a:cubicBezTo>
                  <a:pt x="19469" y="16529"/>
                  <a:pt x="19388" y="16454"/>
                  <a:pt x="19363" y="16362"/>
                </a:cubicBezTo>
                <a:cubicBezTo>
                  <a:pt x="19338" y="16269"/>
                  <a:pt x="19212" y="16166"/>
                  <a:pt x="19081" y="16134"/>
                </a:cubicBezTo>
                <a:cubicBezTo>
                  <a:pt x="18951" y="16102"/>
                  <a:pt x="18789" y="16031"/>
                  <a:pt x="18721" y="15975"/>
                </a:cubicBezTo>
                <a:cubicBezTo>
                  <a:pt x="18653" y="15918"/>
                  <a:pt x="18432" y="15829"/>
                  <a:pt x="18231" y="15779"/>
                </a:cubicBezTo>
                <a:cubicBezTo>
                  <a:pt x="18189" y="15768"/>
                  <a:pt x="18164" y="15759"/>
                  <a:pt x="18131" y="15750"/>
                </a:cubicBezTo>
                <a:cubicBezTo>
                  <a:pt x="18113" y="15749"/>
                  <a:pt x="18087" y="15748"/>
                  <a:pt x="18071" y="15747"/>
                </a:cubicBezTo>
                <a:cubicBezTo>
                  <a:pt x="18070" y="15747"/>
                  <a:pt x="18067" y="15747"/>
                  <a:pt x="18066" y="15747"/>
                </a:cubicBezTo>
                <a:cubicBezTo>
                  <a:pt x="18037" y="15745"/>
                  <a:pt x="18006" y="15721"/>
                  <a:pt x="17977" y="15686"/>
                </a:cubicBezTo>
                <a:cubicBezTo>
                  <a:pt x="17866" y="15621"/>
                  <a:pt x="17815" y="15525"/>
                  <a:pt x="17746" y="15299"/>
                </a:cubicBezTo>
                <a:cubicBezTo>
                  <a:pt x="17681" y="15084"/>
                  <a:pt x="17544" y="14393"/>
                  <a:pt x="17440" y="13767"/>
                </a:cubicBezTo>
                <a:cubicBezTo>
                  <a:pt x="17111" y="11782"/>
                  <a:pt x="17167" y="8601"/>
                  <a:pt x="17565" y="6735"/>
                </a:cubicBezTo>
                <a:cubicBezTo>
                  <a:pt x="17624" y="6458"/>
                  <a:pt x="17698" y="6275"/>
                  <a:pt x="17773" y="6194"/>
                </a:cubicBezTo>
                <a:cubicBezTo>
                  <a:pt x="17781" y="6178"/>
                  <a:pt x="17792" y="6134"/>
                  <a:pt x="17798" y="6128"/>
                </a:cubicBezTo>
                <a:cubicBezTo>
                  <a:pt x="17799" y="6127"/>
                  <a:pt x="17799" y="6129"/>
                  <a:pt x="17801" y="6128"/>
                </a:cubicBezTo>
                <a:cubicBezTo>
                  <a:pt x="17801" y="6128"/>
                  <a:pt x="17800" y="6125"/>
                  <a:pt x="17801" y="6125"/>
                </a:cubicBezTo>
                <a:cubicBezTo>
                  <a:pt x="17802" y="6124"/>
                  <a:pt x="17805" y="6126"/>
                  <a:pt x="17806" y="6125"/>
                </a:cubicBezTo>
                <a:cubicBezTo>
                  <a:pt x="17816" y="6120"/>
                  <a:pt x="17826" y="6123"/>
                  <a:pt x="17838" y="6131"/>
                </a:cubicBezTo>
                <a:cubicBezTo>
                  <a:pt x="17849" y="6135"/>
                  <a:pt x="17859" y="6138"/>
                  <a:pt x="17871" y="6152"/>
                </a:cubicBezTo>
                <a:cubicBezTo>
                  <a:pt x="17907" y="6158"/>
                  <a:pt x="17944" y="6188"/>
                  <a:pt x="17977" y="6250"/>
                </a:cubicBezTo>
                <a:cubicBezTo>
                  <a:pt x="18054" y="6398"/>
                  <a:pt x="18114" y="6712"/>
                  <a:pt x="18123" y="6918"/>
                </a:cubicBezTo>
                <a:cubicBezTo>
                  <a:pt x="18124" y="6919"/>
                  <a:pt x="18122" y="6921"/>
                  <a:pt x="18123" y="6923"/>
                </a:cubicBezTo>
                <a:cubicBezTo>
                  <a:pt x="18126" y="6936"/>
                  <a:pt x="18131" y="6952"/>
                  <a:pt x="18128" y="6966"/>
                </a:cubicBezTo>
                <a:cubicBezTo>
                  <a:pt x="18128" y="6967"/>
                  <a:pt x="18129" y="6969"/>
                  <a:pt x="18128" y="6971"/>
                </a:cubicBezTo>
                <a:cubicBezTo>
                  <a:pt x="18128" y="7038"/>
                  <a:pt x="18121" y="7086"/>
                  <a:pt x="18104" y="7103"/>
                </a:cubicBezTo>
                <a:cubicBezTo>
                  <a:pt x="18073" y="7133"/>
                  <a:pt x="18040" y="7404"/>
                  <a:pt x="18031" y="7702"/>
                </a:cubicBezTo>
                <a:lnTo>
                  <a:pt x="18014" y="8225"/>
                </a:lnTo>
                <a:cubicBezTo>
                  <a:pt x="18015" y="8226"/>
                  <a:pt x="18014" y="8226"/>
                  <a:pt x="18014" y="8227"/>
                </a:cubicBezTo>
                <a:cubicBezTo>
                  <a:pt x="18018" y="8230"/>
                  <a:pt x="18022" y="8233"/>
                  <a:pt x="18025" y="8235"/>
                </a:cubicBezTo>
                <a:lnTo>
                  <a:pt x="18207" y="8007"/>
                </a:lnTo>
                <a:cubicBezTo>
                  <a:pt x="18313" y="7876"/>
                  <a:pt x="18455" y="7582"/>
                  <a:pt x="18518" y="7353"/>
                </a:cubicBezTo>
                <a:cubicBezTo>
                  <a:pt x="18659" y="6843"/>
                  <a:pt x="18736" y="6689"/>
                  <a:pt x="18849" y="6698"/>
                </a:cubicBezTo>
                <a:cubicBezTo>
                  <a:pt x="18983" y="6708"/>
                  <a:pt x="19237" y="7250"/>
                  <a:pt x="19325" y="7710"/>
                </a:cubicBezTo>
                <a:cubicBezTo>
                  <a:pt x="19417" y="8191"/>
                  <a:pt x="19492" y="8295"/>
                  <a:pt x="19610" y="8113"/>
                </a:cubicBezTo>
                <a:cubicBezTo>
                  <a:pt x="19723" y="7938"/>
                  <a:pt x="19717" y="6873"/>
                  <a:pt x="19601" y="6576"/>
                </a:cubicBezTo>
                <a:cubicBezTo>
                  <a:pt x="19528" y="6387"/>
                  <a:pt x="19537" y="6305"/>
                  <a:pt x="19645" y="6200"/>
                </a:cubicBezTo>
                <a:cubicBezTo>
                  <a:pt x="19814" y="6034"/>
                  <a:pt x="19921" y="6127"/>
                  <a:pt x="20027" y="6533"/>
                </a:cubicBezTo>
                <a:cubicBezTo>
                  <a:pt x="20137" y="6956"/>
                  <a:pt x="20294" y="6965"/>
                  <a:pt x="20365" y="6552"/>
                </a:cubicBezTo>
                <a:cubicBezTo>
                  <a:pt x="20412" y="6279"/>
                  <a:pt x="20377" y="6105"/>
                  <a:pt x="20205" y="5754"/>
                </a:cubicBezTo>
                <a:cubicBezTo>
                  <a:pt x="20072" y="5482"/>
                  <a:pt x="20031" y="5374"/>
                  <a:pt x="20056" y="5309"/>
                </a:cubicBezTo>
                <a:cubicBezTo>
                  <a:pt x="20057" y="5303"/>
                  <a:pt x="20051" y="5292"/>
                  <a:pt x="20054" y="5288"/>
                </a:cubicBezTo>
                <a:cubicBezTo>
                  <a:pt x="20071" y="5261"/>
                  <a:pt x="20097" y="5247"/>
                  <a:pt x="20124" y="5240"/>
                </a:cubicBezTo>
                <a:cubicBezTo>
                  <a:pt x="20131" y="5236"/>
                  <a:pt x="20133" y="5231"/>
                  <a:pt x="20140" y="5227"/>
                </a:cubicBezTo>
                <a:cubicBezTo>
                  <a:pt x="20241" y="5174"/>
                  <a:pt x="20330" y="5182"/>
                  <a:pt x="20398" y="5248"/>
                </a:cubicBezTo>
                <a:cubicBezTo>
                  <a:pt x="20454" y="5304"/>
                  <a:pt x="20501" y="5314"/>
                  <a:pt x="20501" y="5274"/>
                </a:cubicBezTo>
                <a:cubicBezTo>
                  <a:pt x="20501" y="5249"/>
                  <a:pt x="20528" y="5255"/>
                  <a:pt x="20563" y="5272"/>
                </a:cubicBezTo>
                <a:cubicBezTo>
                  <a:pt x="20578" y="5265"/>
                  <a:pt x="20600" y="5262"/>
                  <a:pt x="20612" y="5269"/>
                </a:cubicBezTo>
                <a:cubicBezTo>
                  <a:pt x="20628" y="5277"/>
                  <a:pt x="20643" y="5295"/>
                  <a:pt x="20663" y="5327"/>
                </a:cubicBezTo>
                <a:cubicBezTo>
                  <a:pt x="20667" y="5335"/>
                  <a:pt x="20670" y="5332"/>
                  <a:pt x="20674" y="5338"/>
                </a:cubicBezTo>
                <a:cubicBezTo>
                  <a:pt x="20741" y="5377"/>
                  <a:pt x="20773" y="5349"/>
                  <a:pt x="20812" y="5229"/>
                </a:cubicBezTo>
                <a:cubicBezTo>
                  <a:pt x="20899" y="4961"/>
                  <a:pt x="20784" y="4553"/>
                  <a:pt x="20536" y="4265"/>
                </a:cubicBezTo>
                <a:cubicBezTo>
                  <a:pt x="20332" y="4028"/>
                  <a:pt x="20368" y="3823"/>
                  <a:pt x="20590" y="3957"/>
                </a:cubicBezTo>
                <a:cubicBezTo>
                  <a:pt x="20742" y="4049"/>
                  <a:pt x="20791" y="3759"/>
                  <a:pt x="20679" y="3430"/>
                </a:cubicBezTo>
                <a:cubicBezTo>
                  <a:pt x="20514" y="2941"/>
                  <a:pt x="19579" y="2569"/>
                  <a:pt x="19271" y="2870"/>
                </a:cubicBezTo>
                <a:cubicBezTo>
                  <a:pt x="19116" y="3022"/>
                  <a:pt x="18896" y="2900"/>
                  <a:pt x="18951" y="2693"/>
                </a:cubicBezTo>
                <a:cubicBezTo>
                  <a:pt x="19028" y="2407"/>
                  <a:pt x="19205" y="2306"/>
                  <a:pt x="19412" y="2433"/>
                </a:cubicBezTo>
                <a:cubicBezTo>
                  <a:pt x="19556" y="2521"/>
                  <a:pt x="19618" y="2520"/>
                  <a:pt x="19731" y="2428"/>
                </a:cubicBezTo>
                <a:cubicBezTo>
                  <a:pt x="20023" y="2191"/>
                  <a:pt x="19813" y="1059"/>
                  <a:pt x="19452" y="925"/>
                </a:cubicBezTo>
                <a:cubicBezTo>
                  <a:pt x="18972" y="746"/>
                  <a:pt x="18723" y="823"/>
                  <a:pt x="18291" y="1283"/>
                </a:cubicBezTo>
                <a:cubicBezTo>
                  <a:pt x="17828" y="1775"/>
                  <a:pt x="17730" y="1762"/>
                  <a:pt x="17557" y="1195"/>
                </a:cubicBezTo>
                <a:cubicBezTo>
                  <a:pt x="17498" y="1002"/>
                  <a:pt x="17409" y="843"/>
                  <a:pt x="17362" y="843"/>
                </a:cubicBezTo>
                <a:cubicBezTo>
                  <a:pt x="17328" y="843"/>
                  <a:pt x="17310" y="860"/>
                  <a:pt x="17297" y="882"/>
                </a:cubicBezTo>
                <a:cubicBezTo>
                  <a:pt x="17295" y="890"/>
                  <a:pt x="17295" y="902"/>
                  <a:pt x="17294" y="912"/>
                </a:cubicBezTo>
                <a:cubicBezTo>
                  <a:pt x="17296" y="933"/>
                  <a:pt x="17304" y="941"/>
                  <a:pt x="17305" y="962"/>
                </a:cubicBezTo>
                <a:cubicBezTo>
                  <a:pt x="17306" y="1005"/>
                  <a:pt x="17317" y="1036"/>
                  <a:pt x="17321" y="1081"/>
                </a:cubicBezTo>
                <a:cubicBezTo>
                  <a:pt x="17331" y="1121"/>
                  <a:pt x="17333" y="1150"/>
                  <a:pt x="17356" y="1211"/>
                </a:cubicBezTo>
                <a:cubicBezTo>
                  <a:pt x="17401" y="1327"/>
                  <a:pt x="17399" y="1501"/>
                  <a:pt x="17354" y="1619"/>
                </a:cubicBezTo>
                <a:cubicBezTo>
                  <a:pt x="17278" y="1817"/>
                  <a:pt x="17266" y="1820"/>
                  <a:pt x="17056" y="1686"/>
                </a:cubicBezTo>
                <a:cubicBezTo>
                  <a:pt x="16904" y="1589"/>
                  <a:pt x="16633" y="1545"/>
                  <a:pt x="16184" y="1545"/>
                </a:cubicBezTo>
                <a:cubicBezTo>
                  <a:pt x="15879" y="1545"/>
                  <a:pt x="15699" y="1561"/>
                  <a:pt x="15566" y="1617"/>
                </a:cubicBezTo>
                <a:cubicBezTo>
                  <a:pt x="15511" y="1649"/>
                  <a:pt x="15459" y="1692"/>
                  <a:pt x="15409" y="1749"/>
                </a:cubicBezTo>
                <a:cubicBezTo>
                  <a:pt x="15335" y="1835"/>
                  <a:pt x="15317" y="1873"/>
                  <a:pt x="15282" y="1924"/>
                </a:cubicBezTo>
                <a:cubicBezTo>
                  <a:pt x="15256" y="1975"/>
                  <a:pt x="15231" y="2017"/>
                  <a:pt x="15203" y="2083"/>
                </a:cubicBezTo>
                <a:cubicBezTo>
                  <a:pt x="15205" y="2120"/>
                  <a:pt x="15218" y="2156"/>
                  <a:pt x="15250" y="2200"/>
                </a:cubicBezTo>
                <a:lnTo>
                  <a:pt x="15263" y="2218"/>
                </a:lnTo>
                <a:cubicBezTo>
                  <a:pt x="15296" y="2220"/>
                  <a:pt x="15327" y="2223"/>
                  <a:pt x="15393" y="2213"/>
                </a:cubicBezTo>
                <a:lnTo>
                  <a:pt x="15401" y="2200"/>
                </a:lnTo>
                <a:cubicBezTo>
                  <a:pt x="15442" y="2125"/>
                  <a:pt x="15496" y="2095"/>
                  <a:pt x="15539" y="2123"/>
                </a:cubicBezTo>
                <a:cubicBezTo>
                  <a:pt x="15578" y="2147"/>
                  <a:pt x="15673" y="2165"/>
                  <a:pt x="15753" y="2165"/>
                </a:cubicBezTo>
                <a:cubicBezTo>
                  <a:pt x="15839" y="2165"/>
                  <a:pt x="15894" y="2195"/>
                  <a:pt x="15886" y="2237"/>
                </a:cubicBezTo>
                <a:cubicBezTo>
                  <a:pt x="15881" y="2261"/>
                  <a:pt x="15908" y="2281"/>
                  <a:pt x="15951" y="2293"/>
                </a:cubicBezTo>
                <a:cubicBezTo>
                  <a:pt x="15954" y="2273"/>
                  <a:pt x="15961" y="2256"/>
                  <a:pt x="15975" y="2242"/>
                </a:cubicBezTo>
                <a:cubicBezTo>
                  <a:pt x="15993" y="2224"/>
                  <a:pt x="16011" y="2218"/>
                  <a:pt x="16027" y="2218"/>
                </a:cubicBezTo>
                <a:cubicBezTo>
                  <a:pt x="16028" y="2154"/>
                  <a:pt x="16072" y="2113"/>
                  <a:pt x="16135" y="2123"/>
                </a:cubicBezTo>
                <a:cubicBezTo>
                  <a:pt x="16165" y="2128"/>
                  <a:pt x="16198" y="2145"/>
                  <a:pt x="16233" y="2176"/>
                </a:cubicBezTo>
                <a:cubicBezTo>
                  <a:pt x="16259" y="2200"/>
                  <a:pt x="16267" y="2218"/>
                  <a:pt x="16279" y="2237"/>
                </a:cubicBezTo>
                <a:cubicBezTo>
                  <a:pt x="16312" y="2211"/>
                  <a:pt x="16340" y="2213"/>
                  <a:pt x="16365" y="2250"/>
                </a:cubicBezTo>
                <a:cubicBezTo>
                  <a:pt x="16369" y="2247"/>
                  <a:pt x="16381" y="2245"/>
                  <a:pt x="16384" y="2242"/>
                </a:cubicBezTo>
                <a:cubicBezTo>
                  <a:pt x="16450" y="2178"/>
                  <a:pt x="16611" y="2257"/>
                  <a:pt x="16690" y="2354"/>
                </a:cubicBezTo>
                <a:cubicBezTo>
                  <a:pt x="16706" y="2339"/>
                  <a:pt x="16721" y="2332"/>
                  <a:pt x="16736" y="2340"/>
                </a:cubicBezTo>
                <a:cubicBezTo>
                  <a:pt x="16759" y="2353"/>
                  <a:pt x="16784" y="2394"/>
                  <a:pt x="16823" y="2470"/>
                </a:cubicBezTo>
                <a:cubicBezTo>
                  <a:pt x="16828" y="2479"/>
                  <a:pt x="16830" y="2485"/>
                  <a:pt x="16834" y="2494"/>
                </a:cubicBezTo>
                <a:cubicBezTo>
                  <a:pt x="16838" y="2479"/>
                  <a:pt x="16846" y="2466"/>
                  <a:pt x="16861" y="2457"/>
                </a:cubicBezTo>
                <a:cubicBezTo>
                  <a:pt x="16891" y="2438"/>
                  <a:pt x="16931" y="2446"/>
                  <a:pt x="16950" y="2475"/>
                </a:cubicBezTo>
                <a:cubicBezTo>
                  <a:pt x="16969" y="2505"/>
                  <a:pt x="16959" y="2545"/>
                  <a:pt x="16929" y="2563"/>
                </a:cubicBezTo>
                <a:cubicBezTo>
                  <a:pt x="16904" y="2578"/>
                  <a:pt x="16876" y="2572"/>
                  <a:pt x="16855" y="2555"/>
                </a:cubicBezTo>
                <a:cubicBezTo>
                  <a:pt x="16857" y="2560"/>
                  <a:pt x="16856" y="2561"/>
                  <a:pt x="16858" y="2566"/>
                </a:cubicBezTo>
                <a:cubicBezTo>
                  <a:pt x="16892" y="2594"/>
                  <a:pt x="16912" y="2628"/>
                  <a:pt x="16891" y="2661"/>
                </a:cubicBezTo>
                <a:cubicBezTo>
                  <a:pt x="16887" y="2667"/>
                  <a:pt x="16882" y="2664"/>
                  <a:pt x="16877" y="2669"/>
                </a:cubicBezTo>
                <a:cubicBezTo>
                  <a:pt x="16876" y="2670"/>
                  <a:pt x="16878" y="2679"/>
                  <a:pt x="16877" y="2680"/>
                </a:cubicBezTo>
                <a:cubicBezTo>
                  <a:pt x="16865" y="2691"/>
                  <a:pt x="16849" y="2693"/>
                  <a:pt x="16834" y="2695"/>
                </a:cubicBezTo>
                <a:cubicBezTo>
                  <a:pt x="16828" y="2697"/>
                  <a:pt x="16822" y="2704"/>
                  <a:pt x="16818" y="2703"/>
                </a:cubicBezTo>
                <a:cubicBezTo>
                  <a:pt x="16817" y="2703"/>
                  <a:pt x="16813" y="2701"/>
                  <a:pt x="16812" y="2701"/>
                </a:cubicBezTo>
                <a:cubicBezTo>
                  <a:pt x="16809" y="2700"/>
                  <a:pt x="16775" y="2697"/>
                  <a:pt x="16766" y="2695"/>
                </a:cubicBezTo>
                <a:cubicBezTo>
                  <a:pt x="16725" y="2688"/>
                  <a:pt x="16658" y="2674"/>
                  <a:pt x="16558" y="2658"/>
                </a:cubicBezTo>
                <a:cubicBezTo>
                  <a:pt x="16412" y="2635"/>
                  <a:pt x="16336" y="2595"/>
                  <a:pt x="16333" y="2558"/>
                </a:cubicBezTo>
                <a:cubicBezTo>
                  <a:pt x="16266" y="2558"/>
                  <a:pt x="16246" y="2564"/>
                  <a:pt x="16151" y="2563"/>
                </a:cubicBezTo>
                <a:cubicBezTo>
                  <a:pt x="16046" y="2562"/>
                  <a:pt x="15989" y="2566"/>
                  <a:pt x="15913" y="2568"/>
                </a:cubicBezTo>
                <a:cubicBezTo>
                  <a:pt x="15829" y="2607"/>
                  <a:pt x="15754" y="2644"/>
                  <a:pt x="15621" y="2685"/>
                </a:cubicBezTo>
                <a:cubicBezTo>
                  <a:pt x="15349" y="2768"/>
                  <a:pt x="15161" y="2869"/>
                  <a:pt x="15055" y="2987"/>
                </a:cubicBezTo>
                <a:cubicBezTo>
                  <a:pt x="15054" y="2988"/>
                  <a:pt x="15055" y="2991"/>
                  <a:pt x="15055" y="2992"/>
                </a:cubicBezTo>
                <a:cubicBezTo>
                  <a:pt x="15020" y="3041"/>
                  <a:pt x="14989" y="3091"/>
                  <a:pt x="14965" y="3146"/>
                </a:cubicBezTo>
                <a:cubicBezTo>
                  <a:pt x="14939" y="3245"/>
                  <a:pt x="14959" y="3353"/>
                  <a:pt x="15033" y="3467"/>
                </a:cubicBezTo>
                <a:cubicBezTo>
                  <a:pt x="15090" y="3555"/>
                  <a:pt x="15136" y="3554"/>
                  <a:pt x="15217" y="3499"/>
                </a:cubicBezTo>
                <a:cubicBezTo>
                  <a:pt x="15286" y="3369"/>
                  <a:pt x="15317" y="3340"/>
                  <a:pt x="15374" y="3416"/>
                </a:cubicBezTo>
                <a:cubicBezTo>
                  <a:pt x="15388" y="3415"/>
                  <a:pt x="15398" y="3420"/>
                  <a:pt x="15398" y="3432"/>
                </a:cubicBezTo>
                <a:cubicBezTo>
                  <a:pt x="15398" y="3470"/>
                  <a:pt x="15475" y="3430"/>
                  <a:pt x="15572" y="3345"/>
                </a:cubicBezTo>
                <a:cubicBezTo>
                  <a:pt x="15578" y="3339"/>
                  <a:pt x="15585" y="3339"/>
                  <a:pt x="15591" y="3334"/>
                </a:cubicBezTo>
                <a:cubicBezTo>
                  <a:pt x="15631" y="3287"/>
                  <a:pt x="15679" y="3259"/>
                  <a:pt x="15729" y="3249"/>
                </a:cubicBezTo>
                <a:cubicBezTo>
                  <a:pt x="15730" y="3249"/>
                  <a:pt x="15728" y="3247"/>
                  <a:pt x="15729" y="3247"/>
                </a:cubicBezTo>
                <a:cubicBezTo>
                  <a:pt x="15732" y="3246"/>
                  <a:pt x="15737" y="3247"/>
                  <a:pt x="15740" y="3247"/>
                </a:cubicBezTo>
                <a:cubicBezTo>
                  <a:pt x="15762" y="3244"/>
                  <a:pt x="15781" y="3233"/>
                  <a:pt x="15807" y="3236"/>
                </a:cubicBezTo>
                <a:cubicBezTo>
                  <a:pt x="15818" y="3237"/>
                  <a:pt x="15822" y="3240"/>
                  <a:pt x="15832" y="3242"/>
                </a:cubicBezTo>
                <a:cubicBezTo>
                  <a:pt x="15849" y="3243"/>
                  <a:pt x="15866" y="3246"/>
                  <a:pt x="15881" y="3252"/>
                </a:cubicBezTo>
                <a:cubicBezTo>
                  <a:pt x="15905" y="3260"/>
                  <a:pt x="15921" y="3276"/>
                  <a:pt x="15932" y="3295"/>
                </a:cubicBezTo>
                <a:cubicBezTo>
                  <a:pt x="15965" y="3334"/>
                  <a:pt x="15989" y="3386"/>
                  <a:pt x="15983" y="3464"/>
                </a:cubicBezTo>
                <a:cubicBezTo>
                  <a:pt x="15965" y="3704"/>
                  <a:pt x="15930" y="3728"/>
                  <a:pt x="15588" y="3753"/>
                </a:cubicBezTo>
                <a:cubicBezTo>
                  <a:pt x="15428" y="3765"/>
                  <a:pt x="15171" y="3879"/>
                  <a:pt x="15014" y="4008"/>
                </a:cubicBezTo>
                <a:lnTo>
                  <a:pt x="14730" y="4238"/>
                </a:lnTo>
                <a:lnTo>
                  <a:pt x="15458" y="4241"/>
                </a:lnTo>
                <a:cubicBezTo>
                  <a:pt x="16271" y="4242"/>
                  <a:pt x="16450" y="4294"/>
                  <a:pt x="16287" y="4487"/>
                </a:cubicBezTo>
                <a:cubicBezTo>
                  <a:pt x="16162" y="4634"/>
                  <a:pt x="14192" y="4670"/>
                  <a:pt x="14101" y="4527"/>
                </a:cubicBezTo>
                <a:cubicBezTo>
                  <a:pt x="14071" y="4480"/>
                  <a:pt x="14089" y="4362"/>
                  <a:pt x="14142" y="4265"/>
                </a:cubicBezTo>
                <a:cubicBezTo>
                  <a:pt x="14230" y="4103"/>
                  <a:pt x="14213" y="4087"/>
                  <a:pt x="13942" y="4087"/>
                </a:cubicBezTo>
                <a:cubicBezTo>
                  <a:pt x="13777" y="4087"/>
                  <a:pt x="13600" y="4127"/>
                  <a:pt x="13549" y="4177"/>
                </a:cubicBezTo>
                <a:cubicBezTo>
                  <a:pt x="13488" y="4236"/>
                  <a:pt x="13302" y="4245"/>
                  <a:pt x="13021" y="4198"/>
                </a:cubicBezTo>
                <a:lnTo>
                  <a:pt x="12582" y="4129"/>
                </a:lnTo>
                <a:lnTo>
                  <a:pt x="12609" y="3732"/>
                </a:lnTo>
                <a:cubicBezTo>
                  <a:pt x="12628" y="3438"/>
                  <a:pt x="12565" y="3193"/>
                  <a:pt x="12363" y="2775"/>
                </a:cubicBezTo>
                <a:cubicBezTo>
                  <a:pt x="12213" y="2466"/>
                  <a:pt x="12042" y="1993"/>
                  <a:pt x="11984" y="1725"/>
                </a:cubicBezTo>
                <a:cubicBezTo>
                  <a:pt x="11925" y="1458"/>
                  <a:pt x="11846" y="1203"/>
                  <a:pt x="11808" y="1161"/>
                </a:cubicBezTo>
                <a:cubicBezTo>
                  <a:pt x="11772" y="1121"/>
                  <a:pt x="11275" y="1091"/>
                  <a:pt x="10695" y="1087"/>
                </a:cubicBezTo>
                <a:cubicBezTo>
                  <a:pt x="10692" y="1087"/>
                  <a:pt x="10689" y="1087"/>
                  <a:pt x="10686" y="1087"/>
                </a:cubicBezTo>
                <a:cubicBezTo>
                  <a:pt x="10665" y="1087"/>
                  <a:pt x="10642" y="1087"/>
                  <a:pt x="10619" y="1087"/>
                </a:cubicBezTo>
                <a:cubicBezTo>
                  <a:pt x="10570" y="1086"/>
                  <a:pt x="10520" y="1086"/>
                  <a:pt x="10475" y="1084"/>
                </a:cubicBezTo>
                <a:lnTo>
                  <a:pt x="9443" y="1084"/>
                </a:lnTo>
                <a:lnTo>
                  <a:pt x="9319" y="1423"/>
                </a:lnTo>
                <a:cubicBezTo>
                  <a:pt x="9250" y="1610"/>
                  <a:pt x="9033" y="2174"/>
                  <a:pt x="8837" y="2674"/>
                </a:cubicBezTo>
                <a:cubicBezTo>
                  <a:pt x="8524" y="3473"/>
                  <a:pt x="8491" y="3620"/>
                  <a:pt x="8574" y="3883"/>
                </a:cubicBezTo>
                <a:cubicBezTo>
                  <a:pt x="8661" y="4161"/>
                  <a:pt x="8653" y="4188"/>
                  <a:pt x="8447" y="4265"/>
                </a:cubicBezTo>
                <a:cubicBezTo>
                  <a:pt x="8129" y="4383"/>
                  <a:pt x="7692" y="4363"/>
                  <a:pt x="7431" y="4217"/>
                </a:cubicBezTo>
                <a:cubicBezTo>
                  <a:pt x="7308" y="4148"/>
                  <a:pt x="7134" y="4091"/>
                  <a:pt x="7047" y="4090"/>
                </a:cubicBezTo>
                <a:cubicBezTo>
                  <a:pt x="6900" y="4087"/>
                  <a:pt x="6897" y="4107"/>
                  <a:pt x="7020" y="4339"/>
                </a:cubicBezTo>
                <a:cubicBezTo>
                  <a:pt x="7093" y="4477"/>
                  <a:pt x="7129" y="4616"/>
                  <a:pt x="7098" y="4646"/>
                </a:cubicBezTo>
                <a:cubicBezTo>
                  <a:pt x="6972" y="4770"/>
                  <a:pt x="6704" y="4688"/>
                  <a:pt x="6632" y="4503"/>
                </a:cubicBezTo>
                <a:cubicBezTo>
                  <a:pt x="6525" y="4227"/>
                  <a:pt x="6281" y="4041"/>
                  <a:pt x="5863" y="3912"/>
                </a:cubicBezTo>
                <a:cubicBezTo>
                  <a:pt x="5666" y="3852"/>
                  <a:pt x="5454" y="3764"/>
                  <a:pt x="5392" y="3716"/>
                </a:cubicBezTo>
                <a:cubicBezTo>
                  <a:pt x="5298" y="3643"/>
                  <a:pt x="5283" y="3520"/>
                  <a:pt x="5311" y="3414"/>
                </a:cubicBezTo>
                <a:cubicBezTo>
                  <a:pt x="5311" y="3409"/>
                  <a:pt x="5308" y="3403"/>
                  <a:pt x="5308" y="3398"/>
                </a:cubicBezTo>
                <a:cubicBezTo>
                  <a:pt x="5308" y="3383"/>
                  <a:pt x="5315" y="3381"/>
                  <a:pt x="5316" y="3369"/>
                </a:cubicBezTo>
                <a:cubicBezTo>
                  <a:pt x="5322" y="3317"/>
                  <a:pt x="5344" y="3287"/>
                  <a:pt x="5381" y="3273"/>
                </a:cubicBezTo>
                <a:cubicBezTo>
                  <a:pt x="5392" y="3259"/>
                  <a:pt x="5406" y="3256"/>
                  <a:pt x="5419" y="3252"/>
                </a:cubicBezTo>
                <a:cubicBezTo>
                  <a:pt x="5425" y="3246"/>
                  <a:pt x="5430" y="3239"/>
                  <a:pt x="5438" y="3236"/>
                </a:cubicBezTo>
                <a:cubicBezTo>
                  <a:pt x="5524" y="3205"/>
                  <a:pt x="5635" y="3125"/>
                  <a:pt x="5685" y="3061"/>
                </a:cubicBezTo>
                <a:cubicBezTo>
                  <a:pt x="5734" y="2997"/>
                  <a:pt x="5908" y="2928"/>
                  <a:pt x="6072" y="2908"/>
                </a:cubicBezTo>
                <a:cubicBezTo>
                  <a:pt x="6235" y="2887"/>
                  <a:pt x="6423" y="2825"/>
                  <a:pt x="6492" y="2770"/>
                </a:cubicBezTo>
                <a:cubicBezTo>
                  <a:pt x="6560" y="2714"/>
                  <a:pt x="6657" y="2696"/>
                  <a:pt x="6708" y="2727"/>
                </a:cubicBezTo>
                <a:cubicBezTo>
                  <a:pt x="6870" y="2825"/>
                  <a:pt x="6812" y="2699"/>
                  <a:pt x="6608" y="2513"/>
                </a:cubicBezTo>
                <a:cubicBezTo>
                  <a:pt x="6457" y="2375"/>
                  <a:pt x="6291" y="2335"/>
                  <a:pt x="5885" y="2335"/>
                </a:cubicBezTo>
                <a:cubicBezTo>
                  <a:pt x="5596" y="2335"/>
                  <a:pt x="5279" y="2378"/>
                  <a:pt x="5178" y="2430"/>
                </a:cubicBezTo>
                <a:cubicBezTo>
                  <a:pt x="5110" y="2466"/>
                  <a:pt x="5049" y="2474"/>
                  <a:pt x="4997" y="2470"/>
                </a:cubicBezTo>
                <a:cubicBezTo>
                  <a:pt x="4935" y="2499"/>
                  <a:pt x="4876" y="2529"/>
                  <a:pt x="4818" y="2563"/>
                </a:cubicBezTo>
                <a:cubicBezTo>
                  <a:pt x="4752" y="2604"/>
                  <a:pt x="4686" y="2645"/>
                  <a:pt x="4626" y="2695"/>
                </a:cubicBezTo>
                <a:cubicBezTo>
                  <a:pt x="4571" y="2741"/>
                  <a:pt x="4497" y="2763"/>
                  <a:pt x="4460" y="2741"/>
                </a:cubicBezTo>
                <a:cubicBezTo>
                  <a:pt x="4438" y="2727"/>
                  <a:pt x="4431" y="2704"/>
                  <a:pt x="4439" y="2677"/>
                </a:cubicBezTo>
                <a:cubicBezTo>
                  <a:pt x="4447" y="2651"/>
                  <a:pt x="4470" y="2618"/>
                  <a:pt x="4501" y="2584"/>
                </a:cubicBezTo>
                <a:cubicBezTo>
                  <a:pt x="4502" y="2583"/>
                  <a:pt x="4503" y="2585"/>
                  <a:pt x="4504" y="2584"/>
                </a:cubicBezTo>
                <a:cubicBezTo>
                  <a:pt x="4513" y="2574"/>
                  <a:pt x="4530" y="2563"/>
                  <a:pt x="4542" y="2552"/>
                </a:cubicBezTo>
                <a:cubicBezTo>
                  <a:pt x="4571" y="2526"/>
                  <a:pt x="4597" y="2499"/>
                  <a:pt x="4636" y="2470"/>
                </a:cubicBezTo>
                <a:cubicBezTo>
                  <a:pt x="4691" y="2431"/>
                  <a:pt x="4757" y="2391"/>
                  <a:pt x="4829" y="2351"/>
                </a:cubicBezTo>
                <a:cubicBezTo>
                  <a:pt x="4884" y="2321"/>
                  <a:pt x="4940" y="2276"/>
                  <a:pt x="4991" y="2232"/>
                </a:cubicBezTo>
                <a:cubicBezTo>
                  <a:pt x="5036" y="2172"/>
                  <a:pt x="5089" y="2109"/>
                  <a:pt x="5162" y="2038"/>
                </a:cubicBezTo>
                <a:cubicBezTo>
                  <a:pt x="5163" y="2037"/>
                  <a:pt x="5161" y="2034"/>
                  <a:pt x="5162" y="2033"/>
                </a:cubicBezTo>
                <a:cubicBezTo>
                  <a:pt x="5190" y="1987"/>
                  <a:pt x="5215" y="1959"/>
                  <a:pt x="5235" y="1945"/>
                </a:cubicBezTo>
                <a:cubicBezTo>
                  <a:pt x="5246" y="1935"/>
                  <a:pt x="5252" y="1936"/>
                  <a:pt x="5262" y="1929"/>
                </a:cubicBezTo>
                <a:cubicBezTo>
                  <a:pt x="5275" y="1921"/>
                  <a:pt x="5290" y="1908"/>
                  <a:pt x="5300" y="1908"/>
                </a:cubicBezTo>
                <a:cubicBezTo>
                  <a:pt x="5305" y="1908"/>
                  <a:pt x="5318" y="1900"/>
                  <a:pt x="5324" y="1898"/>
                </a:cubicBezTo>
                <a:cubicBezTo>
                  <a:pt x="5514" y="1736"/>
                  <a:pt x="5736" y="1572"/>
                  <a:pt x="5966" y="1444"/>
                </a:cubicBezTo>
                <a:cubicBezTo>
                  <a:pt x="6235" y="1296"/>
                  <a:pt x="6437" y="1130"/>
                  <a:pt x="6418" y="1076"/>
                </a:cubicBezTo>
                <a:cubicBezTo>
                  <a:pt x="6368" y="928"/>
                  <a:pt x="5643" y="838"/>
                  <a:pt x="5284" y="933"/>
                </a:cubicBezTo>
                <a:cubicBezTo>
                  <a:pt x="5109" y="979"/>
                  <a:pt x="4757" y="1196"/>
                  <a:pt x="4498" y="1418"/>
                </a:cubicBezTo>
                <a:cubicBezTo>
                  <a:pt x="4240" y="1640"/>
                  <a:pt x="4023" y="1807"/>
                  <a:pt x="4016" y="1792"/>
                </a:cubicBezTo>
                <a:cubicBezTo>
                  <a:pt x="3958" y="1646"/>
                  <a:pt x="3980" y="1438"/>
                  <a:pt x="4035" y="1251"/>
                </a:cubicBezTo>
                <a:cubicBezTo>
                  <a:pt x="4036" y="1246"/>
                  <a:pt x="4031" y="1237"/>
                  <a:pt x="4033" y="1232"/>
                </a:cubicBezTo>
                <a:cubicBezTo>
                  <a:pt x="4034" y="1228"/>
                  <a:pt x="4039" y="1226"/>
                  <a:pt x="4041" y="1222"/>
                </a:cubicBezTo>
                <a:cubicBezTo>
                  <a:pt x="4108" y="1015"/>
                  <a:pt x="4222" y="843"/>
                  <a:pt x="4344" y="843"/>
                </a:cubicBezTo>
                <a:cubicBezTo>
                  <a:pt x="4417" y="843"/>
                  <a:pt x="4474" y="785"/>
                  <a:pt x="4474" y="716"/>
                </a:cubicBezTo>
                <a:cubicBezTo>
                  <a:pt x="4474" y="646"/>
                  <a:pt x="4532" y="558"/>
                  <a:pt x="4599" y="519"/>
                </a:cubicBezTo>
                <a:cubicBezTo>
                  <a:pt x="4743" y="436"/>
                  <a:pt x="4937" y="98"/>
                  <a:pt x="4875" y="37"/>
                </a:cubicBezTo>
                <a:cubicBezTo>
                  <a:pt x="4842" y="5"/>
                  <a:pt x="4790" y="-6"/>
                  <a:pt x="4729" y="3"/>
                </a:cubicBezTo>
                <a:close/>
                <a:moveTo>
                  <a:pt x="989" y="1169"/>
                </a:moveTo>
                <a:cubicBezTo>
                  <a:pt x="1001" y="1346"/>
                  <a:pt x="1049" y="1366"/>
                  <a:pt x="1203" y="1368"/>
                </a:cubicBezTo>
                <a:cubicBezTo>
                  <a:pt x="1162" y="1348"/>
                  <a:pt x="1121" y="1330"/>
                  <a:pt x="1081" y="1296"/>
                </a:cubicBezTo>
                <a:cubicBezTo>
                  <a:pt x="1033" y="1255"/>
                  <a:pt x="1008" y="1213"/>
                  <a:pt x="989" y="1169"/>
                </a:cubicBezTo>
                <a:close/>
                <a:moveTo>
                  <a:pt x="10296" y="2446"/>
                </a:moveTo>
                <a:cubicBezTo>
                  <a:pt x="10313" y="2450"/>
                  <a:pt x="10328" y="2461"/>
                  <a:pt x="10337" y="2475"/>
                </a:cubicBezTo>
                <a:cubicBezTo>
                  <a:pt x="10356" y="2505"/>
                  <a:pt x="10349" y="2545"/>
                  <a:pt x="10318" y="2563"/>
                </a:cubicBezTo>
                <a:cubicBezTo>
                  <a:pt x="10288" y="2581"/>
                  <a:pt x="10248" y="2574"/>
                  <a:pt x="10229" y="2544"/>
                </a:cubicBezTo>
                <a:cubicBezTo>
                  <a:pt x="10210" y="2515"/>
                  <a:pt x="10217" y="2475"/>
                  <a:pt x="10248" y="2457"/>
                </a:cubicBezTo>
                <a:cubicBezTo>
                  <a:pt x="10263" y="2448"/>
                  <a:pt x="10280" y="2443"/>
                  <a:pt x="10296" y="2446"/>
                </a:cubicBezTo>
                <a:close/>
                <a:moveTo>
                  <a:pt x="16474" y="3435"/>
                </a:moveTo>
                <a:cubicBezTo>
                  <a:pt x="16520" y="3444"/>
                  <a:pt x="16554" y="3461"/>
                  <a:pt x="16579" y="3491"/>
                </a:cubicBezTo>
                <a:cubicBezTo>
                  <a:pt x="16619" y="3537"/>
                  <a:pt x="16683" y="3564"/>
                  <a:pt x="16723" y="3549"/>
                </a:cubicBezTo>
                <a:cubicBezTo>
                  <a:pt x="16807" y="3517"/>
                  <a:pt x="17003" y="3704"/>
                  <a:pt x="16945" y="3761"/>
                </a:cubicBezTo>
                <a:cubicBezTo>
                  <a:pt x="16902" y="3803"/>
                  <a:pt x="16782" y="3810"/>
                  <a:pt x="16744" y="3774"/>
                </a:cubicBezTo>
                <a:cubicBezTo>
                  <a:pt x="16731" y="3762"/>
                  <a:pt x="16575" y="3740"/>
                  <a:pt x="16400" y="3721"/>
                </a:cubicBezTo>
                <a:cubicBezTo>
                  <a:pt x="15902" y="3669"/>
                  <a:pt x="15840" y="3507"/>
                  <a:pt x="16292" y="3440"/>
                </a:cubicBezTo>
                <a:cubicBezTo>
                  <a:pt x="16367" y="3429"/>
                  <a:pt x="16427" y="3426"/>
                  <a:pt x="16474" y="3435"/>
                </a:cubicBezTo>
                <a:close/>
                <a:moveTo>
                  <a:pt x="4111" y="5359"/>
                </a:moveTo>
                <a:cubicBezTo>
                  <a:pt x="4173" y="5362"/>
                  <a:pt x="4228" y="5411"/>
                  <a:pt x="4195" y="5463"/>
                </a:cubicBezTo>
                <a:cubicBezTo>
                  <a:pt x="4190" y="5470"/>
                  <a:pt x="4180" y="5470"/>
                  <a:pt x="4173" y="5476"/>
                </a:cubicBezTo>
                <a:cubicBezTo>
                  <a:pt x="4178" y="5476"/>
                  <a:pt x="4183" y="5475"/>
                  <a:pt x="4187" y="5476"/>
                </a:cubicBezTo>
                <a:cubicBezTo>
                  <a:pt x="4205" y="5482"/>
                  <a:pt x="4221" y="5503"/>
                  <a:pt x="4236" y="5524"/>
                </a:cubicBezTo>
                <a:cubicBezTo>
                  <a:pt x="4255" y="5522"/>
                  <a:pt x="4272" y="5530"/>
                  <a:pt x="4290" y="5540"/>
                </a:cubicBezTo>
                <a:cubicBezTo>
                  <a:pt x="4324" y="5548"/>
                  <a:pt x="4348" y="5576"/>
                  <a:pt x="4368" y="5619"/>
                </a:cubicBezTo>
                <a:cubicBezTo>
                  <a:pt x="4393" y="5661"/>
                  <a:pt x="4415" y="5710"/>
                  <a:pt x="4428" y="5775"/>
                </a:cubicBezTo>
                <a:cubicBezTo>
                  <a:pt x="4450" y="5892"/>
                  <a:pt x="4517" y="6093"/>
                  <a:pt x="4577" y="6223"/>
                </a:cubicBezTo>
                <a:cubicBezTo>
                  <a:pt x="4579" y="6227"/>
                  <a:pt x="4578" y="6230"/>
                  <a:pt x="4580" y="6234"/>
                </a:cubicBezTo>
                <a:cubicBezTo>
                  <a:pt x="4609" y="6222"/>
                  <a:pt x="4644" y="6228"/>
                  <a:pt x="4661" y="6255"/>
                </a:cubicBezTo>
                <a:cubicBezTo>
                  <a:pt x="4680" y="6285"/>
                  <a:pt x="4672" y="6324"/>
                  <a:pt x="4642" y="6343"/>
                </a:cubicBezTo>
                <a:cubicBezTo>
                  <a:pt x="4641" y="6343"/>
                  <a:pt x="4640" y="6342"/>
                  <a:pt x="4639" y="6343"/>
                </a:cubicBezTo>
                <a:cubicBezTo>
                  <a:pt x="4642" y="6348"/>
                  <a:pt x="4645" y="6356"/>
                  <a:pt x="4647" y="6361"/>
                </a:cubicBezTo>
                <a:cubicBezTo>
                  <a:pt x="4656" y="6378"/>
                  <a:pt x="4665" y="6392"/>
                  <a:pt x="4672" y="6412"/>
                </a:cubicBezTo>
                <a:cubicBezTo>
                  <a:pt x="4718" y="6414"/>
                  <a:pt x="4753" y="6457"/>
                  <a:pt x="4753" y="6547"/>
                </a:cubicBezTo>
                <a:cubicBezTo>
                  <a:pt x="4753" y="6571"/>
                  <a:pt x="4747" y="6585"/>
                  <a:pt x="4742" y="6602"/>
                </a:cubicBezTo>
                <a:cubicBezTo>
                  <a:pt x="4763" y="6637"/>
                  <a:pt x="4789" y="6646"/>
                  <a:pt x="4834" y="6610"/>
                </a:cubicBezTo>
                <a:cubicBezTo>
                  <a:pt x="4837" y="6607"/>
                  <a:pt x="4837" y="6606"/>
                  <a:pt x="4840" y="6602"/>
                </a:cubicBezTo>
                <a:cubicBezTo>
                  <a:pt x="4854" y="6580"/>
                  <a:pt x="4878" y="6575"/>
                  <a:pt x="4902" y="6576"/>
                </a:cubicBezTo>
                <a:cubicBezTo>
                  <a:pt x="4912" y="6576"/>
                  <a:pt x="4923" y="6573"/>
                  <a:pt x="4932" y="6579"/>
                </a:cubicBezTo>
                <a:cubicBezTo>
                  <a:pt x="4934" y="6580"/>
                  <a:pt x="4935" y="6582"/>
                  <a:pt x="4937" y="6584"/>
                </a:cubicBezTo>
                <a:cubicBezTo>
                  <a:pt x="4939" y="6586"/>
                  <a:pt x="4946" y="6584"/>
                  <a:pt x="4948" y="6587"/>
                </a:cubicBezTo>
                <a:cubicBezTo>
                  <a:pt x="4948" y="6587"/>
                  <a:pt x="4948" y="6597"/>
                  <a:pt x="4948" y="6597"/>
                </a:cubicBezTo>
                <a:cubicBezTo>
                  <a:pt x="4993" y="6651"/>
                  <a:pt x="4993" y="6781"/>
                  <a:pt x="4953" y="6873"/>
                </a:cubicBezTo>
                <a:cubicBezTo>
                  <a:pt x="4953" y="6874"/>
                  <a:pt x="4954" y="6874"/>
                  <a:pt x="4953" y="6875"/>
                </a:cubicBezTo>
                <a:cubicBezTo>
                  <a:pt x="4966" y="7083"/>
                  <a:pt x="4978" y="7449"/>
                  <a:pt x="4980" y="8105"/>
                </a:cubicBezTo>
                <a:cubicBezTo>
                  <a:pt x="4984" y="9026"/>
                  <a:pt x="4963" y="9589"/>
                  <a:pt x="4926" y="9611"/>
                </a:cubicBezTo>
                <a:cubicBezTo>
                  <a:pt x="4894" y="9630"/>
                  <a:pt x="4857" y="9615"/>
                  <a:pt x="4845" y="9574"/>
                </a:cubicBezTo>
                <a:cubicBezTo>
                  <a:pt x="4826" y="9508"/>
                  <a:pt x="4785" y="9213"/>
                  <a:pt x="4750" y="8930"/>
                </a:cubicBezTo>
                <a:cubicBezTo>
                  <a:pt x="4707" y="8596"/>
                  <a:pt x="4633" y="8124"/>
                  <a:pt x="4458" y="7162"/>
                </a:cubicBezTo>
                <a:cubicBezTo>
                  <a:pt x="4430" y="7011"/>
                  <a:pt x="4392" y="6840"/>
                  <a:pt x="4374" y="6783"/>
                </a:cubicBezTo>
                <a:cubicBezTo>
                  <a:pt x="4373" y="6781"/>
                  <a:pt x="4374" y="6779"/>
                  <a:pt x="4374" y="6777"/>
                </a:cubicBezTo>
                <a:cubicBezTo>
                  <a:pt x="4346" y="6675"/>
                  <a:pt x="4318" y="6551"/>
                  <a:pt x="4282" y="6398"/>
                </a:cubicBezTo>
                <a:cubicBezTo>
                  <a:pt x="4273" y="6393"/>
                  <a:pt x="4263" y="6390"/>
                  <a:pt x="4255" y="6377"/>
                </a:cubicBezTo>
                <a:cubicBezTo>
                  <a:pt x="4238" y="6351"/>
                  <a:pt x="4242" y="6317"/>
                  <a:pt x="4255" y="6287"/>
                </a:cubicBezTo>
                <a:cubicBezTo>
                  <a:pt x="4217" y="6124"/>
                  <a:pt x="4190" y="6043"/>
                  <a:pt x="4160" y="5897"/>
                </a:cubicBezTo>
                <a:cubicBezTo>
                  <a:pt x="4157" y="5882"/>
                  <a:pt x="4160" y="5874"/>
                  <a:pt x="4157" y="5860"/>
                </a:cubicBezTo>
                <a:cubicBezTo>
                  <a:pt x="4157" y="5860"/>
                  <a:pt x="4155" y="5860"/>
                  <a:pt x="4154" y="5860"/>
                </a:cubicBezTo>
                <a:cubicBezTo>
                  <a:pt x="4147" y="5859"/>
                  <a:pt x="4137" y="5863"/>
                  <a:pt x="4130" y="5858"/>
                </a:cubicBezTo>
                <a:cubicBezTo>
                  <a:pt x="4089" y="5881"/>
                  <a:pt x="4036" y="5870"/>
                  <a:pt x="4011" y="5831"/>
                </a:cubicBezTo>
                <a:cubicBezTo>
                  <a:pt x="3986" y="5791"/>
                  <a:pt x="4000" y="5739"/>
                  <a:pt x="4041" y="5714"/>
                </a:cubicBezTo>
                <a:cubicBezTo>
                  <a:pt x="4048" y="5710"/>
                  <a:pt x="4057" y="5711"/>
                  <a:pt x="4065" y="5709"/>
                </a:cubicBezTo>
                <a:cubicBezTo>
                  <a:pt x="4058" y="5657"/>
                  <a:pt x="4059" y="5601"/>
                  <a:pt x="4079" y="5550"/>
                </a:cubicBezTo>
                <a:cubicBezTo>
                  <a:pt x="4086" y="5531"/>
                  <a:pt x="4096" y="5527"/>
                  <a:pt x="4106" y="5516"/>
                </a:cubicBezTo>
                <a:cubicBezTo>
                  <a:pt x="4027" y="5512"/>
                  <a:pt x="3985" y="5411"/>
                  <a:pt x="4049" y="5373"/>
                </a:cubicBezTo>
                <a:cubicBezTo>
                  <a:pt x="4068" y="5361"/>
                  <a:pt x="4091" y="5359"/>
                  <a:pt x="4111" y="5359"/>
                </a:cubicBezTo>
                <a:close/>
                <a:moveTo>
                  <a:pt x="17018" y="6934"/>
                </a:moveTo>
                <a:cubicBezTo>
                  <a:pt x="17144" y="6916"/>
                  <a:pt x="17209" y="6977"/>
                  <a:pt x="17110" y="7074"/>
                </a:cubicBezTo>
                <a:cubicBezTo>
                  <a:pt x="17071" y="7112"/>
                  <a:pt x="17042" y="7189"/>
                  <a:pt x="17042" y="7244"/>
                </a:cubicBezTo>
                <a:cubicBezTo>
                  <a:pt x="17042" y="7387"/>
                  <a:pt x="16974" y="7406"/>
                  <a:pt x="16823" y="7307"/>
                </a:cubicBezTo>
                <a:cubicBezTo>
                  <a:pt x="16641" y="7188"/>
                  <a:pt x="16658" y="7089"/>
                  <a:pt x="16877" y="6981"/>
                </a:cubicBezTo>
                <a:cubicBezTo>
                  <a:pt x="16928" y="6956"/>
                  <a:pt x="16976" y="6940"/>
                  <a:pt x="17018" y="6934"/>
                </a:cubicBezTo>
                <a:close/>
                <a:moveTo>
                  <a:pt x="16674" y="7371"/>
                </a:moveTo>
                <a:cubicBezTo>
                  <a:pt x="16691" y="7373"/>
                  <a:pt x="16706" y="7386"/>
                  <a:pt x="16720" y="7408"/>
                </a:cubicBezTo>
                <a:cubicBezTo>
                  <a:pt x="16743" y="7445"/>
                  <a:pt x="16736" y="7501"/>
                  <a:pt x="16704" y="7533"/>
                </a:cubicBezTo>
                <a:cubicBezTo>
                  <a:pt x="16665" y="7571"/>
                  <a:pt x="16632" y="7567"/>
                  <a:pt x="16604" y="7522"/>
                </a:cubicBezTo>
                <a:cubicBezTo>
                  <a:pt x="16580" y="7485"/>
                  <a:pt x="16588" y="7426"/>
                  <a:pt x="16620" y="7395"/>
                </a:cubicBezTo>
                <a:cubicBezTo>
                  <a:pt x="16639" y="7376"/>
                  <a:pt x="16657" y="7369"/>
                  <a:pt x="16674" y="7371"/>
                </a:cubicBezTo>
                <a:close/>
                <a:moveTo>
                  <a:pt x="16617" y="7546"/>
                </a:moveTo>
                <a:cubicBezTo>
                  <a:pt x="16633" y="7550"/>
                  <a:pt x="16648" y="7558"/>
                  <a:pt x="16658" y="7573"/>
                </a:cubicBezTo>
                <a:cubicBezTo>
                  <a:pt x="16665" y="7584"/>
                  <a:pt x="16657" y="7597"/>
                  <a:pt x="16655" y="7610"/>
                </a:cubicBezTo>
                <a:cubicBezTo>
                  <a:pt x="16685" y="7621"/>
                  <a:pt x="16718" y="7637"/>
                  <a:pt x="16747" y="7663"/>
                </a:cubicBezTo>
                <a:cubicBezTo>
                  <a:pt x="16767" y="7680"/>
                  <a:pt x="16777" y="7712"/>
                  <a:pt x="16790" y="7740"/>
                </a:cubicBezTo>
                <a:cubicBezTo>
                  <a:pt x="16793" y="7742"/>
                  <a:pt x="16794" y="7745"/>
                  <a:pt x="16796" y="7747"/>
                </a:cubicBezTo>
                <a:cubicBezTo>
                  <a:pt x="16829" y="7787"/>
                  <a:pt x="16851" y="7828"/>
                  <a:pt x="16842" y="7859"/>
                </a:cubicBezTo>
                <a:cubicBezTo>
                  <a:pt x="16839" y="7868"/>
                  <a:pt x="16834" y="7928"/>
                  <a:pt x="16831" y="7946"/>
                </a:cubicBezTo>
                <a:cubicBezTo>
                  <a:pt x="16836" y="8120"/>
                  <a:pt x="16807" y="8375"/>
                  <a:pt x="16739" y="8768"/>
                </a:cubicBezTo>
                <a:cubicBezTo>
                  <a:pt x="16725" y="8851"/>
                  <a:pt x="16712" y="8876"/>
                  <a:pt x="16698" y="8932"/>
                </a:cubicBezTo>
                <a:cubicBezTo>
                  <a:pt x="16702" y="8997"/>
                  <a:pt x="16705" y="9050"/>
                  <a:pt x="16698" y="9181"/>
                </a:cubicBezTo>
                <a:cubicBezTo>
                  <a:pt x="16678" y="9605"/>
                  <a:pt x="16609" y="9802"/>
                  <a:pt x="16541" y="9629"/>
                </a:cubicBezTo>
                <a:cubicBezTo>
                  <a:pt x="16523" y="9582"/>
                  <a:pt x="16515" y="9367"/>
                  <a:pt x="16525" y="9150"/>
                </a:cubicBezTo>
                <a:cubicBezTo>
                  <a:pt x="16527" y="9094"/>
                  <a:pt x="16532" y="9061"/>
                  <a:pt x="16536" y="9020"/>
                </a:cubicBezTo>
                <a:cubicBezTo>
                  <a:pt x="16516" y="8870"/>
                  <a:pt x="16509" y="8585"/>
                  <a:pt x="16517" y="8270"/>
                </a:cubicBezTo>
                <a:cubicBezTo>
                  <a:pt x="16507" y="7991"/>
                  <a:pt x="16514" y="7702"/>
                  <a:pt x="16547" y="7641"/>
                </a:cubicBezTo>
                <a:cubicBezTo>
                  <a:pt x="16528" y="7612"/>
                  <a:pt x="16538" y="7572"/>
                  <a:pt x="16568" y="7554"/>
                </a:cubicBezTo>
                <a:cubicBezTo>
                  <a:pt x="16584" y="7545"/>
                  <a:pt x="16601" y="7542"/>
                  <a:pt x="16617" y="7546"/>
                </a:cubicBezTo>
                <a:close/>
                <a:moveTo>
                  <a:pt x="4899" y="13831"/>
                </a:moveTo>
                <a:cubicBezTo>
                  <a:pt x="4914" y="13833"/>
                  <a:pt x="4929" y="13850"/>
                  <a:pt x="4945" y="13873"/>
                </a:cubicBezTo>
                <a:cubicBezTo>
                  <a:pt x="4974" y="13913"/>
                  <a:pt x="5003" y="14001"/>
                  <a:pt x="5032" y="14096"/>
                </a:cubicBezTo>
                <a:cubicBezTo>
                  <a:pt x="5032" y="14096"/>
                  <a:pt x="5032" y="14097"/>
                  <a:pt x="5032" y="14098"/>
                </a:cubicBezTo>
                <a:cubicBezTo>
                  <a:pt x="5033" y="14101"/>
                  <a:pt x="5034" y="14104"/>
                  <a:pt x="5035" y="14106"/>
                </a:cubicBezTo>
                <a:cubicBezTo>
                  <a:pt x="5059" y="14187"/>
                  <a:pt x="5084" y="14264"/>
                  <a:pt x="5105" y="14377"/>
                </a:cubicBezTo>
                <a:cubicBezTo>
                  <a:pt x="5110" y="14405"/>
                  <a:pt x="5108" y="14401"/>
                  <a:pt x="5113" y="14427"/>
                </a:cubicBezTo>
                <a:cubicBezTo>
                  <a:pt x="5187" y="14751"/>
                  <a:pt x="5248" y="15095"/>
                  <a:pt x="5213" y="15116"/>
                </a:cubicBezTo>
                <a:cubicBezTo>
                  <a:pt x="5188" y="15131"/>
                  <a:pt x="5113" y="15109"/>
                  <a:pt x="5045" y="15068"/>
                </a:cubicBezTo>
                <a:cubicBezTo>
                  <a:pt x="4941" y="15006"/>
                  <a:pt x="4914" y="15009"/>
                  <a:pt x="4864" y="15095"/>
                </a:cubicBezTo>
                <a:cubicBezTo>
                  <a:pt x="4854" y="15111"/>
                  <a:pt x="4844" y="15112"/>
                  <a:pt x="4834" y="15124"/>
                </a:cubicBezTo>
                <a:cubicBezTo>
                  <a:pt x="4815" y="15160"/>
                  <a:pt x="4788" y="15183"/>
                  <a:pt x="4761" y="15190"/>
                </a:cubicBezTo>
                <a:cubicBezTo>
                  <a:pt x="4744" y="15195"/>
                  <a:pt x="4728" y="15193"/>
                  <a:pt x="4712" y="15185"/>
                </a:cubicBezTo>
                <a:cubicBezTo>
                  <a:pt x="4712" y="15185"/>
                  <a:pt x="4710" y="15185"/>
                  <a:pt x="4710" y="15185"/>
                </a:cubicBezTo>
                <a:cubicBezTo>
                  <a:pt x="4705" y="15183"/>
                  <a:pt x="4703" y="15175"/>
                  <a:pt x="4699" y="15172"/>
                </a:cubicBezTo>
                <a:cubicBezTo>
                  <a:pt x="4691" y="15165"/>
                  <a:pt x="4683" y="15163"/>
                  <a:pt x="4677" y="15153"/>
                </a:cubicBezTo>
                <a:cubicBezTo>
                  <a:pt x="4677" y="15153"/>
                  <a:pt x="4677" y="15151"/>
                  <a:pt x="4677" y="15150"/>
                </a:cubicBezTo>
                <a:cubicBezTo>
                  <a:pt x="4675" y="15147"/>
                  <a:pt x="4671" y="15149"/>
                  <a:pt x="4669" y="15145"/>
                </a:cubicBezTo>
                <a:cubicBezTo>
                  <a:pt x="4644" y="15105"/>
                  <a:pt x="4737" y="14444"/>
                  <a:pt x="4807" y="14098"/>
                </a:cubicBezTo>
                <a:cubicBezTo>
                  <a:pt x="4819" y="14036"/>
                  <a:pt x="4837" y="13909"/>
                  <a:pt x="4845" y="13886"/>
                </a:cubicBezTo>
                <a:cubicBezTo>
                  <a:pt x="4847" y="13880"/>
                  <a:pt x="4848" y="13883"/>
                  <a:pt x="4850" y="13878"/>
                </a:cubicBezTo>
                <a:cubicBezTo>
                  <a:pt x="4861" y="13851"/>
                  <a:pt x="4875" y="13837"/>
                  <a:pt x="4891" y="13838"/>
                </a:cubicBezTo>
                <a:cubicBezTo>
                  <a:pt x="4894" y="13838"/>
                  <a:pt x="4896" y="13830"/>
                  <a:pt x="4899" y="13831"/>
                </a:cubicBezTo>
                <a:close/>
                <a:moveTo>
                  <a:pt x="16655" y="14175"/>
                </a:moveTo>
                <a:cubicBezTo>
                  <a:pt x="16709" y="14185"/>
                  <a:pt x="16782" y="14378"/>
                  <a:pt x="16861" y="14732"/>
                </a:cubicBezTo>
                <a:cubicBezTo>
                  <a:pt x="16929" y="15037"/>
                  <a:pt x="16943" y="15170"/>
                  <a:pt x="16915" y="15249"/>
                </a:cubicBezTo>
                <a:cubicBezTo>
                  <a:pt x="16916" y="15263"/>
                  <a:pt x="16907" y="15279"/>
                  <a:pt x="16896" y="15294"/>
                </a:cubicBezTo>
                <a:cubicBezTo>
                  <a:pt x="16891" y="15300"/>
                  <a:pt x="16892" y="15306"/>
                  <a:pt x="16885" y="15312"/>
                </a:cubicBezTo>
                <a:cubicBezTo>
                  <a:pt x="16878" y="15319"/>
                  <a:pt x="16871" y="15316"/>
                  <a:pt x="16864" y="15320"/>
                </a:cubicBezTo>
                <a:cubicBezTo>
                  <a:pt x="16832" y="15350"/>
                  <a:pt x="16805" y="15356"/>
                  <a:pt x="16780" y="15315"/>
                </a:cubicBezTo>
                <a:cubicBezTo>
                  <a:pt x="16755" y="15276"/>
                  <a:pt x="16670" y="15255"/>
                  <a:pt x="16593" y="15270"/>
                </a:cubicBezTo>
                <a:cubicBezTo>
                  <a:pt x="16515" y="15284"/>
                  <a:pt x="16438" y="15272"/>
                  <a:pt x="16419" y="15243"/>
                </a:cubicBezTo>
                <a:cubicBezTo>
                  <a:pt x="16391" y="15198"/>
                  <a:pt x="16529" y="14464"/>
                  <a:pt x="16609" y="14228"/>
                </a:cubicBezTo>
                <a:cubicBezTo>
                  <a:pt x="16622" y="14189"/>
                  <a:pt x="16637" y="14172"/>
                  <a:pt x="16655" y="14175"/>
                </a:cubicBezTo>
                <a:close/>
              </a:path>
            </a:pathLst>
          </a:custGeom>
          <a:ln w="12700" cap="flat">
            <a:noFill/>
            <a:miter lim="400000"/>
          </a:ln>
          <a:effectLst>
            <a:outerShdw blurRad="25400" dist="12700" dir="5400000" rotWithShape="0">
              <a:srgbClr val="000000"/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lliam template">
  <a:themeElements>
    <a:clrScheme name="William template">
      <a:dk1>
        <a:srgbClr val="000000"/>
      </a:dk1>
      <a:lt1>
        <a:srgbClr val="FF8700"/>
      </a:lt1>
      <a:dk2>
        <a:srgbClr val="A7A7A7"/>
      </a:dk2>
      <a:lt2>
        <a:srgbClr val="535353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0000FF"/>
      </a:hlink>
      <a:folHlink>
        <a:srgbClr val="FF00FF"/>
      </a:folHlink>
    </a:clrScheme>
    <a:fontScheme name="William template">
      <a:majorFont>
        <a:latin typeface="Helvetica"/>
        <a:ea typeface="Helvetica"/>
        <a:cs typeface="Helvetica"/>
      </a:majorFont>
      <a:minorFont>
        <a:latin typeface="Trebuchet MS"/>
        <a:ea typeface="Trebuchet MS"/>
        <a:cs typeface="Trebuchet MS"/>
      </a:minorFont>
    </a:fontScheme>
    <a:fmtScheme name="William 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01600" dist="508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01600" dist="508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01600" dist="508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63500" cap="flat">
          <a:solidFill>
            <a:schemeClr val="accent1"/>
          </a:solidFill>
          <a:prstDash val="solid"/>
          <a:round/>
        </a:ln>
        <a:effectLst>
          <a:outerShdw blurRad="101600" dist="508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121919" tIns="121919" rIns="121919" bIns="121919" numCol="1" spcCol="38100" rtlCol="0" anchor="ctr">
        <a:spAutoFit/>
      </a:bodyPr>
      <a:lstStyle>
        <a:defPPr marL="0" marR="0" indent="0" algn="ctr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1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Trebuchet M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63500" cap="flat">
          <a:solidFill>
            <a:schemeClr val="accent1"/>
          </a:solidFill>
          <a:prstDash val="solid"/>
          <a:round/>
        </a:ln>
        <a:effectLst>
          <a:outerShdw blurRad="101600" dist="508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25400" cap="flat">
          <a:noFill/>
          <a:miter lim="400000"/>
        </a:ln>
        <a:effectLst/>
        <a:sp3d/>
      </a:spPr>
      <a:bodyPr rot="0" spcFirstLastPara="1" vertOverflow="overflow" horzOverflow="overflow" vert="horz" wrap="square" lIns="121919" tIns="121919" rIns="121919" bIns="121919" numCol="1" spcCol="38100" rtlCol="0" anchor="t">
        <a:spAutoFit/>
      </a:bodyPr>
      <a:lstStyle>
        <a:defPPr marL="0" marR="0" indent="0" algn="l" defTabSz="2438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900" b="0" i="0" u="none" strike="noStrike" cap="small" spc="0" normalizeH="0" baseline="0">
            <a:ln>
              <a:noFill/>
            </a:ln>
            <a:solidFill>
              <a:srgbClr val="000000"/>
            </a:solidFill>
            <a:effectLst>
              <a:outerShdw blurRad="12700" dist="12700" dir="18900000" rotWithShape="0">
                <a:srgbClr val="000000">
                  <a:alpha val="24000"/>
                </a:srgbClr>
              </a:outerShdw>
            </a:effectLst>
            <a:uFillTx/>
            <a:latin typeface="+mn-lt"/>
            <a:ea typeface="+mn-ea"/>
            <a:cs typeface="+mn-cs"/>
            <a:sym typeface="Trebuchet M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1_William template">
  <a:themeElements>
    <a:clrScheme name="William template">
      <a:dk1>
        <a:srgbClr val="000000"/>
      </a:dk1>
      <a:lt1>
        <a:srgbClr val="FF8700"/>
      </a:lt1>
      <a:dk2>
        <a:srgbClr val="A7A7A7"/>
      </a:dk2>
      <a:lt2>
        <a:srgbClr val="535353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0000FF"/>
      </a:hlink>
      <a:folHlink>
        <a:srgbClr val="FF00FF"/>
      </a:folHlink>
    </a:clrScheme>
    <a:fontScheme name="William template">
      <a:majorFont>
        <a:latin typeface="Helvetica"/>
        <a:ea typeface="Helvetica"/>
        <a:cs typeface="Helvetica"/>
      </a:majorFont>
      <a:minorFont>
        <a:latin typeface="Trebuchet MS"/>
        <a:ea typeface="Trebuchet MS"/>
        <a:cs typeface="Trebuchet MS"/>
      </a:minorFont>
    </a:fontScheme>
    <a:fmtScheme name="William 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01600" dist="508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01600" dist="508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01600" dist="508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63500" cap="flat">
          <a:solidFill>
            <a:schemeClr val="accent1"/>
          </a:solidFill>
          <a:prstDash val="solid"/>
          <a:round/>
        </a:ln>
        <a:effectLst>
          <a:outerShdw blurRad="101600" dist="508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121919" tIns="121919" rIns="121919" bIns="121919" numCol="1" spcCol="38100" rtlCol="0" anchor="ctr">
        <a:spAutoFit/>
      </a:bodyPr>
      <a:lstStyle>
        <a:defPPr marL="0" marR="0" indent="0" algn="ctr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1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Trebuchet M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63500" cap="flat">
          <a:solidFill>
            <a:schemeClr val="accent1"/>
          </a:solidFill>
          <a:prstDash val="solid"/>
          <a:round/>
        </a:ln>
        <a:effectLst>
          <a:outerShdw blurRad="101600" dist="508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25400" cap="flat">
          <a:noFill/>
          <a:miter lim="400000"/>
        </a:ln>
        <a:effectLst/>
        <a:sp3d/>
      </a:spPr>
      <a:bodyPr rot="0" spcFirstLastPara="1" vertOverflow="overflow" horzOverflow="overflow" vert="horz" wrap="square" lIns="121919" tIns="121919" rIns="121919" bIns="121919" numCol="1" spcCol="38100" rtlCol="0" anchor="t">
        <a:spAutoFit/>
      </a:bodyPr>
      <a:lstStyle>
        <a:defPPr marL="0" marR="0" indent="0" algn="l" defTabSz="2438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900" b="0" i="0" u="none" strike="noStrike" cap="small" spc="0" normalizeH="0" baseline="0">
            <a:ln>
              <a:noFill/>
            </a:ln>
            <a:solidFill>
              <a:srgbClr val="000000"/>
            </a:solidFill>
            <a:effectLst>
              <a:outerShdw blurRad="12700" dist="12700" dir="18900000" rotWithShape="0">
                <a:srgbClr val="000000">
                  <a:alpha val="24000"/>
                </a:srgbClr>
              </a:outerShdw>
            </a:effectLst>
            <a:uFillTx/>
            <a:latin typeface="+mn-lt"/>
            <a:ea typeface="+mn-ea"/>
            <a:cs typeface="+mn-cs"/>
            <a:sym typeface="Trebuchet M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William template">
  <a:themeElements>
    <a:clrScheme name="William templa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0000FF"/>
      </a:hlink>
      <a:folHlink>
        <a:srgbClr val="FF00FF"/>
      </a:folHlink>
    </a:clrScheme>
    <a:fontScheme name="William template">
      <a:majorFont>
        <a:latin typeface="Helvetica"/>
        <a:ea typeface="Helvetica"/>
        <a:cs typeface="Helvetica"/>
      </a:majorFont>
      <a:minorFont>
        <a:latin typeface="Trebuchet MS"/>
        <a:ea typeface="Trebuchet MS"/>
        <a:cs typeface="Trebuchet MS"/>
      </a:minorFont>
    </a:fontScheme>
    <a:fmtScheme name="William templa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01600" dist="508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01600" dist="508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01600" dist="508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63500" cap="flat">
          <a:solidFill>
            <a:schemeClr val="accent1"/>
          </a:solidFill>
          <a:prstDash val="solid"/>
          <a:round/>
        </a:ln>
        <a:effectLst>
          <a:outerShdw blurRad="101600" dist="508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121919" tIns="121919" rIns="121919" bIns="121919" numCol="1" spcCol="38100" rtlCol="0" anchor="ctr">
        <a:spAutoFit/>
      </a:bodyPr>
      <a:lstStyle>
        <a:defPPr marL="0" marR="0" indent="0" algn="ctr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1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Trebuchet M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63500" cap="flat">
          <a:solidFill>
            <a:schemeClr val="accent1"/>
          </a:solidFill>
          <a:prstDash val="solid"/>
          <a:round/>
        </a:ln>
        <a:effectLst>
          <a:outerShdw blurRad="101600" dist="508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25400" cap="flat">
          <a:noFill/>
          <a:miter lim="400000"/>
        </a:ln>
        <a:effectLst/>
        <a:sp3d/>
      </a:spPr>
      <a:bodyPr rot="0" spcFirstLastPara="1" vertOverflow="overflow" horzOverflow="overflow" vert="horz" wrap="square" lIns="121919" tIns="121919" rIns="121919" bIns="121919" numCol="1" spcCol="38100" rtlCol="0" anchor="t">
        <a:spAutoFit/>
      </a:bodyPr>
      <a:lstStyle>
        <a:defPPr marL="0" marR="0" indent="0" algn="l" defTabSz="2438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900" b="0" i="0" u="none" strike="noStrike" cap="small" spc="0" normalizeH="0" baseline="0">
            <a:ln>
              <a:noFill/>
            </a:ln>
            <a:solidFill>
              <a:srgbClr val="000000"/>
            </a:solidFill>
            <a:effectLst>
              <a:outerShdw blurRad="12700" dist="12700" dir="18900000" rotWithShape="0">
                <a:srgbClr val="000000">
                  <a:alpha val="24000"/>
                </a:srgbClr>
              </a:outerShdw>
            </a:effectLst>
            <a:uFillTx/>
            <a:latin typeface="+mn-lt"/>
            <a:ea typeface="+mn-ea"/>
            <a:cs typeface="+mn-cs"/>
            <a:sym typeface="Trebuchet M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3380</Words>
  <Application>Microsoft Office PowerPoint</Application>
  <PresentationFormat>Custom</PresentationFormat>
  <Paragraphs>1579</Paragraphs>
  <Slides>36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59" baseType="lpstr">
      <vt:lpstr>ＭＳ Ｐゴシック</vt:lpstr>
      <vt:lpstr>Arial</vt:lpstr>
      <vt:lpstr>Arial Black</vt:lpstr>
      <vt:lpstr>Bodoni MT Black</vt:lpstr>
      <vt:lpstr>Calibri</vt:lpstr>
      <vt:lpstr>Cambria</vt:lpstr>
      <vt:lpstr>Cochin</vt:lpstr>
      <vt:lpstr>Dosis</vt:lpstr>
      <vt:lpstr>Garamond</vt:lpstr>
      <vt:lpstr>Georgia</vt:lpstr>
      <vt:lpstr>Helvetica</vt:lpstr>
      <vt:lpstr>Helvetica Light</vt:lpstr>
      <vt:lpstr>Helvetica Neue</vt:lpstr>
      <vt:lpstr>Helvetica Neue Medium</vt:lpstr>
      <vt:lpstr>Montserrat Light</vt:lpstr>
      <vt:lpstr>open sans</vt:lpstr>
      <vt:lpstr>Roboto</vt:lpstr>
      <vt:lpstr>Tahoma</vt:lpstr>
      <vt:lpstr>Trajan Pro</vt:lpstr>
      <vt:lpstr>Trebuchet MS</vt:lpstr>
      <vt:lpstr>Verdana</vt:lpstr>
      <vt:lpstr>William template</vt:lpstr>
      <vt:lpstr>1_William template</vt:lpstr>
      <vt:lpstr>PowerPoint Presentation</vt:lpstr>
      <vt:lpstr>Lagos State - Vision &amp; Mission</vt:lpstr>
      <vt:lpstr>Purpose Of The Presentation</vt:lpstr>
      <vt:lpstr>PowerPoint Presentation</vt:lpstr>
      <vt:lpstr>2020 Budget Overview</vt:lpstr>
      <vt:lpstr>Function Group Allocation — Y2020</vt:lpstr>
      <vt:lpstr>Debt Servicing — Y2020</vt:lpstr>
      <vt:lpstr>PowerPoint Presentation</vt:lpstr>
      <vt:lpstr>Budget Performance Summary (Revenue) …………..1/3 </vt:lpstr>
      <vt:lpstr>Budget Performance Summary (Recurrent - Debt &amp; Non Debt) …………..2/3 </vt:lpstr>
      <vt:lpstr>Budget Performance Summary (Capex and Financing) …………..3/3 </vt:lpstr>
      <vt:lpstr>PowerPoint Presentation</vt:lpstr>
      <vt:lpstr>Budget Overview Highlights — Q1 (Jan – Mar) 2020</vt:lpstr>
      <vt:lpstr>PowerPoint Presentation</vt:lpstr>
      <vt:lpstr>Budget Performance Highlights — Q2 (Apr – Jun) 2020</vt:lpstr>
      <vt:lpstr>Budget Overview Highlights — Q1 VS Q2</vt:lpstr>
      <vt:lpstr>Budget Overview Highlights — Comparative (Q2) Year on Year</vt:lpstr>
      <vt:lpstr>PowerPoint Presentation</vt:lpstr>
      <vt:lpstr>Budget Overview Highlights — HALF YEAR 2020</vt:lpstr>
      <vt:lpstr>Budget Overview Highlights — Comparative (HALF YEAR) Year on Year</vt:lpstr>
      <vt:lpstr>PowerPoint Presentation</vt:lpstr>
      <vt:lpstr>Revenue Appraisal Highlights — HALF YEAR 2020</vt:lpstr>
      <vt:lpstr>Revenue Performance Highlights — Comparative (half year) Year on Year</vt:lpstr>
      <vt:lpstr>PowerPoint Presentation</vt:lpstr>
      <vt:lpstr>Personnel Cost Appraisal — Comparative (Half Year) Year on Year</vt:lpstr>
      <vt:lpstr>Total Overhead Cost Performance — Comparative (Half Year) Year on Year</vt:lpstr>
      <vt:lpstr>Recurrent Expenditure — Comparative (Half Year) Year on Year</vt:lpstr>
      <vt:lpstr>PowerPoint Presentation</vt:lpstr>
      <vt:lpstr>Capital Expenditure — Comparative (Half Year) Year on Year</vt:lpstr>
      <vt:lpstr>2020 Capital Expenditure and Financing Activities</vt:lpstr>
      <vt:lpstr>Capital Expenditure — (Half Year) 2020</vt:lpstr>
      <vt:lpstr>PowerPoint Presentation</vt:lpstr>
      <vt:lpstr>Observations &amp; Recommendations — Revenue</vt:lpstr>
      <vt:lpstr>Observations &amp; Recommendations — Recurrent Expenditure</vt:lpstr>
      <vt:lpstr>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Remi</dc:creator>
  <cp:lastModifiedBy>Ibrahim Obajomo</cp:lastModifiedBy>
  <cp:revision>508</cp:revision>
  <cp:lastPrinted>2020-07-13T11:14:05Z</cp:lastPrinted>
  <dcterms:modified xsi:type="dcterms:W3CDTF">2020-07-28T12:45:42Z</dcterms:modified>
</cp:coreProperties>
</file>