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729" r:id="rId1"/>
  </p:sldMasterIdLst>
  <p:notesMasterIdLst>
    <p:notesMasterId r:id="rId43"/>
  </p:notesMasterIdLst>
  <p:handoutMasterIdLst>
    <p:handoutMasterId r:id="rId44"/>
  </p:handoutMasterIdLst>
  <p:sldIdLst>
    <p:sldId id="733" r:id="rId2"/>
    <p:sldId id="385" r:id="rId3"/>
    <p:sldId id="643" r:id="rId4"/>
    <p:sldId id="772" r:id="rId5"/>
    <p:sldId id="773" r:id="rId6"/>
    <p:sldId id="774" r:id="rId7"/>
    <p:sldId id="775" r:id="rId8"/>
    <p:sldId id="776" r:id="rId9"/>
    <p:sldId id="777" r:id="rId10"/>
    <p:sldId id="779" r:id="rId11"/>
    <p:sldId id="780" r:id="rId12"/>
    <p:sldId id="781" r:id="rId13"/>
    <p:sldId id="782" r:id="rId14"/>
    <p:sldId id="783" r:id="rId15"/>
    <p:sldId id="785" r:id="rId16"/>
    <p:sldId id="786" r:id="rId17"/>
    <p:sldId id="787" r:id="rId18"/>
    <p:sldId id="823" r:id="rId19"/>
    <p:sldId id="818" r:id="rId20"/>
    <p:sldId id="789" r:id="rId21"/>
    <p:sldId id="790" r:id="rId22"/>
    <p:sldId id="824" r:id="rId23"/>
    <p:sldId id="791" r:id="rId24"/>
    <p:sldId id="792" r:id="rId25"/>
    <p:sldId id="793" r:id="rId26"/>
    <p:sldId id="794" r:id="rId27"/>
    <p:sldId id="819" r:id="rId28"/>
    <p:sldId id="797" r:id="rId29"/>
    <p:sldId id="799" r:id="rId30"/>
    <p:sldId id="800" r:id="rId31"/>
    <p:sldId id="804" r:id="rId32"/>
    <p:sldId id="806" r:id="rId33"/>
    <p:sldId id="820" r:id="rId34"/>
    <p:sldId id="808" r:id="rId35"/>
    <p:sldId id="809" r:id="rId36"/>
    <p:sldId id="810" r:id="rId37"/>
    <p:sldId id="811" r:id="rId38"/>
    <p:sldId id="822" r:id="rId39"/>
    <p:sldId id="821" r:id="rId40"/>
    <p:sldId id="816" r:id="rId41"/>
    <p:sldId id="817" r:id="rId42"/>
  </p:sldIdLst>
  <p:sldSz cx="9144000" cy="5143500" type="screen16x9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 userDrawn="1">
          <p15:clr>
            <a:srgbClr val="A4A3A4"/>
          </p15:clr>
        </p15:guide>
        <p15:guide id="2" pos="2209" userDrawn="1">
          <p15:clr>
            <a:srgbClr val="A4A3A4"/>
          </p15:clr>
        </p15:guide>
        <p15:guide id="3" orient="horz" pos="2924" userDrawn="1">
          <p15:clr>
            <a:srgbClr val="A4A3A4"/>
          </p15:clr>
        </p15:guide>
        <p15:guide id="4" pos="2227" userDrawn="1">
          <p15:clr>
            <a:srgbClr val="A4A3A4"/>
          </p15:clr>
        </p15:guide>
        <p15:guide id="5" orient="horz" pos="2932" userDrawn="1">
          <p15:clr>
            <a:srgbClr val="A4A3A4"/>
          </p15:clr>
        </p15:guide>
        <p15:guide id="6" pos="219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9" autoAdjust="0"/>
    <p:restoredTop sz="91382" autoAdjust="0"/>
  </p:normalViewPr>
  <p:slideViewPr>
    <p:cSldViewPr>
      <p:cViewPr varScale="1">
        <p:scale>
          <a:sx n="111" d="100"/>
          <a:sy n="111" d="100"/>
        </p:scale>
        <p:origin x="-834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836" y="-108"/>
      </p:cViewPr>
      <p:guideLst>
        <p:guide orient="horz" pos="2928"/>
        <p:guide orient="horz" pos="2924"/>
        <p:guide orient="horz" pos="2932"/>
        <p:guide pos="2209"/>
        <p:guide pos="2227"/>
        <p:guide pos="219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udget%20Dept\Desktop\graphs\Worksheet%202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lrMapOvr bg1="lt1" tx1="dk1" bg2="lt2" tx2="dk2" accent1="accent1" accent2="accent2" accent3="accent3" accent4="accent4" accent5="accent5" accent6="accent6" hlink="hlink" folHlink="folHlink"/>
  <c:chart>
    <c:view3D>
      <c:rotX val="30"/>
      <c:rotY val="40"/>
      <c:depthPercent val="100"/>
      <c:rAngAx val="1"/>
    </c:view3D>
    <c:plotArea>
      <c:layout/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Val val="1"/>
            <c:showCatName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Revenue!$A$3:$A$5</c:f>
              <c:strCache>
                <c:ptCount val="3"/>
                <c:pt idx="0">
                  <c:v>IGR</c:v>
                </c:pt>
                <c:pt idx="1">
                  <c:v>Capital Reciepts</c:v>
                </c:pt>
                <c:pt idx="2">
                  <c:v>Federal Transfers</c:v>
                </c:pt>
              </c:strCache>
            </c:strRef>
          </c:cat>
          <c:val>
            <c:numRef>
              <c:f>Revenue!$B$3:$B$5</c:f>
              <c:numCache>
                <c:formatCode>0%</c:formatCode>
                <c:ptCount val="3"/>
                <c:pt idx="0">
                  <c:v>0.70000000000000062</c:v>
                </c:pt>
                <c:pt idx="1">
                  <c:v>4.0000000000000022E-2</c:v>
                </c:pt>
                <c:pt idx="2">
                  <c:v>0.26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  <c:dispBlanksAs val="zero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CatName val="1"/>
            <c:showPercent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Ratio!$A$1:$A$2</c:f>
              <c:strCache>
                <c:ptCount val="2"/>
                <c:pt idx="0">
                  <c:v>Recurrent</c:v>
                </c:pt>
                <c:pt idx="1">
                  <c:v>Capital</c:v>
                </c:pt>
              </c:strCache>
            </c:strRef>
          </c:cat>
          <c:val>
            <c:numRef>
              <c:f>Ratio!$B$1:$B$2</c:f>
              <c:numCache>
                <c:formatCode>0%</c:formatCode>
                <c:ptCount val="2"/>
                <c:pt idx="0">
                  <c:v>0.38000000000000034</c:v>
                </c:pt>
                <c:pt idx="1">
                  <c:v>0.62000000000000055</c:v>
                </c:pt>
              </c:numCache>
            </c:numRef>
          </c:val>
        </c:ser>
        <c:dLbls>
          <c:showCatName val="1"/>
          <c:showPercent val="1"/>
        </c:dLbls>
        <c:firstSliceAng val="0"/>
        <c:holeSize val="50"/>
      </c:doughnutChart>
    </c:plotArea>
    <c:plotVisOnly val="1"/>
    <c:dispBlanksAs val="zero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Sheet1!$A$6:$A$8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Sheet1!$B$6:$B$8</c:f>
              <c:numCache>
                <c:formatCode>General</c:formatCode>
                <c:ptCount val="3"/>
                <c:pt idx="0">
                  <c:v>97.296999999999997</c:v>
                </c:pt>
                <c:pt idx="1">
                  <c:v>101.69499999999999</c:v>
                </c:pt>
                <c:pt idx="2">
                  <c:v>124.14100000000002</c:v>
                </c:pt>
              </c:numCache>
            </c:numRef>
          </c:val>
        </c:ser>
        <c:axId val="60271232"/>
        <c:axId val="60273024"/>
      </c:barChart>
      <c:catAx>
        <c:axId val="60271232"/>
        <c:scaling>
          <c:orientation val="minMax"/>
        </c:scaling>
        <c:axPos val="b"/>
        <c:numFmt formatCode="General" sourceLinked="1"/>
        <c:tickLblPos val="nextTo"/>
        <c:crossAx val="60273024"/>
        <c:crosses val="autoZero"/>
        <c:auto val="1"/>
        <c:lblAlgn val="ctr"/>
        <c:lblOffset val="100"/>
      </c:catAx>
      <c:valAx>
        <c:axId val="60273024"/>
        <c:scaling>
          <c:orientation val="minMax"/>
        </c:scaling>
        <c:axPos val="l"/>
        <c:majorGridlines/>
        <c:numFmt formatCode="General" sourceLinked="1"/>
        <c:tickLblPos val="nextTo"/>
        <c:crossAx val="60271232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0841077937887343E-2"/>
          <c:y val="1.8935306697773893E-2"/>
          <c:w val="0.81907325284809418"/>
          <c:h val="0.63169825993973094"/>
        </c:manualLayout>
      </c:layout>
      <c:bar3DChart>
        <c:barDir val="col"/>
        <c:grouping val="standard"/>
        <c:ser>
          <c:idx val="0"/>
          <c:order val="0"/>
          <c:tx>
            <c:strRef>
              <c:f>Sheet3!$A$6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cat>
            <c:strRef>
              <c:f>Sheet3!$B$5:$D$5</c:f>
              <c:strCache>
                <c:ptCount val="3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</c:strCache>
            </c:strRef>
          </c:cat>
          <c:val>
            <c:numRef>
              <c:f>Sheet3!$B$6:$D$6</c:f>
              <c:numCache>
                <c:formatCode>General</c:formatCode>
                <c:ptCount val="3"/>
                <c:pt idx="0">
                  <c:v>26.018999999999988</c:v>
                </c:pt>
                <c:pt idx="1">
                  <c:v>25.102</c:v>
                </c:pt>
                <c:pt idx="2">
                  <c:v>23.424999999999986</c:v>
                </c:pt>
              </c:numCache>
            </c:numRef>
          </c:val>
        </c:ser>
        <c:ser>
          <c:idx val="1"/>
          <c:order val="1"/>
          <c:tx>
            <c:strRef>
              <c:f>Sheet3!$A$7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cat>
            <c:strRef>
              <c:f>Sheet3!$B$5:$D$5</c:f>
              <c:strCache>
                <c:ptCount val="3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</c:strCache>
            </c:strRef>
          </c:cat>
          <c:val>
            <c:numRef>
              <c:f>Sheet3!$B$7:$D$7</c:f>
              <c:numCache>
                <c:formatCode>General</c:formatCode>
                <c:ptCount val="3"/>
                <c:pt idx="0">
                  <c:v>24.524999999999999</c:v>
                </c:pt>
                <c:pt idx="1">
                  <c:v>22.513000000000005</c:v>
                </c:pt>
                <c:pt idx="2">
                  <c:v>20.204999999999988</c:v>
                </c:pt>
              </c:numCache>
            </c:numRef>
          </c:val>
        </c:ser>
        <c:ser>
          <c:idx val="2"/>
          <c:order val="2"/>
          <c:tx>
            <c:strRef>
              <c:f>Sheet3!$A$8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cat>
            <c:strRef>
              <c:f>Sheet3!$B$5:$D$5</c:f>
              <c:strCache>
                <c:ptCount val="3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</c:strCache>
            </c:strRef>
          </c:cat>
          <c:val>
            <c:numRef>
              <c:f>Sheet3!$B$8:$D$8</c:f>
              <c:numCache>
                <c:formatCode>General</c:formatCode>
                <c:ptCount val="3"/>
                <c:pt idx="0">
                  <c:v>21.995999999999977</c:v>
                </c:pt>
                <c:pt idx="1">
                  <c:v>18.484000000000002</c:v>
                </c:pt>
                <c:pt idx="2">
                  <c:v>19.169</c:v>
                </c:pt>
              </c:numCache>
            </c:numRef>
          </c:val>
        </c:ser>
        <c:shape val="box"/>
        <c:axId val="114508160"/>
        <c:axId val="114509696"/>
        <c:axId val="114233792"/>
      </c:bar3DChart>
      <c:catAx>
        <c:axId val="1145081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4509696"/>
        <c:crosses val="autoZero"/>
        <c:auto val="1"/>
        <c:lblAlgn val="ctr"/>
        <c:lblOffset val="100"/>
      </c:catAx>
      <c:valAx>
        <c:axId val="11450969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4508160"/>
        <c:crosses val="autoZero"/>
        <c:crossBetween val="between"/>
      </c:valAx>
      <c:serAx>
        <c:axId val="114233792"/>
        <c:scaling>
          <c:orientation val="minMax"/>
        </c:scaling>
        <c:axPos val="b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4509696"/>
        <c:crosses val="autoZero"/>
      </c:ser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0997624566469068"/>
          <c:y val="6.165352645080751E-2"/>
          <c:w val="0.88357983009611063"/>
          <c:h val="0.44050676932776717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1'!$C$3:$C$21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CF9-41C5-90C8-2C2BFEE5D36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1'!$D$3:$D$21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CF9-41C5-90C8-2C2BFEE5D366}"/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1'!$E$3:$E$21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CF9-41C5-90C8-2C2BFEE5D366}"/>
            </c:ext>
          </c:extLst>
        </c:ser>
        <c:ser>
          <c:idx val="3"/>
          <c:order val="3"/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1'!$F$3:$F$21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ACF9-41C5-90C8-2C2BFEE5D366}"/>
            </c:ext>
          </c:extLst>
        </c:ser>
        <c:ser>
          <c:idx val="4"/>
          <c:order val="4"/>
          <c:spPr>
            <a:solidFill>
              <a:schemeClr val="accent5"/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1'!$G$3:$G$21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CF9-41C5-90C8-2C2BFEE5D366}"/>
            </c:ext>
          </c:extLst>
        </c:ser>
        <c:ser>
          <c:idx val="5"/>
          <c:order val="5"/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1'!$H$3:$H$21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CF9-41C5-90C8-2C2BFEE5D366}"/>
            </c:ext>
          </c:extLst>
        </c:ser>
        <c:ser>
          <c:idx val="6"/>
          <c:order val="6"/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1'!$I$3:$I$21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CF9-41C5-90C8-2C2BFEE5D366}"/>
            </c:ext>
          </c:extLst>
        </c:ser>
        <c:ser>
          <c:idx val="7"/>
          <c:order val="7"/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cat>
            <c:strRef>
              <c:f>'Graph 1'!$B$3:$B$21</c:f>
              <c:strCache>
                <c:ptCount val="18"/>
                <c:pt idx="0">
                  <c:v>Office of the Surveyor-General</c:v>
                </c:pt>
                <c:pt idx="1">
                  <c:v>Ministry of Education</c:v>
                </c:pt>
                <c:pt idx="2">
                  <c:v>Ministry of Finance</c:v>
                </c:pt>
                <c:pt idx="3">
                  <c:v>Lagos State Examination Board</c:v>
                </c:pt>
                <c:pt idx="4">
                  <c:v>Lagos State Building Control Authority</c:v>
                </c:pt>
                <c:pt idx="5">
                  <c:v>Lagos State High Courts</c:v>
                </c:pt>
                <c:pt idx="6">
                  <c:v>LASIMIRA</c:v>
                </c:pt>
                <c:pt idx="7">
                  <c:v>Ministry of Transportation</c:v>
                </c:pt>
                <c:pt idx="8">
                  <c:v>Lagos State Physical Planning Permit Authority(LAPPPA)</c:v>
                </c:pt>
                <c:pt idx="9">
                  <c:v>State Treasury Office</c:v>
                </c:pt>
                <c:pt idx="10">
                  <c:v>L/s Public Procurement Agency</c:v>
                </c:pt>
                <c:pt idx="11">
                  <c:v>Motor Vehicle Administration Agency</c:v>
                </c:pt>
                <c:pt idx="12">
                  <c:v>Ministry of Health</c:v>
                </c:pt>
                <c:pt idx="13">
                  <c:v>Lands Bureau</c:v>
                </c:pt>
                <c:pt idx="14">
                  <c:v>Lagos State Traffic Management Agency(LASTMA) </c:v>
                </c:pt>
                <c:pt idx="15">
                  <c:v>Lagos State Ferry Services</c:v>
                </c:pt>
                <c:pt idx="16">
                  <c:v>Ministry of waterfront Infrastructure Development</c:v>
                </c:pt>
                <c:pt idx="17">
                  <c:v>Water Regulatory commission</c:v>
                </c:pt>
              </c:strCache>
            </c:strRef>
          </c:cat>
          <c:val>
            <c:numRef>
              <c:f>'Graph 1'!$J$3:$J$21</c:f>
              <c:numCache>
                <c:formatCode>0</c:formatCode>
                <c:ptCount val="18"/>
                <c:pt idx="0">
                  <c:v>183</c:v>
                </c:pt>
                <c:pt idx="1">
                  <c:v>144</c:v>
                </c:pt>
                <c:pt idx="2">
                  <c:v>134</c:v>
                </c:pt>
                <c:pt idx="3">
                  <c:v>129</c:v>
                </c:pt>
                <c:pt idx="4">
                  <c:v>121</c:v>
                </c:pt>
                <c:pt idx="5">
                  <c:v>114</c:v>
                </c:pt>
                <c:pt idx="6">
                  <c:v>110</c:v>
                </c:pt>
                <c:pt idx="7">
                  <c:v>103</c:v>
                </c:pt>
                <c:pt idx="8">
                  <c:v>89</c:v>
                </c:pt>
                <c:pt idx="9">
                  <c:v>79</c:v>
                </c:pt>
                <c:pt idx="10">
                  <c:v>77</c:v>
                </c:pt>
                <c:pt idx="11">
                  <c:v>73</c:v>
                </c:pt>
                <c:pt idx="12">
                  <c:v>58</c:v>
                </c:pt>
                <c:pt idx="13">
                  <c:v>57</c:v>
                </c:pt>
                <c:pt idx="14">
                  <c:v>10</c:v>
                </c:pt>
                <c:pt idx="15">
                  <c:v>9</c:v>
                </c:pt>
                <c:pt idx="16">
                  <c:v>2</c:v>
                </c:pt>
                <c:pt idx="17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ACF9-41C5-90C8-2C2BFEE5D366}"/>
            </c:ext>
          </c:extLst>
        </c:ser>
        <c:gapWidth val="219"/>
        <c:overlap val="-27"/>
        <c:axId val="115369472"/>
        <c:axId val="115371008"/>
      </c:barChart>
      <c:catAx>
        <c:axId val="1153694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371008"/>
        <c:crosses val="autoZero"/>
        <c:auto val="1"/>
        <c:lblAlgn val="ctr"/>
        <c:lblOffset val="100"/>
      </c:catAx>
      <c:valAx>
        <c:axId val="1153710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369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655" y="3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E25A06-4D35-4BEF-B09F-C34589C1010C}" type="datetimeFigureOut">
              <a:rPr lang="en-GB"/>
              <a:pPr>
                <a:defRPr/>
              </a:pPr>
              <a:t>04/07/2017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8828730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655" y="8828730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6E2C49-05F6-48D6-8C96-91BFC39013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63497941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655" y="3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9FD4880-70E7-44EC-83C9-2EBA9C52E414}" type="datetimeFigureOut">
              <a:rPr lang="en-US"/>
              <a:pPr>
                <a:defRPr/>
              </a:pPr>
              <a:t>04-Jul-17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5325"/>
            <a:ext cx="6200775" cy="3487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44" tIns="46073" rIns="92144" bIns="46073" rtlCol="0" anchor="ctr"/>
          <a:lstStyle>
            <a:extLst/>
          </a:lstStyle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881" y="4416741"/>
            <a:ext cx="5608640" cy="4183698"/>
          </a:xfrm>
          <a:prstGeom prst="rect">
            <a:avLst/>
          </a:prstGeom>
        </p:spPr>
        <p:txBody>
          <a:bodyPr vert="horz" lIns="92144" tIns="46073" rIns="92144" bIns="46073" rtlCol="0">
            <a:normAutofit/>
          </a:bodyPr>
          <a:lstStyle>
            <a:extLst/>
          </a:lstStyle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8828730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655" y="8828730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95FAE3AF-21E3-4473-80BF-9509E48FBA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40479958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BD4FD3-726A-47A7-9F67-83D0E26970ED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Q3 &amp; Cumulative Y2016 Budget Performance Appraisal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4720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976051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246333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891784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2891183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184102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700525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3881512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4E0590-8699-4CA0-9B50-FFF3FECD6E0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3796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28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6945109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422226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44335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3500" y="1087438"/>
            <a:ext cx="9021763" cy="11445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500" y="10477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3500" y="2232025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1294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flipV="1">
            <a:off x="69850" y="1782763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9850" y="1755775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263" y="18510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0953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4629150"/>
            <a:ext cx="3962400" cy="3429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400" smtClean="0">
                <a:solidFill>
                  <a:srgbClr val="FFFFFF"/>
                </a:solidFill>
                <a:latin typeface="Franklin Gothic Book" pitchFamily="34" charset="0"/>
              </a:defRPr>
            </a:lvl1pPr>
          </a:lstStyle>
          <a:p>
            <a:pPr>
              <a:defRPr/>
            </a:pPr>
            <a:fld id="{9E80967A-C0DF-4556-8C5D-FF9344C683D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0" r:id="rId1"/>
    <p:sldLayoutId id="2147484731" r:id="rId2"/>
    <p:sldLayoutId id="2147484732" r:id="rId3"/>
    <p:sldLayoutId id="2147484733" r:id="rId4"/>
    <p:sldLayoutId id="2147484734" r:id="rId5"/>
    <p:sldLayoutId id="2147484735" r:id="rId6"/>
    <p:sldLayoutId id="2147484736" r:id="rId7"/>
    <p:sldLayoutId id="2147484737" r:id="rId8"/>
    <p:sldLayoutId id="2147484738" r:id="rId9"/>
    <p:sldLayoutId id="2147484739" r:id="rId10"/>
    <p:sldLayoutId id="2147484740" r:id="rId11"/>
  </p:sldLayoutIdLst>
  <p:transition spd="slow">
    <p:fade/>
  </p:transition>
  <p:hf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1" fontAlgn="base" hangingPunct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762000" y="406908"/>
            <a:ext cx="7620000" cy="914400"/>
          </a:xfrm>
          <a:noFill/>
        </p:spPr>
        <p:txBody>
          <a:bodyPr/>
          <a:lstStyle/>
          <a:p>
            <a:pPr algn="ctr" eaLnBrk="1" hangingPunct="1"/>
            <a:r>
              <a:rPr lang="en-US" altLang="en-US" sz="2800" b="1" dirty="0" smtClean="0">
                <a:solidFill>
                  <a:srgbClr val="00B050"/>
                </a:solidFill>
                <a:latin typeface="Tahoma" pitchFamily="34" charset="0"/>
                <a:cs typeface="Tahoma" pitchFamily="34" charset="0"/>
              </a:rPr>
              <a:t>LAGOS STATE GOVERNMENT</a:t>
            </a:r>
            <a:r>
              <a:rPr lang="en-US" altLang="en-US" sz="2400" b="1" dirty="0" smtClean="0">
                <a:solidFill>
                  <a:srgbClr val="00B05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altLang="en-US" sz="2400" b="1" dirty="0" smtClean="0">
                <a:solidFill>
                  <a:srgbClr val="00B050"/>
                </a:solidFill>
                <a:latin typeface="Tahoma" pitchFamily="34" charset="0"/>
                <a:cs typeface="Tahoma" pitchFamily="34" charset="0"/>
              </a:rPr>
            </a:br>
            <a:r>
              <a:rPr lang="en-US" altLang="en-US" sz="2400" b="1" dirty="0" smtClean="0">
                <a:solidFill>
                  <a:srgbClr val="00B050"/>
                </a:solidFill>
                <a:latin typeface="Tahoma" pitchFamily="34" charset="0"/>
                <a:cs typeface="Tahoma" pitchFamily="34" charset="0"/>
              </a:rPr>
              <a:t>MINISTRY OF ECONOMIC PLANNING &amp;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923735" y="1905000"/>
            <a:ext cx="7123113" cy="2724150"/>
          </a:xfrm>
        </p:spPr>
        <p:txBody>
          <a:bodyPr>
            <a:normAutofit lnSpcReduction="10000"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1</a:t>
            </a:r>
            <a:r>
              <a:rPr lang="en-US" sz="2000" baseline="30000" dirty="0" smtClean="0">
                <a:solidFill>
                  <a:srgbClr val="002060"/>
                </a:solidFill>
                <a:latin typeface="Arial Black" pitchFamily="34" charset="0"/>
              </a:rPr>
              <a:t>ST</a:t>
            </a: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 QUARTER YEAR 2017 BUDGET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PERFORMANCE APPRAISAL   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1"/>
                </a:solidFill>
                <a:latin typeface="Garamond" pitchFamily="18" charset="0"/>
              </a:rPr>
              <a:t>By</a:t>
            </a:r>
            <a:endParaRPr lang="en-US" sz="20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latin typeface="Garamond" pitchFamily="18" charset="0"/>
              </a:rPr>
              <a:t>Mr. </a:t>
            </a:r>
            <a:r>
              <a:rPr lang="en-US" sz="2000" b="1" dirty="0" err="1">
                <a:solidFill>
                  <a:schemeClr val="tx1"/>
                </a:solidFill>
                <a:latin typeface="Garamond" pitchFamily="18" charset="0"/>
              </a:rPr>
              <a:t>Akinyemi</a:t>
            </a:r>
            <a:r>
              <a:rPr lang="en-US" sz="2000" b="1" dirty="0">
                <a:solidFill>
                  <a:schemeClr val="tx1"/>
                </a:solidFill>
                <a:latin typeface="Garamond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Garamond" pitchFamily="18" charset="0"/>
              </a:rPr>
              <a:t>Ashade</a:t>
            </a:r>
            <a:endParaRPr lang="en-US" sz="20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2000" dirty="0" err="1">
                <a:solidFill>
                  <a:schemeClr val="tx1"/>
                </a:solidFill>
                <a:latin typeface="Garamond" pitchFamily="18" charset="0"/>
              </a:rPr>
              <a:t>Honourable</a:t>
            </a:r>
            <a:r>
              <a:rPr lang="en-US" sz="2000" dirty="0">
                <a:solidFill>
                  <a:schemeClr val="tx1"/>
                </a:solidFill>
                <a:latin typeface="Garamond" pitchFamily="18" charset="0"/>
              </a:rPr>
              <a:t> Commissioner </a:t>
            </a:r>
            <a:r>
              <a:rPr lang="en-US" sz="2000" dirty="0" smtClean="0">
                <a:solidFill>
                  <a:schemeClr val="tx1"/>
                </a:solidFill>
                <a:latin typeface="Garamond" pitchFamily="18" charset="0"/>
              </a:rPr>
              <a:t>, Finance / MEPB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2000" dirty="0" smtClean="0">
                <a:solidFill>
                  <a:schemeClr val="tx1"/>
                </a:solidFill>
                <a:latin typeface="Garamond" pitchFamily="18" charset="0"/>
              </a:rPr>
              <a:t>Ministry </a:t>
            </a:r>
            <a:r>
              <a:rPr lang="en-US" sz="2000" dirty="0">
                <a:solidFill>
                  <a:schemeClr val="tx1"/>
                </a:solidFill>
                <a:latin typeface="Garamond" pitchFamily="18" charset="0"/>
              </a:rPr>
              <a:t>of Economic Planning and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1"/>
                </a:solidFill>
                <a:latin typeface="Garamond" pitchFamily="18" charset="0"/>
              </a:rPr>
              <a:t>at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1"/>
                </a:solidFill>
                <a:latin typeface="Garamond" pitchFamily="18" charset="0"/>
              </a:rPr>
              <a:t>Lagos House, </a:t>
            </a:r>
            <a:r>
              <a:rPr lang="en-US" sz="1600" dirty="0" err="1">
                <a:solidFill>
                  <a:schemeClr val="tx1"/>
                </a:solidFill>
                <a:latin typeface="Garamond" pitchFamily="18" charset="0"/>
              </a:rPr>
              <a:t>Ikeja</a:t>
            </a:r>
            <a:endParaRPr lang="en-US" sz="16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600" dirty="0" smtClean="0">
                <a:solidFill>
                  <a:schemeClr val="tx1"/>
                </a:solidFill>
                <a:latin typeface="Garamond" pitchFamily="18" charset="0"/>
              </a:rPr>
              <a:t>April, 2017</a:t>
            </a:r>
            <a:endParaRPr lang="en-US" sz="16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000" b="1" dirty="0" smtClean="0">
              <a:solidFill>
                <a:srgbClr val="C00000"/>
              </a:solidFill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100" b="1" dirty="0" smtClean="0"/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40" name="Footer Placeholder 1"/>
          <p:cNvSpPr>
            <a:spLocks noGrp="1"/>
          </p:cNvSpPr>
          <p:nvPr>
            <p:ph type="ftr" sz="quarter" idx="4294967295"/>
          </p:nvPr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fr-FR" altLang="en-US" sz="1000" dirty="0" smtClean="0">
                <a:latin typeface="Arial" charset="0"/>
                <a:cs typeface="Arial" charset="0"/>
              </a:rPr>
              <a:t>Q1 Y2017 Budget Performance Appraisal</a:t>
            </a:r>
            <a:endParaRPr lang="en-US" altLang="en-US" sz="1000" dirty="0" smtClean="0">
              <a:latin typeface="Arial" charset="0"/>
              <a:cs typeface="Arial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</a:t>
            </a:fld>
            <a:endParaRPr lang="en-US" sz="800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31928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229600" cy="590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	 		</a:t>
            </a:r>
            <a:r>
              <a:rPr lang="en-US" b="1" dirty="0" smtClean="0">
                <a:solidFill>
                  <a:schemeClr val="tx1"/>
                </a:solidFill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OUTLINE</a:t>
            </a:r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295400" y="971550"/>
            <a:ext cx="7620000" cy="3733800"/>
          </a:xfrm>
        </p:spPr>
        <p:txBody>
          <a:bodyPr/>
          <a:lstStyle/>
          <a:p>
            <a:pPr eaLnBrk="1" hangingPunct="1"/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Purpose of the Presentation</a:t>
            </a:r>
          </a:p>
          <a:p>
            <a:pPr eaLnBrk="1" hangingPunct="1"/>
            <a:r>
              <a:rPr lang="en-US" altLang="en-US" sz="14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Y2017 </a:t>
            </a:r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Budget Overview</a:t>
            </a:r>
          </a:p>
          <a:p>
            <a:pPr eaLnBrk="1" hangingPunct="1"/>
            <a:r>
              <a:rPr lang="en-US" altLang="en-US" sz="14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Y2017 </a:t>
            </a:r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Budget Focus and Priorities</a:t>
            </a:r>
          </a:p>
          <a:p>
            <a:pPr eaLnBrk="1" hangingPunct="1"/>
            <a:r>
              <a:rPr lang="en-US" altLang="en-US" sz="14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Y2017 </a:t>
            </a:r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Key Implementation Strategies</a:t>
            </a:r>
          </a:p>
          <a:p>
            <a:pPr eaLnBrk="1" hangingPunct="1"/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Review of </a:t>
            </a:r>
            <a:r>
              <a:rPr lang="en-US" altLang="en-US" sz="14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Y2016 Budget</a:t>
            </a:r>
            <a:endParaRPr lang="en-US" altLang="en-US" sz="14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 eaLnBrk="1" hangingPunct="1"/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Highlights of Q1 Budget Performance Review (Jan-Mar, </a:t>
            </a:r>
            <a:r>
              <a:rPr lang="en-US" altLang="en-US" sz="14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2017)</a:t>
            </a:r>
            <a:endParaRPr lang="en-US" altLang="en-US" sz="14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Observations and Recommendations</a:t>
            </a:r>
          </a:p>
          <a:p>
            <a:pPr eaLnBrk="1" hangingPunct="1"/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Summary/Conclusion(s)</a:t>
            </a:r>
          </a:p>
          <a:p>
            <a:pPr eaLnBrk="1" hangingPunct="1"/>
            <a:r>
              <a:rPr lang="en-US" altLang="en-US" sz="14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Annexures</a:t>
            </a:r>
          </a:p>
        </p:txBody>
      </p:sp>
      <p:sp>
        <p:nvSpPr>
          <p:cNvPr id="12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</a:t>
            </a:fld>
            <a:endParaRPr lang="en-US" sz="800" dirty="0"/>
          </a:p>
        </p:txBody>
      </p:sp>
      <p:sp>
        <p:nvSpPr>
          <p:cNvPr id="13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146051" y="2190750"/>
            <a:ext cx="885031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endParaRPr lang="en-US" altLang="en-US" sz="32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23950"/>
            <a:ext cx="7848600" cy="1752600"/>
          </a:xfrm>
        </p:spPr>
        <p:txBody>
          <a:bodyPr/>
          <a:lstStyle/>
          <a:p>
            <a:pPr marL="285750" lvl="1" indent="-2857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 </a:t>
            </a:r>
            <a:r>
              <a:rPr lang="en-US" altLang="en-US" sz="1800" dirty="0" smtClean="0">
                <a:latin typeface="Garamond" pitchFamily="18" charset="0"/>
                <a:cs typeface="Aharoni" pitchFamily="2" charset="-79"/>
              </a:rPr>
              <a:t>Analyze and deliberate on Q1 (Jan-Mar.) 2017 budget performance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 smtClean="0">
                <a:latin typeface="Garamond" pitchFamily="18" charset="0"/>
                <a:cs typeface="Aharoni" pitchFamily="2" charset="-79"/>
              </a:rPr>
              <a:t>Establish 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areas that require improvement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Examine reasons for non-performance where applicable; and 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Suggest the way forward</a:t>
            </a:r>
          </a:p>
          <a:p>
            <a:endParaRPr lang="en-US" altLang="en-US" sz="1800" dirty="0">
              <a:latin typeface="Garamond" pitchFamily="18" charset="0"/>
              <a:cs typeface="Aharoni" pitchFamily="2" charset="-79"/>
            </a:endParaRPr>
          </a:p>
          <a:p>
            <a:pPr marL="0" indent="0">
              <a:buNone/>
            </a:pPr>
            <a:endParaRPr lang="en-US" altLang="en-US" sz="3600" dirty="0">
              <a:latin typeface="Garamond" pitchFamily="18" charset="0"/>
            </a:endParaRPr>
          </a:p>
        </p:txBody>
      </p:sp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</a:t>
            </a:fld>
            <a:endParaRPr lang="en-US" sz="800" dirty="0"/>
          </a:p>
        </p:txBody>
      </p:sp>
      <p:sp>
        <p:nvSpPr>
          <p:cNvPr id="12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3" name="Picture 12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09549"/>
            <a:ext cx="3402013" cy="71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967106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sz="quarter" idx="1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b="1" dirty="0" smtClean="0">
                <a:latin typeface="Garamond" pitchFamily="18" charset="0"/>
              </a:rPr>
              <a:t>Y2017 </a:t>
            </a:r>
            <a:r>
              <a:rPr lang="en-US" altLang="en-US" sz="3200" b="1" dirty="0">
                <a:latin typeface="Garamond" pitchFamily="18" charset="0"/>
              </a:rPr>
              <a:t>Approved Budget Overview</a:t>
            </a:r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</a:t>
            </a:fld>
            <a:endParaRPr lang="en-US" sz="800" dirty="0"/>
          </a:p>
        </p:txBody>
      </p:sp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2723886962"/>
              </p:ext>
            </p:extLst>
          </p:nvPr>
        </p:nvGraphicFramePr>
        <p:xfrm>
          <a:off x="304800" y="971548"/>
          <a:ext cx="5638800" cy="38701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484">
                  <a:extLst>
                    <a:ext uri="{9D8B030D-6E8A-4147-A177-3AD203B41FA5}">
                      <a16:colId xmlns="" xmlns:a16="http://schemas.microsoft.com/office/drawing/2014/main" val="1911064630"/>
                    </a:ext>
                  </a:extLst>
                </a:gridCol>
                <a:gridCol w="3959475">
                  <a:extLst>
                    <a:ext uri="{9D8B030D-6E8A-4147-A177-3AD203B41FA5}">
                      <a16:colId xmlns="" xmlns:a16="http://schemas.microsoft.com/office/drawing/2014/main" val="2622935138"/>
                    </a:ext>
                  </a:extLst>
                </a:gridCol>
                <a:gridCol w="1126841">
                  <a:extLst>
                    <a:ext uri="{9D8B030D-6E8A-4147-A177-3AD203B41FA5}">
                      <a16:colId xmlns="" xmlns:a16="http://schemas.microsoft.com/office/drawing/2014/main" val="3077320864"/>
                    </a:ext>
                  </a:extLst>
                </a:gridCol>
              </a:tblGrid>
              <a:tr h="39979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SN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</a:rPr>
                        <a:t>Y2017 </a:t>
                      </a:r>
                      <a:r>
                        <a:rPr lang="en-US" sz="1200" dirty="0">
                          <a:latin typeface="Calibri (Body)"/>
                        </a:rPr>
                        <a:t>Budget (</a:t>
                      </a:r>
                      <a:r>
                        <a:rPr lang="en-US" sz="1200" dirty="0" err="1">
                          <a:latin typeface="Calibri (Body)"/>
                        </a:rPr>
                        <a:t>N’bn</a:t>
                      </a:r>
                      <a:r>
                        <a:rPr lang="en-US" sz="1200" dirty="0">
                          <a:latin typeface="Calibri (Body)"/>
                        </a:rPr>
                        <a:t>)</a:t>
                      </a:r>
                    </a:p>
                  </a:txBody>
                  <a:tcPr marL="9144" marR="9144" marT="9144" marB="9144" anchor="ctr"/>
                </a:tc>
                <a:extLst>
                  <a:ext uri="{0D108BD9-81ED-4DB2-BD59-A6C34878D82A}">
                    <a16:rowId xmlns="" xmlns:a16="http://schemas.microsoft.com/office/drawing/2014/main" val="3422336924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1.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revenue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642.848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603793387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2.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recurrent expenditure (debt &amp; non-debt)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305.182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819537387"/>
                  </a:ext>
                </a:extLst>
              </a:tr>
              <a:tr h="24397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30.078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273568967"/>
                  </a:ext>
                </a:extLst>
              </a:tr>
              <a:tr h="24397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275.104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566768417"/>
                  </a:ext>
                </a:extLst>
              </a:tr>
              <a:tr h="2094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 smtClean="0">
                          <a:latin typeface="Calibri (Body)"/>
                        </a:rPr>
                        <a:t>a.   Total Personnel </a:t>
                      </a:r>
                      <a:r>
                        <a:rPr lang="en-US" sz="1200" dirty="0">
                          <a:latin typeface="Calibri (Body)"/>
                        </a:rPr>
                        <a:t>cost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104.712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494209960"/>
                  </a:ext>
                </a:extLst>
              </a:tr>
              <a:tr h="24397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b.   </a:t>
                      </a:r>
                      <a:r>
                        <a:rPr lang="en-US" sz="1200" dirty="0" smtClean="0">
                          <a:latin typeface="Calibri (Body)"/>
                        </a:rPr>
                        <a:t>Total Overhead </a:t>
                      </a:r>
                      <a:r>
                        <a:rPr lang="en-US" sz="1200" dirty="0">
                          <a:latin typeface="Calibri (Body)"/>
                        </a:rPr>
                        <a:t>cost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170.393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959233545"/>
                  </a:ext>
                </a:extLst>
              </a:tr>
              <a:tr h="24748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3.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Recurrent surplus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337.666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970714207"/>
                  </a:ext>
                </a:extLst>
              </a:tr>
              <a:tr h="24397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4.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507.817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128051840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5.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 – Surplus/(Deficit)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170.151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613869384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  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</a:rPr>
                        <a:t>22.551</a:t>
                      </a:r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701049489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World Bank - DPO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932271894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ii. 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22.551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855657082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47.600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583503583"/>
                  </a:ext>
                </a:extLst>
              </a:tr>
              <a:tr h="22679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6.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Bond issuance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934442805"/>
                  </a:ext>
                </a:extLst>
              </a:tr>
              <a:tr h="22320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7.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812.998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35555014"/>
                  </a:ext>
                </a:extLst>
              </a:tr>
            </a:tbl>
          </a:graphicData>
        </a:graphic>
      </p:graphicFrame>
      <p:sp>
        <p:nvSpPr>
          <p:cNvPr id="6" name="Rectangle 2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Budget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19800" y="742950"/>
            <a:ext cx="31242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dirty="0" smtClean="0">
                <a:latin typeface="Garamond" pitchFamily="18" charset="0"/>
                <a:cs typeface="Aharoni" pitchFamily="2" charset="-79"/>
              </a:rPr>
              <a:t>Y2017 Budget of N812.998bn was signed into law on Monday 9</a:t>
            </a:r>
            <a:r>
              <a:rPr lang="en-US" altLang="en-US" baseline="30000" dirty="0" smtClean="0">
                <a:latin typeface="Garamond" pitchFamily="18" charset="0"/>
                <a:cs typeface="Aharoni" pitchFamily="2" charset="-79"/>
              </a:rPr>
              <a:t>th</a:t>
            </a:r>
            <a:r>
              <a:rPr lang="en-US" altLang="en-US" dirty="0" smtClean="0">
                <a:latin typeface="Garamond" pitchFamily="18" charset="0"/>
                <a:cs typeface="Aharoni" pitchFamily="2" charset="-79"/>
              </a:rPr>
              <a:t> January, 2017.</a:t>
            </a:r>
          </a:p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dirty="0" smtClean="0">
                <a:latin typeface="Garamond" pitchFamily="18" charset="0"/>
                <a:cs typeface="Aharoni" pitchFamily="2" charset="-79"/>
              </a:rPr>
              <a:t>The State’s Vision and Mission: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b="1" dirty="0" smtClean="0">
                <a:latin typeface="Garamond" pitchFamily="18" charset="0"/>
                <a:cs typeface="Aharoni" pitchFamily="2" charset="-79"/>
              </a:rPr>
              <a:t>Vision:</a:t>
            </a:r>
            <a:r>
              <a:rPr lang="en-US" altLang="en-US" dirty="0" smtClean="0">
                <a:latin typeface="Garamond" pitchFamily="18" charset="0"/>
                <a:cs typeface="Aharoni" pitchFamily="2" charset="-79"/>
              </a:rPr>
              <a:t>  Africa’s model megacity, a global economic and financial hub that is safe, secure, functional and productive.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b="1" dirty="0" smtClean="0">
                <a:latin typeface="Garamond" pitchFamily="18" charset="0"/>
                <a:cs typeface="Aharoni" pitchFamily="2" charset="-79"/>
              </a:rPr>
              <a:t>Mission:</a:t>
            </a:r>
            <a:r>
              <a:rPr lang="en-US" altLang="en-US" dirty="0" smtClean="0">
                <a:latin typeface="Garamond" pitchFamily="18" charset="0"/>
                <a:cs typeface="Aharoni" pitchFamily="2" charset="-79"/>
              </a:rPr>
              <a:t> Eradicate poverty and promote economic growth through infrastructural renewal and development.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endParaRPr lang="en-US" dirty="0"/>
          </a:p>
        </p:txBody>
      </p:sp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2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</a:t>
            </a:fld>
            <a:endParaRPr lang="en-US" sz="800" dirty="0"/>
          </a:p>
        </p:txBody>
      </p:sp>
      <p:sp>
        <p:nvSpPr>
          <p:cNvPr id="11" name="Footer Placeholder 1"/>
          <p:cNvSpPr txBox="1">
            <a:spLocks/>
          </p:cNvSpPr>
          <p:nvPr/>
        </p:nvSpPr>
        <p:spPr bwMode="auto">
          <a:xfrm>
            <a:off x="152400" y="4779762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200150"/>
          <a:ext cx="8305800" cy="3505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/>
                <a:gridCol w="1447800"/>
                <a:gridCol w="1447800"/>
                <a:gridCol w="1447800"/>
                <a:gridCol w="1447800"/>
              </a:tblGrid>
              <a:tr h="6061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en-US" sz="1200" dirty="0">
                          <a:solidFill>
                            <a:schemeClr val="bg1"/>
                          </a:solidFill>
                          <a:latin typeface="Calibri (Body)"/>
                          <a:cs typeface="Arial" panose="020B0604020202020204" pitchFamily="34" charset="0"/>
                        </a:rPr>
                        <a:t>Function group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Recurrent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Capital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Allocation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General public service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133.744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73.410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207.155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25.48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Public order and safety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18.047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21.674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39.722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</a:t>
                      </a:r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4.89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Economic affairs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38.887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257.830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296.717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36.50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Environmental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114.249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42.319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56.569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6.96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Housing &amp; community amenities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2.886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47.458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50.344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</a:t>
                      </a:r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6.19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Health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34.557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16.870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51.447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6.33         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Recreation, culture &amp; religion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2.552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9.867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12.419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1.53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Education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58.118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34.327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92.445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11.37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Social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2.122 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4.058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6.180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</a:t>
                      </a:r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0.76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305.182 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507.816 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812.998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100.00 </a:t>
                      </a:r>
                    </a:p>
                  </a:txBody>
                  <a:tcPr marT="9144" marB="9144" anchor="ctr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371600" y="285750"/>
            <a:ext cx="5638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Budget: Details of Function Group Allocation</a:t>
            </a:r>
            <a:endParaRPr lang="en-US" sz="16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n-US" sz="800" dirty="0" smtClean="0"/>
              <a:t>6</a:t>
            </a:r>
            <a:endParaRPr lang="en-US" sz="800" dirty="0"/>
          </a:p>
        </p:txBody>
      </p:sp>
      <p:sp>
        <p:nvSpPr>
          <p:cNvPr id="10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1" name="Picture 10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1276350"/>
            <a:ext cx="2833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Garamond" panose="02020404030301010803" pitchFamily="18" charset="0"/>
              </a:rPr>
              <a:t>Projected Revenue Sources</a:t>
            </a:r>
            <a:endParaRPr lang="en-US" b="1" dirty="0">
              <a:latin typeface="Garamond" panose="02020404030301010803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4400" y="209550"/>
            <a:ext cx="708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Budget: Projected Revenue Sources and Capital to Recurrent Ratio</a:t>
            </a:r>
            <a:endParaRPr lang="en-US" sz="16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67400" y="1200150"/>
            <a:ext cx="2704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Garamond" panose="02020404030301010803" pitchFamily="18" charset="0"/>
              </a:rPr>
              <a:t>Capital / Recurrent Ratio</a:t>
            </a:r>
            <a:endParaRPr lang="en-US" b="1" dirty="0">
              <a:latin typeface="Garamond" panose="02020404030301010803" pitchFamily="18" charset="0"/>
            </a:endParaRPr>
          </a:p>
        </p:txBody>
      </p:sp>
      <p:pic>
        <p:nvPicPr>
          <p:cNvPr id="14" name="Picture 13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7724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7</a:t>
            </a:fld>
            <a:endParaRPr lang="en-US" sz="800" dirty="0"/>
          </a:p>
        </p:txBody>
      </p:sp>
      <p:sp>
        <p:nvSpPr>
          <p:cNvPr id="18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55093583"/>
              </p:ext>
            </p:extLst>
          </p:nvPr>
        </p:nvGraphicFramePr>
        <p:xfrm>
          <a:off x="228600" y="168450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441267112"/>
              </p:ext>
            </p:extLst>
          </p:nvPr>
        </p:nvGraphicFramePr>
        <p:xfrm>
          <a:off x="4411133" y="16266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1" y="971550"/>
            <a:ext cx="3962399" cy="3657600"/>
          </a:xfrm>
        </p:spPr>
        <p:txBody>
          <a:bodyPr/>
          <a:lstStyle/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Security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Transportation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Economy (including agriculture &amp; tourism)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Power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Housing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Infrastructure (road)</a:t>
            </a: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Education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pPr marL="0" indent="0" eaLnBrk="1" hangingPunct="1">
              <a:buNone/>
            </a:pPr>
            <a:endParaRPr lang="en-US" altLang="en-US" sz="2200" dirty="0">
              <a:solidFill>
                <a:srgbClr val="C00000"/>
              </a:solidFill>
              <a:latin typeface="Garamond" pitchFamily="18" charset="0"/>
              <a:cs typeface="Aharoni" pitchFamily="2" charset="-79"/>
            </a:endParaRPr>
          </a:p>
          <a:p>
            <a:pPr marL="0" indent="0" eaLnBrk="1" hangingPunct="1">
              <a:buNone/>
            </a:pPr>
            <a:endParaRPr lang="en-US" altLang="en-US" sz="2200" dirty="0">
              <a:latin typeface="Garamond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800600" y="971550"/>
            <a:ext cx="41148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1800">
                <a:latin typeface="Garamond" pitchFamily="18" charset="0"/>
                <a:cs typeface="Aharoni" pitchFamily="2" charset="-79"/>
              </a:defRPr>
            </a:lvl1pPr>
            <a:lvl2pPr marL="547688" indent="-228600" eaLnBrk="1" hangingPunct="1">
              <a:spcBef>
                <a:spcPts val="375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>
                <a:latin typeface="+mn-lt"/>
                <a:cs typeface="+mn-cs"/>
              </a:defRPr>
            </a:lvl2pPr>
            <a:lvl3pPr marL="822325" indent="-228600" eaLnBrk="1" hangingPunct="1">
              <a:spcBef>
                <a:spcPts val="375"/>
              </a:spcBef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>
                <a:latin typeface="+mn-lt"/>
                <a:cs typeface="+mn-cs"/>
              </a:defRPr>
            </a:lvl3pPr>
            <a:lvl4pPr marL="1096963" indent="-228600" eaLnBrk="1" hangingPunct="1">
              <a:spcBef>
                <a:spcPts val="375"/>
              </a:spcBef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>
                <a:latin typeface="+mn-lt"/>
                <a:cs typeface="+mn-cs"/>
              </a:defRPr>
            </a:lvl4pPr>
            <a:lvl5pPr marL="1371600" indent="-228600" eaLnBrk="1" hangingPunct="1">
              <a:spcBef>
                <a:spcPts val="375"/>
              </a:spcBef>
              <a:buClr>
                <a:srgbClr val="A28E6A"/>
              </a:buClr>
              <a:buChar char="o"/>
              <a:defRPr sz="2000">
                <a:latin typeface="+mn-lt"/>
                <a:cs typeface="+mn-cs"/>
              </a:defRPr>
            </a:lvl5pPr>
            <a:lvl6pPr marL="1645920" indent="-228600">
              <a:spcBef>
                <a:spcPts val="370"/>
              </a:spcBef>
              <a:buClr>
                <a:schemeClr val="accent3"/>
              </a:buClr>
              <a:buChar char="•"/>
              <a:defRPr kumimoji="0" sz="1800" baseline="0">
                <a:latin typeface="+mn-lt"/>
                <a:cs typeface="+mn-cs"/>
              </a:defRPr>
            </a:lvl6pPr>
            <a:lvl7pPr marL="1920240" indent="-228600">
              <a:spcBef>
                <a:spcPts val="370"/>
              </a:spcBef>
              <a:buClr>
                <a:schemeClr val="accent2"/>
              </a:buClr>
              <a:buChar char="•"/>
              <a:defRPr kumimoji="0" sz="1800">
                <a:latin typeface="+mn-lt"/>
                <a:cs typeface="+mn-cs"/>
              </a:defRPr>
            </a:lvl7pPr>
            <a:lvl8pPr marL="2194560" indent="-228600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>
                <a:latin typeface="+mn-lt"/>
                <a:cs typeface="+mn-cs"/>
              </a:defRPr>
            </a:lvl8pPr>
            <a:lvl9pPr marL="2468880" indent="-228600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>
                <a:latin typeface="+mn-lt"/>
                <a:cs typeface="+mn-cs"/>
              </a:defRPr>
            </a:lvl9pPr>
          </a:lstStyle>
          <a:p>
            <a:r>
              <a:rPr lang="en-US" altLang="en-US" dirty="0"/>
              <a:t>Health</a:t>
            </a:r>
            <a:endParaRPr lang="en-GB" altLang="en-US" dirty="0"/>
          </a:p>
          <a:p>
            <a:r>
              <a:rPr lang="en-US" altLang="en-US" dirty="0"/>
              <a:t>Environment</a:t>
            </a:r>
            <a:endParaRPr lang="en-GB" altLang="en-US" dirty="0"/>
          </a:p>
          <a:p>
            <a:r>
              <a:rPr lang="en-US" altLang="en-US" dirty="0"/>
              <a:t>Water</a:t>
            </a:r>
            <a:endParaRPr lang="en-GB" altLang="en-US" dirty="0"/>
          </a:p>
          <a:p>
            <a:r>
              <a:rPr lang="en-US" altLang="en-US" dirty="0"/>
              <a:t>Rural/Urban Development</a:t>
            </a:r>
            <a:endParaRPr lang="en-GB" altLang="en-US" dirty="0"/>
          </a:p>
          <a:p>
            <a:r>
              <a:rPr lang="en-US" altLang="en-US" dirty="0"/>
              <a:t>Skill Acquisition/Microfinance</a:t>
            </a:r>
            <a:endParaRPr lang="en-GB" altLang="en-US" dirty="0"/>
          </a:p>
          <a:p>
            <a:r>
              <a:rPr lang="en-US" altLang="en-US" dirty="0"/>
              <a:t>e-Governance</a:t>
            </a:r>
          </a:p>
          <a:p>
            <a:r>
              <a:rPr lang="en-US" altLang="en-US" dirty="0"/>
              <a:t>Enhanced capacity building</a:t>
            </a:r>
            <a:endParaRPr lang="en-GB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943795" y="514350"/>
            <a:ext cx="2180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 Focus</a:t>
            </a:r>
            <a:endParaRPr lang="en-US" sz="16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8</a:t>
            </a:fld>
            <a:endParaRPr lang="en-US" sz="800" dirty="0"/>
          </a:p>
        </p:txBody>
      </p:sp>
      <p:sp>
        <p:nvSpPr>
          <p:cNvPr id="11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2" name="Picture 11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66800" y="514350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 Key Implementation  Strategies </a:t>
            </a: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1" y="1123950"/>
            <a:ext cx="8382000" cy="3429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Benchmark performance set at 100% </a:t>
            </a:r>
            <a:endParaRPr lang="en-US" sz="1800" dirty="0" smtClean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>
              <a:defRPr/>
            </a:pP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Bi-weekly Revenue 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S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takeholders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’ meeting as a vehicle for sustained revenue drive</a:t>
            </a:r>
          </a:p>
          <a:p>
            <a:pPr>
              <a:defRPr/>
            </a:pP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Central 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billing, revenue automation, 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multi-channels 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revenue payment</a:t>
            </a: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Quarterly budget performance appraisal</a:t>
            </a:r>
            <a:endParaRPr lang="en-US" sz="2200" dirty="0">
              <a:solidFill>
                <a:srgbClr val="000000"/>
              </a:solidFill>
              <a:latin typeface="Garamond" pitchFamily="18" charset="0"/>
            </a:endParaRPr>
          </a:p>
          <a:p>
            <a:pPr>
              <a:defRPr/>
            </a:pP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Tighter 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operational expenditure control</a:t>
            </a: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Strict adherence to the Y2017 Budget Operational Guidelines</a:t>
            </a:r>
          </a:p>
          <a:p>
            <a:pPr>
              <a:defRPr/>
            </a:pP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Continuous 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Implementation of Treasury Single Account(TSA)</a:t>
            </a:r>
          </a:p>
          <a:p>
            <a:pPr>
              <a:defRPr/>
            </a:pP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More 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effective and efficient project monitoring and evaluation</a:t>
            </a:r>
          </a:p>
          <a:p>
            <a:pPr>
              <a:defRPr/>
            </a:pPr>
            <a:r>
              <a:rPr lang="en-US" alt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Maintenance of Capital to Recurrent ratio of </a:t>
            </a:r>
            <a:r>
              <a:rPr lang="en-US" alt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62 </a:t>
            </a:r>
            <a:r>
              <a:rPr lang="en-US" alt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: </a:t>
            </a:r>
            <a:r>
              <a:rPr lang="en-US" alt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38</a:t>
            </a:r>
          </a:p>
        </p:txBody>
      </p:sp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9</a:t>
            </a:fld>
            <a:endParaRPr lang="en-US" sz="800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b="1" dirty="0">
                <a:latin typeface="Garamond" pitchFamily="18" charset="0"/>
              </a:rPr>
              <a:t>Highlights of Budget Performance Review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10</a:t>
            </a:fld>
            <a:endParaRPr lang="en-US" sz="800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97339" y="1662998"/>
            <a:ext cx="7547736" cy="857250"/>
          </a:xfrm>
        </p:spPr>
        <p:txBody>
          <a:bodyPr anchor="ctr"/>
          <a:lstStyle/>
          <a:p>
            <a:pPr algn="ctr"/>
            <a:r>
              <a:rPr lang="en-US" altLang="en-US" sz="3200" dirty="0" smtClean="0">
                <a:latin typeface="Garamond" pitchFamily="18" charset="0"/>
              </a:rPr>
              <a:t>Y2016 </a:t>
            </a:r>
            <a:r>
              <a:rPr lang="en-US" altLang="en-US" sz="3200" dirty="0">
                <a:latin typeface="Garamond" pitchFamily="18" charset="0"/>
              </a:rPr>
              <a:t>Full Year Budget Performance (Recap)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11</a:t>
            </a:fld>
            <a:endParaRPr lang="en-US" sz="800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2000" y="28575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Highlights of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Budget Review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02254"/>
            <a:ext cx="7772400" cy="3069696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Overall Budget Performance for the full year was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N528.664bn/80%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;</a:t>
            </a:r>
            <a:endParaRPr lang="en-US" sz="18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Total Revenue (TR) performed at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N436.328bn/80%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;</a:t>
            </a:r>
            <a:endParaRPr lang="en-US" sz="18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Total Capital Receipts for the year amounted to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N21.582bn/63%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;</a:t>
            </a:r>
            <a:endParaRPr lang="en-US" sz="18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Recurrent Expenditure for the period performed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N237.932bn/92</a:t>
            </a:r>
            <a:r>
              <a:rPr lang="en-US" sz="1800" b="1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%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:</a:t>
            </a:r>
          </a:p>
          <a:p>
            <a:pPr marL="569913" lvl="1" indent="-285750">
              <a:lnSpc>
                <a:spcPct val="90000"/>
              </a:lnSpc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Personnel Cost performed: 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N96.037bn/94%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; </a:t>
            </a:r>
            <a:endParaRPr lang="en-US" sz="18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 marL="569913" lvl="1" indent="-285750">
              <a:lnSpc>
                <a:spcPct val="90000"/>
              </a:lnSpc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Overhead Cost performed: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N124.634bn/87</a:t>
            </a:r>
            <a:r>
              <a:rPr lang="en-US" sz="1800" b="1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%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;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Recurrent Surplus was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N177.917bn/63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%;</a:t>
            </a:r>
            <a:endParaRPr lang="en-US" sz="18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Capital Expenditure performance was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N290.731/72</a:t>
            </a:r>
            <a:r>
              <a:rPr lang="en-US" sz="1800" b="1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%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; and 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Capital/Recurrent performance ratio closed at </a:t>
            </a:r>
            <a:r>
              <a:rPr lang="en-US" sz="1800" b="1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55:45</a:t>
            </a:r>
            <a:r>
              <a:rPr lang="en-US" sz="18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for the year.</a:t>
            </a:r>
          </a:p>
          <a:p>
            <a:endParaRPr lang="en-US" dirty="0"/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12</a:t>
            </a:fld>
            <a:endParaRPr lang="en-US" sz="800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663349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797339" y="1662998"/>
            <a:ext cx="7547736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Q1 </a:t>
            </a:r>
            <a:r>
              <a:rPr lang="en-US" altLang="en-US" sz="3200" dirty="0" smtClean="0">
                <a:latin typeface="Garamond" pitchFamily="18" charset="0"/>
              </a:rPr>
              <a:t>Y2017 </a:t>
            </a:r>
            <a:r>
              <a:rPr lang="en-US" altLang="en-US" sz="3200" dirty="0">
                <a:latin typeface="Garamond" pitchFamily="18" charset="0"/>
              </a:rPr>
              <a:t>Budget Performance Review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13</a:t>
            </a:fld>
            <a:endParaRPr lang="en-US" sz="800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43600" y="819150"/>
            <a:ext cx="29718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Q1 Y2017 performed 59%/ N120.206bn slightly higher </a:t>
            </a:r>
            <a:r>
              <a:rPr lang="en-US" sz="13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than </a:t>
            </a: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58%/N96.846bn </a:t>
            </a:r>
            <a:r>
              <a:rPr lang="en-US" sz="13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for </a:t>
            </a: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Y2016 with  N23.36bn increase in absolute term</a:t>
            </a:r>
            <a:r>
              <a:rPr lang="en-US" sz="13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Capital </a:t>
            </a:r>
            <a:r>
              <a:rPr lang="en-US" sz="13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Expenditure performed at </a:t>
            </a: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N46.743bn/37% </a:t>
            </a:r>
            <a:r>
              <a:rPr lang="en-US" sz="13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in Q1 </a:t>
            </a: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Y2017 lower than N48.884bn/51% </a:t>
            </a:r>
            <a:r>
              <a:rPr lang="en-US" sz="13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in Q1 </a:t>
            </a: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Y2016.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The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performance of capex is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due to the fact that the bond and loans are yet to be drawn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down</a:t>
            </a:r>
            <a:endParaRPr lang="en-US" sz="1300" dirty="0">
              <a:latin typeface="Garamond" pitchFamily="18" charset="0"/>
              <a:cs typeface="Aharoni" pitchFamily="2" charset="-79"/>
            </a:endParaRP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Total Revenue (TR) recorded </a:t>
            </a: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N124.141bn/77% as against N101.695bn /75% </a:t>
            </a:r>
            <a:r>
              <a:rPr lang="en-US" sz="13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in Q1 </a:t>
            </a:r>
            <a:r>
              <a:rPr lang="en-US" sz="1300" dirty="0" smtClean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Y2016 which is higher by N22.446bn in absolute term</a:t>
            </a:r>
            <a:endParaRPr lang="en-US" sz="1300" dirty="0">
              <a:solidFill>
                <a:srgbClr val="000000"/>
              </a:solidFill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endParaRPr lang="en-US" dirty="0"/>
          </a:p>
          <a:p>
            <a:r>
              <a:rPr lang="en-US" dirty="0"/>
              <a:t>Q1 </a:t>
            </a:r>
            <a:r>
              <a:rPr lang="en-US" dirty="0" smtClean="0"/>
              <a:t>Y2017 </a:t>
            </a:r>
            <a:r>
              <a:rPr lang="en-US" dirty="0"/>
              <a:t>Budget Performance Review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41136106"/>
              </p:ext>
            </p:extLst>
          </p:nvPr>
        </p:nvGraphicFramePr>
        <p:xfrm>
          <a:off x="304800" y="920095"/>
          <a:ext cx="5562600" cy="3938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0">
                  <a:extLst>
                    <a:ext uri="{9D8B030D-6E8A-4147-A177-3AD203B41FA5}">
                      <a16:colId xmlns:a16="http://schemas.microsoft.com/office/drawing/2014/main" xmlns="" val="1360789111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2283286139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710480596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xmlns="" val="1408808133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572599791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29491666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xmlns="" val="2780758551"/>
                    </a:ext>
                  </a:extLst>
                </a:gridCol>
              </a:tblGrid>
              <a:tr h="27093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 (Body)"/>
                        </a:rPr>
                        <a:t>Y2017</a:t>
                      </a:r>
                      <a:endParaRPr lang="en-US" sz="10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 (Body)"/>
                        </a:rPr>
                        <a:t>Y2016</a:t>
                      </a:r>
                      <a:endParaRPr lang="en-US" sz="10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162838769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64732939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160.712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124.141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101.695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75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93768847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6.360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3.902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61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1.189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14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593876452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expenditure (debt &amp; non-debt)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Calibri (Body)"/>
                        </a:rPr>
                        <a:t>(c) = (d) + (e) + (f)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76.296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73.464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47.962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48361562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7.520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5.585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74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4.176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127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522973176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68.776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67.878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65.626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43.786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53657566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Personnel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26.178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23.962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21.900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457779800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Overhead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42.598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43.917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103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21.885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64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11800629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84.416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50.677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53.734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85660053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126.954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46.743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37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48.884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51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598490841"/>
                  </a:ext>
                </a:extLst>
              </a:tr>
              <a:tr h="5283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– requirement/(surplus)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(a) - (c) -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(42.537)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3.934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(9)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29.928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(4.850)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93506149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(a) +(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203.249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120.206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59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96.846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58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91243041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2209800" y="4171950"/>
            <a:ext cx="1390727" cy="4572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14</a:t>
            </a:fld>
            <a:endParaRPr lang="en-US" sz="800" dirty="0"/>
          </a:p>
        </p:txBody>
      </p:sp>
      <p:sp>
        <p:nvSpPr>
          <p:cNvPr id="9" name="Rounded Rectangle 8"/>
          <p:cNvSpPr/>
          <p:nvPr/>
        </p:nvSpPr>
        <p:spPr>
          <a:xfrm>
            <a:off x="5410200" y="4629150"/>
            <a:ext cx="457200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581400" y="4629150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0"/>
            <a:ext cx="663349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66347004"/>
              </p:ext>
            </p:extLst>
          </p:nvPr>
        </p:nvGraphicFramePr>
        <p:xfrm>
          <a:off x="381000" y="1504947"/>
          <a:ext cx="8458200" cy="3276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001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001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457198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206267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Y2017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Y2016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Y2015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429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Jan-Mar.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Jan-Mar.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Jan-Mar.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Jan-Mar.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Jan-Mar.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Jan-Mar.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160.712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124.141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77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101.695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122.423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97.279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79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6.360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3.902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1.189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5.244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1.001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19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392246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Calibri (Body)"/>
                        </a:rPr>
                        <a:t>Recurrent expenditure (debt &amp; non-debt) (c) = (d) + (e) + (f)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76.295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73.464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68.914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47.962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60.494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i="0" u="none" strike="noStrike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Arial" pitchFamily="34" charset="0"/>
                        </a:rPr>
                        <a:t>57.498</a:t>
                      </a:r>
                      <a:endParaRPr lang="en-US" sz="1100" b="0" i="0" u="none" strike="noStrike" kern="1200" dirty="0">
                        <a:solidFill>
                          <a:schemeClr val="tx1"/>
                        </a:solidFill>
                        <a:latin typeface="Calibri (Body)"/>
                        <a:ea typeface="+mn-ea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7.519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5.585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74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3.288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4.176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68.776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67.878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99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65.626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43.785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67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26.178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23.962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92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31.302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21.900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28.325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i="0" u="none" strike="noStrike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Arial" pitchFamily="34" charset="0"/>
                        </a:rPr>
                        <a:t>22.404</a:t>
                      </a:r>
                      <a:endParaRPr lang="en-US" sz="11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79</a:t>
                      </a:r>
                      <a:endParaRPr lang="en-US" sz="11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42.598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43.917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103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34.324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21.885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32.169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Arial" pitchFamily="34" charset="0"/>
                        </a:rPr>
                        <a:t>35.094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109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518802102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84.416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50.677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66.805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53.734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61.928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39.781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64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164399811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126.954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46.743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37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96.733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48.884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61.928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15.078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24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75518976"/>
                  </a:ext>
                </a:extLst>
              </a:tr>
              <a:tr h="392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- (requirement) / Surplus (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(a) - (c) -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(42.537)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3.934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(9)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29.928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(4.850)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(24.703)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yo-NG" sz="1100" dirty="0">
                          <a:latin typeface="Calibri (Body)"/>
                        </a:rPr>
                        <a:t>-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308581724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(c) +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203.249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120.206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59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165.647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96.846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122.423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72.576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59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229871614"/>
                  </a:ext>
                </a:extLst>
              </a:tr>
            </a:tbl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Q1 Budget Performance from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Y2015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to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599" y="850198"/>
            <a:ext cx="86105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ts val="575"/>
              </a:spcBef>
              <a:buClr>
                <a:schemeClr val="accent1"/>
              </a:buClr>
              <a:buSzPct val="85000"/>
              <a:defRPr/>
            </a:pP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Continuous increase in Total Revenue recorded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in Q1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Y2017 and Q1 Y2016 compared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to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Q1 Y2015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was a result of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concerted efforts geared towards strategic revenue drive in this administration</a:t>
            </a:r>
            <a:endParaRPr lang="en-US" sz="160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562600" y="4229100"/>
            <a:ext cx="820746" cy="3048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473450" y="4229100"/>
            <a:ext cx="820746" cy="3048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15</a:t>
            </a:fld>
            <a:endParaRPr lang="en-US" sz="800" dirty="0"/>
          </a:p>
        </p:txBody>
      </p:sp>
      <p:sp>
        <p:nvSpPr>
          <p:cNvPr id="10" name="Rounded Rectangle 9"/>
          <p:cNvSpPr/>
          <p:nvPr/>
        </p:nvSpPr>
        <p:spPr>
          <a:xfrm>
            <a:off x="8382000" y="3919179"/>
            <a:ext cx="463291" cy="301782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318509" y="3919179"/>
            <a:ext cx="463291" cy="301782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301945" y="3919179"/>
            <a:ext cx="463291" cy="301782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587149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384638" y="165488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Q1 </a:t>
            </a:r>
            <a:r>
              <a:rPr lang="en-US" altLang="en-US" sz="3200" dirty="0" smtClean="0">
                <a:latin typeface="Garamond" pitchFamily="18" charset="0"/>
              </a:rPr>
              <a:t>Y2017 </a:t>
            </a:r>
            <a:r>
              <a:rPr lang="en-US" altLang="en-US" sz="3200" dirty="0">
                <a:latin typeface="Garamond" pitchFamily="18" charset="0"/>
              </a:rPr>
              <a:t>Revenue Appraisal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16</a:t>
            </a:fld>
            <a:endParaRPr lang="en-US" sz="800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7644404"/>
              </p:ext>
            </p:extLst>
          </p:nvPr>
        </p:nvGraphicFramePr>
        <p:xfrm>
          <a:off x="533400" y="581879"/>
          <a:ext cx="8153400" cy="4549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800">
                  <a:extLst>
                    <a:ext uri="{9D8B030D-6E8A-4147-A177-3AD203B41FA5}">
                      <a16:colId xmlns:a16="http://schemas.microsoft.com/office/drawing/2014/main" xmlns="" val="2842524223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3992270841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220436590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1965251260"/>
                    </a:ext>
                  </a:extLst>
                </a:gridCol>
              </a:tblGrid>
              <a:tr h="735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Provision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Mar.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2017)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Nbn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Mar.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2017)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 Nbn</a:t>
                      </a: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</a:p>
                  </a:txBody>
                  <a:tcPr marL="36576" marR="36576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662440348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Revenue (A+B+C)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160.712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124.141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206950637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Internally Generated Revenue (A+B)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119.077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96.777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81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612944844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A.  Internally Generated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112.717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92.875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82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860932082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L/S Internal   Revenue Services (LIRS)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90.000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74.547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83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381056957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 Internally   Generated Revenue (Others)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15.686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13.070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83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730517233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III. Dedicated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5.930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5.257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89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080149538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IV. Investment Income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0.800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621908946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V.  Extra Ordinary Revenue       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0.300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242260967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B. 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6.360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3.902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61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71154981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C.   Federal Transfers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41.635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27.364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66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162125989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Statutory Allocation</a:t>
                      </a:r>
                      <a:endParaRPr kumimoji="0" lang="en-SG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12.046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8.839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73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06892421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Value Added Tax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21.225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18.525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87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615645630"/>
                  </a:ext>
                </a:extLst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III Extra-ordinary Income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IV 13% Derivation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7.989</a:t>
                      </a:r>
                    </a:p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375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230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</a:tr>
              <a:tr h="261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17</a:t>
            </a:fld>
            <a:endParaRPr lang="en-US" sz="800" dirty="0"/>
          </a:p>
        </p:txBody>
      </p:sp>
      <p:sp>
        <p:nvSpPr>
          <p:cNvPr id="6" name="Rounded Rectangle 5"/>
          <p:cNvSpPr/>
          <p:nvPr/>
        </p:nvSpPr>
        <p:spPr>
          <a:xfrm>
            <a:off x="4385966" y="409575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4385966" y="262359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385966" y="361419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0" y="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</a:t>
            </a:r>
            <a:r>
              <a:rPr kumimoji="0" lang="fr-FR" altLang="en-US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Appraisal</a:t>
            </a:r>
            <a:endParaRPr kumimoji="0" lang="en-US" altLang="en-US" sz="9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63330" y="234434"/>
            <a:ext cx="3020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latin typeface="Garamond" pitchFamily="18" charset="0"/>
              </a:rPr>
              <a:t>Q1 Y2017 Revenue Appraisal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185862"/>
            <a:ext cx="6324600" cy="344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4648199" y="438151"/>
            <a:ext cx="4190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14400" y="123246"/>
            <a:ext cx="7315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Q1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Revenue Performance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="" xmlns:p14="http://schemas.microsoft.com/office/powerpoint/2010/main" val="3723541064"/>
              </p:ext>
            </p:extLst>
          </p:nvPr>
        </p:nvGraphicFramePr>
        <p:xfrm>
          <a:off x="1295400" y="2876550"/>
          <a:ext cx="2590800" cy="1535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590800" y="742950"/>
            <a:ext cx="364789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% of Actual Performance</a:t>
            </a:r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18</a:t>
            </a:fld>
            <a:endParaRPr lang="en-US" sz="800" dirty="0"/>
          </a:p>
        </p:txBody>
      </p:sp>
      <p:pic>
        <p:nvPicPr>
          <p:cNvPr id="9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6381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3335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First Quarter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Year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Revenue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19</a:t>
            </a:fld>
            <a:endParaRPr lang="en-US" sz="800" dirty="0"/>
          </a:p>
        </p:txBody>
      </p:sp>
      <p:sp>
        <p:nvSpPr>
          <p:cNvPr id="3" name="Rectangle 2"/>
          <p:cNvSpPr/>
          <p:nvPr/>
        </p:nvSpPr>
        <p:spPr>
          <a:xfrm>
            <a:off x="2057400" y="4248150"/>
            <a:ext cx="6781800" cy="4572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Federal transfers contributed </a:t>
            </a:r>
            <a:r>
              <a:rPr lang="en-US" sz="1400" dirty="0" smtClean="0"/>
              <a:t>N27.364bn/66%; 22% </a:t>
            </a:r>
            <a:r>
              <a:rPr lang="en-US" sz="1400" dirty="0"/>
              <a:t>of the TR;  Statutory Allocation (SA) contributed </a:t>
            </a:r>
            <a:r>
              <a:rPr lang="en-US" sz="1400" dirty="0" smtClean="0"/>
              <a:t>N8.839bn/73%, </a:t>
            </a:r>
            <a:r>
              <a:rPr lang="en-US" sz="1400" dirty="0"/>
              <a:t>while VAT performed at </a:t>
            </a:r>
            <a:r>
              <a:rPr lang="en-US" sz="1400" dirty="0" smtClean="0"/>
              <a:t>N18.525bn/87% </a:t>
            </a:r>
            <a:r>
              <a:rPr lang="en-US" sz="1400" dirty="0"/>
              <a:t>of provision.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427990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200" dirty="0"/>
              <a:t>Federal Transfers</a:t>
            </a:r>
          </a:p>
        </p:txBody>
      </p:sp>
      <p:sp>
        <p:nvSpPr>
          <p:cNvPr id="6" name="Right Arrow 5"/>
          <p:cNvSpPr/>
          <p:nvPr/>
        </p:nvSpPr>
        <p:spPr>
          <a:xfrm>
            <a:off x="1600200" y="43243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57400" y="819150"/>
            <a:ext cx="6781800" cy="6858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Total Revenue (“TR”) performed at </a:t>
            </a:r>
            <a:r>
              <a:rPr lang="en-US" sz="1400" dirty="0" smtClean="0"/>
              <a:t>N124.141bn/77% </a:t>
            </a:r>
            <a:r>
              <a:rPr lang="en-US" sz="1400" dirty="0"/>
              <a:t>of target compared to </a:t>
            </a:r>
            <a:r>
              <a:rPr lang="en-US" sz="1400" dirty="0" smtClean="0"/>
              <a:t>N101.695bn/75% </a:t>
            </a:r>
            <a:r>
              <a:rPr lang="en-US" sz="1400" dirty="0"/>
              <a:t>in </a:t>
            </a:r>
            <a:r>
              <a:rPr lang="en-US" sz="1400" dirty="0" smtClean="0"/>
              <a:t>Y2016; N22.446bn </a:t>
            </a:r>
            <a:r>
              <a:rPr lang="en-US" sz="1400" dirty="0"/>
              <a:t>more in absolute </a:t>
            </a:r>
            <a:r>
              <a:rPr lang="en-US" sz="1400" dirty="0" smtClean="0"/>
              <a:t>terms due to implementation of central billing system and multi-channels revenue payment.</a:t>
            </a:r>
            <a:endParaRPr lang="en-US" sz="1400" dirty="0"/>
          </a:p>
        </p:txBody>
      </p:sp>
      <p:sp>
        <p:nvSpPr>
          <p:cNvPr id="10" name="Rounded Rectangle 9"/>
          <p:cNvSpPr/>
          <p:nvPr/>
        </p:nvSpPr>
        <p:spPr>
          <a:xfrm>
            <a:off x="228600" y="93345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dirty="0"/>
              <a:t>Total Revenue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600200" y="9715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057400" y="1581150"/>
            <a:ext cx="6781800" cy="6096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Total Internally Generated Revenue (“TIGR”) was </a:t>
            </a:r>
            <a:r>
              <a:rPr lang="en-US" sz="1400" dirty="0" smtClean="0"/>
              <a:t>N96.777bn/81%, </a:t>
            </a:r>
            <a:r>
              <a:rPr lang="en-US" sz="1400" dirty="0"/>
              <a:t>against </a:t>
            </a:r>
            <a:r>
              <a:rPr lang="en-US" sz="1400" dirty="0" smtClean="0"/>
              <a:t>N76.055/72% </a:t>
            </a:r>
            <a:r>
              <a:rPr lang="en-US" sz="1400" dirty="0"/>
              <a:t>in </a:t>
            </a:r>
            <a:r>
              <a:rPr lang="en-US" sz="1400" dirty="0" smtClean="0"/>
              <a:t>Y2016 </a:t>
            </a:r>
            <a:r>
              <a:rPr lang="en-US" sz="1400" dirty="0"/>
              <a:t>and </a:t>
            </a:r>
            <a:r>
              <a:rPr lang="en-US" sz="1400" dirty="0" smtClean="0"/>
              <a:t>represents 75% </a:t>
            </a:r>
            <a:r>
              <a:rPr lang="en-US" sz="1400" dirty="0"/>
              <a:t>of </a:t>
            </a:r>
            <a:r>
              <a:rPr lang="en-US" sz="1400" dirty="0" smtClean="0"/>
              <a:t> TR </a:t>
            </a:r>
            <a:r>
              <a:rPr lang="en-US" sz="1400" dirty="0"/>
              <a:t>vs </a:t>
            </a:r>
            <a:r>
              <a:rPr lang="en-US" sz="1400" dirty="0" smtClean="0">
                <a:solidFill>
                  <a:srgbClr val="FF0000"/>
                </a:solidFill>
              </a:rPr>
              <a:t>75% </a:t>
            </a:r>
            <a:r>
              <a:rPr lang="en-US" sz="1400" dirty="0">
                <a:solidFill>
                  <a:srgbClr val="FF0000"/>
                </a:solidFill>
              </a:rPr>
              <a:t>in </a:t>
            </a:r>
            <a:r>
              <a:rPr lang="en-US" sz="1400" dirty="0" smtClean="0">
                <a:solidFill>
                  <a:srgbClr val="FF0000"/>
                </a:solidFill>
              </a:rPr>
              <a:t>Y2016. 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169545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dirty="0"/>
              <a:t>Total IGR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1600200" y="17335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2057400" y="2266950"/>
            <a:ext cx="6781800" cy="5334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Dedicated Revenue performance amounted to </a:t>
            </a:r>
            <a:r>
              <a:rPr lang="en-US" sz="1400" dirty="0" smtClean="0"/>
              <a:t>N5.257bn/89%, </a:t>
            </a:r>
            <a:r>
              <a:rPr lang="en-US" sz="1400" dirty="0"/>
              <a:t>which is equivalent  to </a:t>
            </a:r>
            <a:r>
              <a:rPr lang="en-US" sz="1400" dirty="0" smtClean="0"/>
              <a:t>5.43% </a:t>
            </a:r>
            <a:r>
              <a:rPr lang="en-US" sz="1400" dirty="0"/>
              <a:t>of TIGR and </a:t>
            </a:r>
            <a:r>
              <a:rPr lang="en-US" sz="1400" dirty="0" smtClean="0"/>
              <a:t>4.23% </a:t>
            </a:r>
            <a:r>
              <a:rPr lang="en-US" sz="1400" dirty="0"/>
              <a:t>of the TR.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28600" y="2342218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200" dirty="0"/>
              <a:t>Dedicated Revenue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1600200" y="2380318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057400" y="2876550"/>
            <a:ext cx="6781800" cy="762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LIRS performance of </a:t>
            </a:r>
            <a:r>
              <a:rPr lang="en-US" sz="1400" dirty="0" smtClean="0"/>
              <a:t> N74.547bn/83% </a:t>
            </a:r>
            <a:r>
              <a:rPr lang="en-US" sz="1400" dirty="0"/>
              <a:t>accounted for </a:t>
            </a:r>
            <a:r>
              <a:rPr lang="en-US" sz="1400" dirty="0" smtClean="0"/>
              <a:t>77% </a:t>
            </a:r>
            <a:r>
              <a:rPr lang="en-US" sz="1400" dirty="0"/>
              <a:t>of the TIGR and </a:t>
            </a:r>
            <a:r>
              <a:rPr lang="en-US" sz="1400" dirty="0" smtClean="0"/>
              <a:t>60% </a:t>
            </a:r>
            <a:r>
              <a:rPr lang="en-US" sz="1400" dirty="0"/>
              <a:t>of the TR, compared to </a:t>
            </a:r>
            <a:r>
              <a:rPr lang="en-US" sz="1400" dirty="0" smtClean="0"/>
              <a:t>N67.245bn/90%; 88% </a:t>
            </a:r>
            <a:r>
              <a:rPr lang="en-US" sz="1400" dirty="0"/>
              <a:t>of TIGR and </a:t>
            </a:r>
            <a:r>
              <a:rPr lang="en-US" sz="1400" dirty="0" smtClean="0"/>
              <a:t>66.12% </a:t>
            </a:r>
            <a:r>
              <a:rPr lang="en-US" sz="1400" dirty="0"/>
              <a:t>of  TR in </a:t>
            </a:r>
            <a:r>
              <a:rPr lang="en-US" sz="1400" dirty="0" smtClean="0"/>
              <a:t>Y2016; N7.302bn </a:t>
            </a:r>
            <a:r>
              <a:rPr lang="en-US" sz="1400" dirty="0"/>
              <a:t>more in absolute terms.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28600" y="298450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200" dirty="0"/>
              <a:t>LIRS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1600200" y="30289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2057400" y="3714750"/>
            <a:ext cx="6781800" cy="4572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Capital receipts performed at </a:t>
            </a:r>
            <a:r>
              <a:rPr lang="en-US" sz="1400" dirty="0" smtClean="0"/>
              <a:t>N3.902bn/61%, 4% </a:t>
            </a:r>
            <a:r>
              <a:rPr lang="en-US" sz="1400" dirty="0"/>
              <a:t>of </a:t>
            </a:r>
            <a:r>
              <a:rPr lang="en-US" sz="1400" dirty="0" smtClean="0"/>
              <a:t> TIGR </a:t>
            </a:r>
            <a:r>
              <a:rPr lang="en-US" sz="1400" dirty="0"/>
              <a:t>and </a:t>
            </a:r>
            <a:r>
              <a:rPr lang="en-US" sz="1400" dirty="0" smtClean="0"/>
              <a:t>3% </a:t>
            </a:r>
            <a:r>
              <a:rPr lang="en-US" sz="1400" dirty="0"/>
              <a:t>of </a:t>
            </a:r>
            <a:r>
              <a:rPr lang="en-US" sz="1400" dirty="0" smtClean="0"/>
              <a:t> TR </a:t>
            </a:r>
            <a:r>
              <a:rPr lang="en-US" sz="1400" dirty="0"/>
              <a:t>respectively.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28600" y="374015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200" dirty="0"/>
              <a:t>Capital Receipts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1600200" y="37909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907260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Q1 Total Revenue Actuals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2015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-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20</a:t>
            </a:fld>
            <a:endParaRPr lang="en-US" sz="800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0" y="0"/>
            <a:ext cx="804863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graphicFrame>
        <p:nvGraphicFramePr>
          <p:cNvPr id="10" name="Chart 9"/>
          <p:cNvGraphicFramePr/>
          <p:nvPr/>
        </p:nvGraphicFramePr>
        <p:xfrm>
          <a:off x="914400" y="819150"/>
          <a:ext cx="75438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21</a:t>
            </a:fld>
            <a:endParaRPr lang="en-US" sz="8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66800" y="20955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of IGR for Q1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Y2015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–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971550"/>
            <a:ext cx="7619999" cy="3804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22</a:t>
            </a:fld>
            <a:endParaRPr lang="en-US" sz="8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66800" y="20955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of Monthly Revenue of LIRS for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Y2015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–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97537654"/>
              </p:ext>
            </p:extLst>
          </p:nvPr>
        </p:nvGraphicFramePr>
        <p:xfrm>
          <a:off x="979714" y="590550"/>
          <a:ext cx="7707086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33942474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3000" y="1191098"/>
            <a:ext cx="7696200" cy="4737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143000" y="1727394"/>
            <a:ext cx="7696200" cy="10950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143000" y="1692222"/>
            <a:ext cx="7696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006377835"/>
              </p:ext>
            </p:extLst>
          </p:nvPr>
        </p:nvGraphicFramePr>
        <p:xfrm>
          <a:off x="187325" y="1000124"/>
          <a:ext cx="8693150" cy="36576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95400" y="285749"/>
            <a:ext cx="6477000" cy="3079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219200" y="123246"/>
            <a:ext cx="7010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% Actual Revenue Performance as at 31 March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23</a:t>
            </a:fld>
            <a:endParaRPr lang="en-US" sz="800" dirty="0"/>
          </a:p>
        </p:txBody>
      </p:sp>
      <p:pic>
        <p:nvPicPr>
          <p:cNvPr id="11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82444916"/>
              </p:ext>
            </p:extLst>
          </p:nvPr>
        </p:nvGraphicFramePr>
        <p:xfrm>
          <a:off x="609600" y="1352550"/>
          <a:ext cx="7162800" cy="2022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0236">
                  <a:extLst>
                    <a:ext uri="{9D8B030D-6E8A-4147-A177-3AD203B41FA5}">
                      <a16:colId xmlns:a16="http://schemas.microsoft.com/office/drawing/2014/main" xmlns="" val="2687960726"/>
                    </a:ext>
                  </a:extLst>
                </a:gridCol>
                <a:gridCol w="1504188">
                  <a:extLst>
                    <a:ext uri="{9D8B030D-6E8A-4147-A177-3AD203B41FA5}">
                      <a16:colId xmlns:a16="http://schemas.microsoft.com/office/drawing/2014/main" xmlns="" val="2477912715"/>
                    </a:ext>
                  </a:extLst>
                </a:gridCol>
                <a:gridCol w="1504188">
                  <a:extLst>
                    <a:ext uri="{9D8B030D-6E8A-4147-A177-3AD203B41FA5}">
                      <a16:colId xmlns:a16="http://schemas.microsoft.com/office/drawing/2014/main" xmlns="" val="766028956"/>
                    </a:ext>
                  </a:extLst>
                </a:gridCol>
                <a:gridCol w="1504188">
                  <a:extLst>
                    <a:ext uri="{9D8B030D-6E8A-4147-A177-3AD203B41FA5}">
                      <a16:colId xmlns:a16="http://schemas.microsoft.com/office/drawing/2014/main" xmlns="" val="1019311944"/>
                    </a:ext>
                  </a:extLst>
                </a:gridCol>
              </a:tblGrid>
              <a:tr h="5226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Details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Mar.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2017)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Mar.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2017) 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736974261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Grants (Donor agencies)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2.470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1.396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57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433813966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Other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3.890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2.506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64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144627047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6.360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3.902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61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739816833"/>
                  </a:ext>
                </a:extLst>
              </a:tr>
            </a:tbl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219200" y="123246"/>
            <a:ext cx="7010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Performance of Q1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Receipts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24</a:t>
            </a:fld>
            <a:endParaRPr lang="en-US" sz="800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90600" y="123246"/>
            <a:ext cx="7239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Q1 Capital Receipts Performance From Y2010 to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84309415"/>
              </p:ext>
            </p:extLst>
          </p:nvPr>
        </p:nvGraphicFramePr>
        <p:xfrm>
          <a:off x="609600" y="1200150"/>
          <a:ext cx="7924800" cy="3207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xmlns="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Mar.)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Mar.)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2010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7.093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2.394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34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26408633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4.815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1.267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 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26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9970671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6.419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2.596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40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5.728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1.034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18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2549800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</a:rPr>
                        <a:t>5.796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16.581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286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8937726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</a:rPr>
                        <a:t>5.244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1.001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19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815056014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</a:rPr>
                        <a:t>8.585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1.189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14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1950728297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2017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6.360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Calibri (Body)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3.902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61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b="1" smtClean="0"/>
              <a:pPr>
                <a:defRPr/>
              </a:pPr>
              <a:t>25</a:t>
            </a:fld>
            <a:endParaRPr lang="en-US" sz="800" b="1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Q1 </a:t>
            </a:r>
            <a:r>
              <a:rPr lang="en-US" altLang="en-US" sz="3200" dirty="0" smtClean="0">
                <a:latin typeface="Garamond" pitchFamily="18" charset="0"/>
              </a:rPr>
              <a:t>Y2017 </a:t>
            </a:r>
            <a:r>
              <a:rPr lang="en-US" altLang="en-US" sz="3200" dirty="0">
                <a:latin typeface="Garamond" pitchFamily="18" charset="0"/>
              </a:rPr>
              <a:t>Expenditure Appraisal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26</a:t>
            </a:fld>
            <a:endParaRPr lang="en-US" sz="800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257801" y="967651"/>
            <a:ext cx="3733800" cy="3874459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Personnel Cost (TPC) was N23.962/92% recording an increase of 9% over the same period in Y2016 at N21.900/70% which can be attributed to a policy drive of this administration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on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Job Creation.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gulped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26%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IGR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19%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TR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33%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Total Recurrent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Expenditure;</a:t>
            </a:r>
            <a:endParaRPr lang="yo-NG" sz="178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TPC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at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26%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IGR is within Wage Policy of maximum 25% of  TR and 35% of IGR.</a:t>
            </a:r>
          </a:p>
          <a:p>
            <a:pPr>
              <a:lnSpc>
                <a:spcPct val="90000"/>
              </a:lnSpc>
              <a:defRPr/>
            </a:pPr>
            <a:endParaRPr lang="en-US" sz="1780" dirty="0">
              <a:latin typeface="Garamond" pitchFamily="18" charset="0"/>
              <a:cs typeface="Aharoni" pitchFamily="2" charset="-79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78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First Quarter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Year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2017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Personnel Cost Performance Appraisal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6653D-785B-486C-A4E5-0689D472AF01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57572984"/>
              </p:ext>
            </p:extLst>
          </p:nvPr>
        </p:nvGraphicFramePr>
        <p:xfrm>
          <a:off x="457200" y="967591"/>
          <a:ext cx="48006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015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Mar.)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Mar.)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17.057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18.788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869900778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20.406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19.046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22.240</a:t>
                      </a: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19.750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1645801063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21.980</a:t>
                      </a: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20.837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24086308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28.325</a:t>
                      </a: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22.404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285712214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31.302</a:t>
                      </a: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21.900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214596449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2017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" panose="020F0502020204030204" pitchFamily="34" charset="0"/>
                        </a:rPr>
                        <a:t>26.178</a:t>
                      </a:r>
                      <a:endParaRPr lang="en-US" sz="1200" dirty="0">
                        <a:latin typeface="Calibri" panose="020F0502020204030204" pitchFamily="34" charset="0"/>
                      </a:endParaRPr>
                    </a:p>
                  </a:txBody>
                  <a:tcPr marL="9525" marR="9525" marT="9523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" panose="020F0502020204030204" pitchFamily="34" charset="0"/>
                        </a:rPr>
                        <a:t>23.962</a:t>
                      </a:r>
                      <a:endParaRPr lang="en-US" sz="1200" dirty="0">
                        <a:latin typeface="Calibri" panose="020F0502020204030204" pitchFamily="34" charset="0"/>
                      </a:endParaRP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" panose="020F0502020204030204" pitchFamily="34" charset="0"/>
                        </a:rPr>
                        <a:t>92</a:t>
                      </a:r>
                      <a:endParaRPr lang="en-US" sz="1200" dirty="0">
                        <a:latin typeface="Calibri" panose="020F0502020204030204" pitchFamily="34" charset="0"/>
                      </a:endParaRPr>
                    </a:p>
                  </a:txBody>
                  <a:tcPr marT="45713" marB="45713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166146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66800" y="0"/>
            <a:ext cx="7162800" cy="198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Q1 Overhead Costs Performance From </a:t>
            </a:r>
            <a:r>
              <a:rPr lang="en-US" sz="16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Y2015 </a:t>
            </a: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- </a:t>
            </a:r>
            <a:r>
              <a:rPr lang="en-US" sz="16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16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20430674"/>
              </p:ext>
            </p:extLst>
          </p:nvPr>
        </p:nvGraphicFramePr>
        <p:xfrm>
          <a:off x="381000" y="346315"/>
          <a:ext cx="8534400" cy="2755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3286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</a:rPr>
                        <a:t>2017</a:t>
                      </a:r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</a:rPr>
                        <a:t>2016</a:t>
                      </a:r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</a:rPr>
                        <a:t>2015</a:t>
                      </a:r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6871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32861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latin typeface="Calibri (Body)"/>
                          <a:cs typeface="Calibri" pitchFamily="34" charset="0"/>
                        </a:rPr>
                        <a:t>42.598</a:t>
                      </a:r>
                      <a:endParaRPr lang="en-US" sz="12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latin typeface="Calibri (Body)"/>
                          <a:cs typeface="Calibri" pitchFamily="34" charset="0"/>
                        </a:rPr>
                        <a:t>43.917</a:t>
                      </a:r>
                      <a:endParaRPr lang="en-US" sz="12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Calibri (Body)"/>
                          <a:cs typeface="Calibri" pitchFamily="34" charset="0"/>
                        </a:rPr>
                        <a:t>103</a:t>
                      </a:r>
                      <a:endParaRPr lang="en-US" sz="12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34.324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21.885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64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Calibri (Body)"/>
                        </a:rPr>
                        <a:t>32.169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Calibri" pitchFamily="34" charset="0"/>
                        </a:rPr>
                        <a:t>35.094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109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32861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26.063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32.358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124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20.598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18.176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88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17.176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Calibri" pitchFamily="34" charset="0"/>
                        </a:rPr>
                        <a:t>23.994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140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32861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5.931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5.257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89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5.355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0.049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4.888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Calibri" pitchFamily="34" charset="0"/>
                        </a:rPr>
                        <a:t>0.513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2385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10.604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6.301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59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8.372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3.660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44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4.039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Calibri" pitchFamily="34" charset="0"/>
                        </a:rPr>
                        <a:t>4.877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121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0004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1.520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0.752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0.350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0.327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94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0.546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Calibri" pitchFamily="34" charset="0"/>
                        </a:rPr>
                        <a:t>0.357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65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32861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5.500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4.833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88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2.938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3.848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131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5.520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Calibri (Body)"/>
                          <a:ea typeface="+mn-ea"/>
                          <a:cs typeface="Calibri" pitchFamily="34" charset="0"/>
                        </a:rPr>
                        <a:t>5.353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97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28</a:t>
            </a:fld>
            <a:endParaRPr lang="en-US" sz="800" dirty="0"/>
          </a:p>
        </p:txBody>
      </p:sp>
      <p:sp>
        <p:nvSpPr>
          <p:cNvPr id="7" name="Rounded Rectangle 6"/>
          <p:cNvSpPr/>
          <p:nvPr/>
        </p:nvSpPr>
        <p:spPr>
          <a:xfrm>
            <a:off x="8397156" y="2802393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957270" y="2580978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6172200" y="2802393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8397156" y="1733544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3977556" y="1733544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6172200" y="1733544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3175617"/>
            <a:ext cx="9067800" cy="1816207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400" dirty="0">
                <a:latin typeface="Garamond" pitchFamily="18" charset="0"/>
                <a:cs typeface="Aharoni" pitchFamily="2" charset="-79"/>
              </a:rPr>
              <a:t>Total overhead cost performed </a:t>
            </a:r>
            <a:r>
              <a:rPr lang="en-US" sz="1400" dirty="0" smtClean="0">
                <a:latin typeface="Garamond" pitchFamily="18" charset="0"/>
                <a:cs typeface="Aharoni" pitchFamily="2" charset="-79"/>
              </a:rPr>
              <a:t>N43.917bn/103%;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recording </a:t>
            </a:r>
            <a:r>
              <a:rPr lang="en-US" sz="1400" dirty="0" smtClean="0">
                <a:latin typeface="Garamond" pitchFamily="18" charset="0"/>
                <a:cs typeface="Aharoni" pitchFamily="2" charset="-79"/>
              </a:rPr>
              <a:t>60%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of the Total Recurrent Expenditure and </a:t>
            </a:r>
            <a:r>
              <a:rPr lang="en-US" sz="1400" dirty="0" smtClean="0">
                <a:latin typeface="Garamond" pitchFamily="18" charset="0"/>
                <a:cs typeface="Aharoni" pitchFamily="2" charset="-79"/>
              </a:rPr>
              <a:t>47%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of IGR compared with N21.885bn/64%; recording </a:t>
            </a:r>
            <a:r>
              <a:rPr lang="en-US" sz="1400" dirty="0" smtClean="0">
                <a:latin typeface="Garamond" pitchFamily="18" charset="0"/>
                <a:cs typeface="Aharoni" pitchFamily="2" charset="-79"/>
              </a:rPr>
              <a:t>46%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of the Total Recurrent Expenditure and </a:t>
            </a:r>
            <a:r>
              <a:rPr lang="en-US" sz="1400" dirty="0" smtClean="0">
                <a:latin typeface="Garamond" pitchFamily="18" charset="0"/>
                <a:cs typeface="Aharoni" pitchFamily="2" charset="-79"/>
              </a:rPr>
              <a:t>29%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of IGR in 2016.</a:t>
            </a:r>
          </a:p>
          <a:p>
            <a:pPr>
              <a:lnSpc>
                <a:spcPct val="90000"/>
              </a:lnSpc>
              <a:defRPr/>
            </a:pPr>
            <a:r>
              <a:rPr lang="en-US" sz="1400" dirty="0">
                <a:latin typeface="Garamond" pitchFamily="18" charset="0"/>
                <a:cs typeface="Aharoni" pitchFamily="2" charset="-79"/>
              </a:rPr>
              <a:t>Overhead subventions to parastatal organizations/tertiary institutions performed at </a:t>
            </a:r>
            <a:r>
              <a:rPr lang="en-US" sz="1400" b="1" dirty="0">
                <a:latin typeface="Garamond" pitchFamily="18" charset="0"/>
                <a:cs typeface="Aharoni" pitchFamily="2" charset="-79"/>
              </a:rPr>
              <a:t>N6.301bn/59% as against N3.660bn/44%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 in Y2016.</a:t>
            </a:r>
          </a:p>
          <a:p>
            <a:pPr>
              <a:defRPr/>
            </a:pPr>
            <a:r>
              <a:rPr lang="en-US" sz="1400" dirty="0">
                <a:latin typeface="Garamond" pitchFamily="18" charset="0"/>
                <a:cs typeface="Aharoni" pitchFamily="2" charset="-79"/>
              </a:rPr>
              <a:t>Parastatal organizations, tertiary institutions still showed continuous dependence on subventions from the State Government, instead of improving on their IGR.</a:t>
            </a:r>
          </a:p>
          <a:p>
            <a:pPr>
              <a:lnSpc>
                <a:spcPct val="90000"/>
              </a:lnSpc>
              <a:defRPr/>
            </a:pPr>
            <a:r>
              <a:rPr lang="en-US" sz="1400" dirty="0">
                <a:latin typeface="Garamond" pitchFamily="18" charset="0"/>
                <a:cs typeface="Aharoni" pitchFamily="2" charset="-79"/>
              </a:rPr>
              <a:t>More pressure from MDAs for review of running cost  and Subventions are issue that should be addressed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184531" y="2828303"/>
            <a:ext cx="717786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3957270" y="2839094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74851" y="133350"/>
            <a:ext cx="587149" cy="28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153400" y="133351"/>
            <a:ext cx="842963" cy="138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</a:t>
            </a:r>
            <a:r>
              <a:rPr kumimoji="0" lang="fr-F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906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Q1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Recurrent Expenditure From Y2011 -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27273137"/>
              </p:ext>
            </p:extLst>
          </p:nvPr>
        </p:nvGraphicFramePr>
        <p:xfrm>
          <a:off x="609600" y="1200150"/>
          <a:ext cx="79248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xmlns="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Mar.)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Mar.)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49.546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41.405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970671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58.405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50.736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57.432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46.860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549800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58.666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49.686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726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60.494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57.498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95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15056014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68.914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47.962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50728297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2017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/>
                        <a:t>76.296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/>
                        <a:t>73.464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96</a:t>
                      </a:r>
                      <a:endParaRPr lang="en-US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29</a:t>
            </a:fld>
            <a:endParaRPr lang="en-US" sz="800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57150"/>
            <a:ext cx="731694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043421" cy="554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668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Q1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Y2015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-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Expenditure Performance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24763998"/>
              </p:ext>
            </p:extLst>
          </p:nvPr>
        </p:nvGraphicFramePr>
        <p:xfrm>
          <a:off x="381000" y="971551"/>
          <a:ext cx="8534400" cy="3677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208221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Calibri (Body)"/>
                        </a:rPr>
                        <a:t>Details</a:t>
                      </a:r>
                    </a:p>
                  </a:txBody>
                  <a:tcPr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</a:rPr>
                        <a:t>2017</a:t>
                      </a:r>
                      <a:endParaRPr lang="en-US" sz="1000" dirty="0">
                        <a:latin typeface="Calibri (Body)"/>
                      </a:endParaRP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</a:rPr>
                        <a:t>2016</a:t>
                      </a:r>
                      <a:endParaRPr lang="en-US" sz="1000" dirty="0">
                        <a:latin typeface="Calibri (Body)"/>
                      </a:endParaRP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</a:rPr>
                        <a:t>2015</a:t>
                      </a:r>
                      <a:endParaRPr lang="en-US" sz="1000" dirty="0">
                        <a:latin typeface="Calibri (Body)"/>
                      </a:endParaRP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458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Core capital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98.579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24.225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67.453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30.876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46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53.394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10.750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20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3.890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6.396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0.672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11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3.470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0.027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0.025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0.025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1.750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2.349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134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0.850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0.790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92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</a:rPr>
                        <a:t>1.125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</a:rPr>
                        <a:t>0.703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</a:rPr>
                        <a:t>62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Grants from Donor agencies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2.470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1.396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2.189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1.774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1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1.549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332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1.524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1.838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3.616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197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Contingency Reserve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0.774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0.145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0.570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394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0.290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92415724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0.025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0.025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0.013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alibri (Body)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49300499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External Loans (principal repayments)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0.824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1.755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0.412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0.764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186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47601283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Internal loans (principal repayments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)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5.948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4.785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80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5.000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2.500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alibri (Body)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447372915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Consolidated Debt Service Account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11.117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11.900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107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12.711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12.711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alibri (Body)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75481559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Total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latin typeface="Calibri (Body)"/>
                          <a:cs typeface="Calibri" pitchFamily="34" charset="0"/>
                        </a:rPr>
                        <a:t>126.954</a:t>
                      </a:r>
                      <a:endParaRPr lang="en-US" sz="10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latin typeface="Calibri (Body)"/>
                          <a:cs typeface="Calibri" pitchFamily="34" charset="0"/>
                        </a:rPr>
                        <a:t>46.742</a:t>
                      </a:r>
                      <a:endParaRPr lang="en-US" sz="10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 (Body)"/>
                          <a:cs typeface="Calibri" pitchFamily="34" charset="0"/>
                        </a:rPr>
                        <a:t>37</a:t>
                      </a:r>
                      <a:endParaRPr lang="en-US" sz="10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Calibri (Body)"/>
                          <a:cs typeface="Calibri" pitchFamily="34" charset="0"/>
                        </a:rPr>
                        <a:t>96.733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Calibri (Body)"/>
                          <a:cs typeface="Calibri" pitchFamily="34" charset="0"/>
                        </a:rPr>
                        <a:t>48.884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  <a:cs typeface="Calibri" pitchFamily="34" charset="0"/>
                        </a:rPr>
                        <a:t>51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Calibri (Body)"/>
                        </a:rPr>
                        <a:t>61.928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Calibri (Body)"/>
                        </a:rPr>
                        <a:t>15.078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24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219338450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30</a:t>
            </a:fld>
            <a:endParaRPr lang="en-US" sz="800" dirty="0"/>
          </a:p>
        </p:txBody>
      </p:sp>
      <p:sp>
        <p:nvSpPr>
          <p:cNvPr id="7" name="Rounded Rectangle 6"/>
          <p:cNvSpPr/>
          <p:nvPr/>
        </p:nvSpPr>
        <p:spPr>
          <a:xfrm>
            <a:off x="8455154" y="4414208"/>
            <a:ext cx="463291" cy="23532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6189077" y="4414208"/>
            <a:ext cx="463291" cy="23532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038600" y="4414983"/>
            <a:ext cx="463291" cy="23532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1612336"/>
              </p:ext>
            </p:extLst>
          </p:nvPr>
        </p:nvGraphicFramePr>
        <p:xfrm>
          <a:off x="609600" y="1200151"/>
          <a:ext cx="7620000" cy="2611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xmlns="" val="3943004657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xmlns="" val="1140338043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xmlns="" val="2574023241"/>
                    </a:ext>
                  </a:extLst>
                </a:gridCol>
              </a:tblGrid>
              <a:tr h="333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projection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performance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05665052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</a:rPr>
                        <a:t>56:44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</a:rPr>
                        <a:t>30:70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9706711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</a:rPr>
                        <a:t>53:47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</a:rPr>
                        <a:t>36:64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7059562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</a:rPr>
                        <a:t>54:46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</a:rPr>
                        <a:t>38:62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54980049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</a:rPr>
                        <a:t>52:48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</a:rPr>
                        <a:t>39:61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72631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</a:rPr>
                        <a:t>51:49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</a:rPr>
                        <a:t>21:79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15056014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58:42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50:50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50728297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2017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</a:rPr>
                        <a:t>62:38</a:t>
                      </a:r>
                      <a:endParaRPr lang="en-US" sz="1200" dirty="0">
                        <a:latin typeface="Calibri (Body)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</a:rPr>
                        <a:t>39:61</a:t>
                      </a:r>
                      <a:endParaRPr lang="en-US" sz="1200" dirty="0">
                        <a:latin typeface="Calibri (Body)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906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Q1 Capital/Recurrent Performance Ratio from Y2011 -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31</a:t>
            </a:fld>
            <a:endParaRPr lang="en-US" sz="800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/>
              <a:t>		</a:t>
            </a:r>
            <a:endParaRPr lang="en-US" sz="20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96645317"/>
              </p:ext>
            </p:extLst>
          </p:nvPr>
        </p:nvGraphicFramePr>
        <p:xfrm>
          <a:off x="381000" y="971551"/>
          <a:ext cx="8534400" cy="3575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175313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</a:rPr>
                        <a:t>2017</a:t>
                      </a:r>
                      <a:endParaRPr lang="en-US" sz="10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</a:rPr>
                        <a:t>2016</a:t>
                      </a:r>
                      <a:endParaRPr lang="en-US" sz="10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</a:rPr>
                        <a:t>2015</a:t>
                      </a:r>
                      <a:endParaRPr lang="en-US" sz="10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3631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Financing requirement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(42.537)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3.934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(9)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29.920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(4.850)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(16)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(27.703)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Financing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(19.324)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Financing (sources)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42.537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0.164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29.920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22.705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5.912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26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5.638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0.164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3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14.104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>
                        <a:buAutoNum type="romanLcPeriod"/>
                      </a:pP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</a:rPr>
                        <a:t>  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DPO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8.000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>
                        <a:buAutoNum type="romanLcPeriod" startAt="2"/>
                      </a:pP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5.638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0.164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3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4.104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6.136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5.912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96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  <a:tr h="12682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11.900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0.000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8.569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924157243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Bond issue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25.000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0.000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10.820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-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93004993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Repayments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17.889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18.440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103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22.705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25.236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111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476012833"/>
                  </a:ext>
                </a:extLst>
              </a:tr>
              <a:tr h="39445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External loans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0.825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1.755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213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0.412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0.764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186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0.422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0.438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104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447372915"/>
                  </a:ext>
                </a:extLst>
              </a:tr>
              <a:tr h="39445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Internal loan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5.948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4.785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80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2.500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6.846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10.798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158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75481559"/>
                  </a:ext>
                </a:extLst>
              </a:tr>
              <a:tr h="39445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Consolidated debt service accounts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11.117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11.900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107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12.711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12.711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15.436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14.000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cs typeface="Calibri" pitchFamily="34" charset="0"/>
                        </a:rPr>
                        <a:t>91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219338450"/>
                  </a:ext>
                </a:extLst>
              </a:tr>
            </a:tbl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0668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Financing Activities: Q1 Performance from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Y2015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–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32</a:t>
            </a:fld>
            <a:endParaRPr lang="en-US" sz="800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22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sz="2000" b="1" dirty="0" smtClean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First Quarter 2017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Expenditure and Financing Activities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33</a:t>
            </a:fld>
            <a:endParaRPr lang="en-US" sz="800" dirty="0"/>
          </a:p>
        </p:txBody>
      </p:sp>
      <p:sp>
        <p:nvSpPr>
          <p:cNvPr id="4" name="Rounded Rectangle 3"/>
          <p:cNvSpPr/>
          <p:nvPr/>
        </p:nvSpPr>
        <p:spPr>
          <a:xfrm>
            <a:off x="4724400" y="971550"/>
            <a:ext cx="4114800" cy="3429000"/>
          </a:xfrm>
          <a:prstGeom prst="roundRect">
            <a:avLst>
              <a:gd name="adj" fmla="val 5154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defRPr/>
            </a:pPr>
            <a:r>
              <a:rPr lang="en-US" b="1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Financing Activities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The </a:t>
            </a:r>
            <a:r>
              <a:rPr lang="en-US" sz="2000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State repaid N18.440bn as debt </a:t>
            </a:r>
            <a:r>
              <a:rPr lang="en-US" sz="2000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obligation in the first quarter Y2017.</a:t>
            </a:r>
          </a:p>
          <a:p>
            <a:pPr marL="285750" indent="-285750">
              <a:lnSpc>
                <a:spcPct val="90000"/>
              </a:lnSpc>
              <a:defRPr/>
            </a:pPr>
            <a:endParaRPr lang="en-US" sz="1050" dirty="0">
              <a:solidFill>
                <a:schemeClr val="tx1"/>
              </a:solidFill>
              <a:latin typeface="Garamond" pitchFamily="18" charset="0"/>
              <a:cs typeface="Aharoni" pitchFamily="2" charset="-79"/>
            </a:endParaRP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Y2017 approved budget is to be supported by financing requirement of </a:t>
            </a:r>
            <a:r>
              <a:rPr lang="en-US" sz="2000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N42.538bn </a:t>
            </a:r>
            <a:r>
              <a:rPr lang="en-US" sz="2000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on quarterly basis</a:t>
            </a: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sz="1500" dirty="0">
              <a:solidFill>
                <a:schemeClr val="bg1"/>
              </a:solidFill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4800" y="971550"/>
            <a:ext cx="4114800" cy="3429000"/>
          </a:xfrm>
          <a:prstGeom prst="roundRect">
            <a:avLst>
              <a:gd name="adj" fmla="val 5154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defRPr/>
            </a:pPr>
            <a:r>
              <a:rPr lang="en-US" b="1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Capital Expenditure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Q1 </a:t>
            </a: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performed at </a:t>
            </a:r>
            <a:r>
              <a:rPr lang="en-US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N46.743bn/37% </a:t>
            </a: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as against N32.909bn/42% the same period in  Y2016</a:t>
            </a:r>
            <a:r>
              <a:rPr lang="yo-NG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;</a:t>
            </a: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N13.834bn </a:t>
            </a: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more in absolute terms.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As at the Q1 2017, the Capital: Recurrent ratio closed at  </a:t>
            </a:r>
            <a:r>
              <a:rPr lang="en-US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39: 61, as against 50:50 </a:t>
            </a:r>
            <a:r>
              <a:rPr lang="yo-NG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recorded same time</a:t>
            </a: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 in </a:t>
            </a:r>
            <a:r>
              <a:rPr lang="en-US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Y2016. This is a </a:t>
            </a: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far cry from the projected </a:t>
            </a:r>
            <a:r>
              <a:rPr lang="en-US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62:38 </a:t>
            </a: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in Y2017.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Definitely, the 2nd quarter will witness improve CAPEX performance.</a:t>
            </a:r>
          </a:p>
        </p:txBody>
      </p:sp>
    </p:spTree>
    <p:extLst>
      <p:ext uri="{BB962C8B-B14F-4D97-AF65-F5344CB8AC3E}">
        <p14:creationId xmlns="" xmlns:p14="http://schemas.microsoft.com/office/powerpoint/2010/main" val="7559119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" y="819150"/>
            <a:ext cx="7772400" cy="3581400"/>
          </a:xfrm>
        </p:spPr>
        <p:txBody>
          <a:bodyPr>
            <a:noAutofit/>
          </a:bodyPr>
          <a:lstStyle/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1.0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Revenue: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1.1    Dwindling Federal Allocation </a:t>
            </a:r>
            <a:r>
              <a:rPr lang="en-GB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remain relatively low despite the addition of 13% derivations. The cumulative for the first quarter shows 27.364/66%.</a:t>
            </a:r>
            <a:endParaRPr lang="en-US" sz="1600" dirty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1.2     </a:t>
            </a: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All MDAs will have to perform well over 100% to meet up with the shortfall due to decline in Federal Transfers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1.3     </a:t>
            </a: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There is a need to intensify efforts by MDAs in shoring up Revenue Performance.</a:t>
            </a:r>
          </a:p>
          <a:p>
            <a:pPr marL="1144588" indent="-522288" algn="just" eaLnBrk="1" fontAlgn="auto" hangingPunct="1">
              <a:spcAft>
                <a:spcPts val="0"/>
              </a:spcAft>
              <a:buNone/>
              <a:defRPr/>
            </a:pPr>
            <a:r>
              <a:rPr lang="en-US" sz="1600" dirty="0" smtClean="0">
                <a:latin typeface="Garamond" panose="02020404030301010803" pitchFamily="18" charset="0"/>
              </a:rPr>
              <a:t>1.4    </a:t>
            </a:r>
            <a:r>
              <a:rPr lang="en-US" sz="1600" dirty="0">
                <a:latin typeface="Garamond" panose="02020404030301010803" pitchFamily="18" charset="0"/>
              </a:rPr>
              <a:t>We will continue our efforts to moderate discretionary expenditures in line with Revenue </a:t>
            </a:r>
            <a:r>
              <a:rPr lang="en-US" sz="1600" dirty="0" smtClean="0">
                <a:latin typeface="Garamond" panose="02020404030301010803" pitchFamily="18" charset="0"/>
              </a:rPr>
              <a:t>performance</a:t>
            </a:r>
            <a:endParaRPr lang="en-US" sz="1600" dirty="0">
              <a:latin typeface="Garamond" panose="02020404030301010803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668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(1/4)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34</a:t>
            </a:fld>
            <a:endParaRPr lang="en-US" sz="800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668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(2/4)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2.0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Recurrent Expenditure: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2.1    </a:t>
            </a:r>
            <a:r>
              <a:rPr lang="en-GB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Personnel Costs:</a:t>
            </a:r>
          </a:p>
          <a:p>
            <a:pPr marL="1658938" indent="-5222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Personnel Cost performance of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23.962/92%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is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higher compare to 21.900/70% for the same period last year.</a:t>
            </a:r>
            <a:endParaRPr lang="en-GB" sz="1600" dirty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2.2     </a:t>
            </a:r>
            <a:r>
              <a:rPr lang="en-US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Overhead Expenditure:</a:t>
            </a:r>
          </a:p>
          <a:p>
            <a:pPr marL="1544638" indent="-4079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Overhead Cost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running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at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43.917/103% in Q1 Y2017 and 21.885/64% in Q1 Y2016 is a pointer that deliberate effort must be geared towards  tighter control of overhead while ensuring improved funding of Capital projects in the second quarter</a:t>
            </a:r>
            <a:r>
              <a:rPr lang="en-US" sz="1600" dirty="0" smtClean="0">
                <a:solidFill>
                  <a:srgbClr val="FF0000"/>
                </a:solidFill>
                <a:latin typeface="Garamond" pitchFamily="18" charset="0"/>
                <a:ea typeface="Tahoma" pitchFamily="34" charset="0"/>
                <a:cs typeface="Tahoma" pitchFamily="34" charset="0"/>
              </a:rPr>
              <a:t>.</a:t>
            </a:r>
            <a:endParaRPr lang="en-US" sz="1600" dirty="0">
              <a:solidFill>
                <a:srgbClr val="FF0000"/>
              </a:solidFill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1144588" indent="-522288" algn="just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35</a:t>
            </a:fld>
            <a:endParaRPr lang="en-US" sz="800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668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(3/4)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3.0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Capital Expenditure: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Capital Expenditure at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37%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performance, revealing a Capex/Recurrent ratio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(39:61)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thus maintaining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an imbalance in </a:t>
            </a:r>
            <a:r>
              <a:rPr lang="en-US" sz="1600" dirty="0" err="1" smtClean="0">
                <a:latin typeface="Garamond" pitchFamily="18" charset="0"/>
                <a:ea typeface="Tahoma" pitchFamily="34" charset="0"/>
                <a:cs typeface="Tahoma" pitchFamily="34" charset="0"/>
              </a:rPr>
              <a:t>favour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 of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recurrent expenditure. We need to support the delivery of infrastructure in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critical areas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such as road rehabilitation, transportation, security, environment, etc. to drive performance in further later in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Yr2017.</a:t>
            </a: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MDAs must exhaust avenues to accommodate proposed capital expenditures within their budgetary provisions before seeking for state wide votes from MEPB</a:t>
            </a:r>
            <a:r>
              <a:rPr lang="en-US" sz="1600" dirty="0" smtClean="0">
                <a:solidFill>
                  <a:srgbClr val="FF0000"/>
                </a:solidFill>
                <a:latin typeface="Garamond" pitchFamily="18" charset="0"/>
                <a:ea typeface="Tahoma" pitchFamily="34" charset="0"/>
                <a:cs typeface="Tahoma" pitchFamily="34" charset="0"/>
              </a:rPr>
              <a:t>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Note that the Special Expenditure recorded huge performance (134%), an indication that it will not be available for use in the coming quarters. MDAs to note this</a:t>
            </a:r>
            <a:r>
              <a:rPr lang="en-US" sz="1600" dirty="0" smtClean="0">
                <a:solidFill>
                  <a:srgbClr val="FF0000"/>
                </a:solidFill>
                <a:latin typeface="Garamond" pitchFamily="18" charset="0"/>
                <a:ea typeface="Tahoma" pitchFamily="34" charset="0"/>
                <a:cs typeface="Tahoma" pitchFamily="34" charset="0"/>
              </a:rPr>
              <a:t>. </a:t>
            </a:r>
            <a:endParaRPr lang="en-US" sz="1600" dirty="0">
              <a:solidFill>
                <a:srgbClr val="FF0000"/>
              </a:solidFill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36</a:t>
            </a:fld>
            <a:endParaRPr lang="en-US" sz="800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668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(4/4)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4.0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Financing: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The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Bond issuance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is yet to done, the internal and external loans floats at 0%, 3% respectively as at the end of the first quarter and these are major parts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of the Financing component of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Y2017 which are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expected to be initiated and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drawn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down in the remaining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quarters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This explains low performance of Capital Expenditure.</a:t>
            </a: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37</a:t>
            </a:fld>
            <a:endParaRPr lang="en-US" sz="800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571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1"/>
          <p:cNvSpPr txBox="1">
            <a:spLocks/>
          </p:cNvSpPr>
          <p:nvPr/>
        </p:nvSpPr>
        <p:spPr bwMode="auto">
          <a:xfrm>
            <a:off x="152400" y="4758246"/>
            <a:ext cx="52578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Q1 Y2017 Budget Performance Appraisal</a:t>
            </a:r>
            <a:endParaRPr kumimoji="0" lang="en-US" alt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Conclusion: The EXCO is Invited to Note: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38</a:t>
            </a:fld>
            <a:endParaRPr lang="en-US" sz="8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457200" y="2277115"/>
            <a:ext cx="1295400" cy="394755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15" name="Rectangle 6"/>
            <p:cNvSpPr>
              <a:spLocks noChangeArrowheads="1"/>
            </p:cNvSpPr>
            <p:nvPr/>
          </p:nvSpPr>
          <p:spPr bwMode="auto">
            <a:xfrm>
              <a:off x="1120876" y="1311994"/>
              <a:ext cx="882447" cy="44576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anose="020B0604030504040204" pitchFamily="34" charset="0"/>
                  <a:cs typeface="+mn-cs"/>
                </a:rPr>
                <a:t>Total Revenue</a:t>
              </a:r>
            </a:p>
          </p:txBody>
        </p:sp>
      </p:grp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828799" y="2240833"/>
            <a:ext cx="6858001" cy="43104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91D5D"/>
                </a:solidFill>
              </a:rPr>
              <a:t>Total Revenue performance was </a:t>
            </a:r>
            <a:r>
              <a:rPr lang="en-US" altLang="en-US" sz="1100" kern="0" dirty="0" smtClean="0">
                <a:solidFill>
                  <a:srgbClr val="091D5D"/>
                </a:solidFill>
              </a:rPr>
              <a:t>N124.141bn/77% </a:t>
            </a:r>
            <a:r>
              <a:rPr lang="en-US" altLang="en-US" sz="1100" kern="0" dirty="0">
                <a:solidFill>
                  <a:srgbClr val="091D5D"/>
                </a:solidFill>
              </a:rPr>
              <a:t>compared with N101.695bn/75% in Q1,2016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457200" y="1477247"/>
            <a:ext cx="1295400" cy="648085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19" name="Rectangle 6"/>
            <p:cNvSpPr>
              <a:spLocks noChangeArrowheads="1"/>
            </p:cNvSpPr>
            <p:nvPr/>
          </p:nvSpPr>
          <p:spPr bwMode="auto">
            <a:xfrm>
              <a:off x="990600" y="1386437"/>
              <a:ext cx="1143000" cy="271519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05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anose="020B0604030504040204" pitchFamily="34" charset="0"/>
                  <a:cs typeface="+mn-cs"/>
                </a:rPr>
                <a:t>Q1 </a:t>
              </a:r>
              <a:r>
                <a:rPr kumimoji="0" lang="en-GB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anose="020B0604030504040204" pitchFamily="34" charset="0"/>
                  <a:cs typeface="+mn-cs"/>
                </a:rPr>
                <a:t>Performance</a:t>
              </a:r>
            </a:p>
          </p:txBody>
        </p:sp>
      </p:grp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1828800" y="1477250"/>
            <a:ext cx="6858000" cy="648088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  <a:latin typeface="Garamond" pitchFamily="18" charset="0"/>
                <a:cs typeface="Aharoni" pitchFamily="2" charset="-79"/>
              </a:rPr>
              <a:t>Q1 performed </a:t>
            </a:r>
            <a:r>
              <a:rPr lang="en-US" sz="1400" dirty="0" smtClean="0">
                <a:solidFill>
                  <a:schemeClr val="tx2"/>
                </a:solidFill>
                <a:latin typeface="Garamond" pitchFamily="18" charset="0"/>
                <a:cs typeface="Aharoni" pitchFamily="2" charset="-79"/>
              </a:rPr>
              <a:t>N120.206bn/59%; </a:t>
            </a:r>
            <a:r>
              <a:rPr lang="en-US" sz="1400" dirty="0">
                <a:solidFill>
                  <a:schemeClr val="tx2"/>
                </a:solidFill>
                <a:latin typeface="Garamond" pitchFamily="18" charset="0"/>
                <a:cs typeface="Aharoni" pitchFamily="2" charset="-79"/>
              </a:rPr>
              <a:t>compared with to N96.846bn/58% for same period in Y2016;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57200" y="975803"/>
            <a:ext cx="1295400" cy="394757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23" name="Rectangle 6"/>
            <p:cNvSpPr>
              <a:spLocks noChangeArrowheads="1"/>
            </p:cNvSpPr>
            <p:nvPr/>
          </p:nvSpPr>
          <p:spPr bwMode="auto">
            <a:xfrm>
              <a:off x="990600" y="1449537"/>
              <a:ext cx="1143000" cy="222882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anose="020B0604030504040204" pitchFamily="34" charset="0"/>
                  <a:cs typeface="+mn-cs"/>
                </a:rPr>
                <a:t>Budget Size</a:t>
              </a:r>
            </a:p>
          </p:txBody>
        </p:sp>
      </p:grpSp>
      <p:sp>
        <p:nvSpPr>
          <p:cNvPr id="24" name="Rectangle 9"/>
          <p:cNvSpPr>
            <a:spLocks noChangeArrowheads="1"/>
          </p:cNvSpPr>
          <p:nvPr/>
        </p:nvSpPr>
        <p:spPr bwMode="auto">
          <a:xfrm>
            <a:off x="1828799" y="975803"/>
            <a:ext cx="6858001" cy="394758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sz="1400" b="1" dirty="0">
                <a:solidFill>
                  <a:schemeClr val="tx2"/>
                </a:solidFill>
                <a:latin typeface="Garamond" pitchFamily="18" charset="0"/>
                <a:cs typeface="Aharoni" pitchFamily="2" charset="-79"/>
              </a:rPr>
              <a:t>Y2017 Budget size was N812.998bn, with a Q1 pro-rata size of N203.249bn 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457200" y="2778564"/>
            <a:ext cx="1295400" cy="394756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27" name="Rectangle 6"/>
            <p:cNvSpPr>
              <a:spLocks noChangeArrowheads="1"/>
            </p:cNvSpPr>
            <p:nvPr/>
          </p:nvSpPr>
          <p:spPr bwMode="auto">
            <a:xfrm>
              <a:off x="1098380" y="1309736"/>
              <a:ext cx="918278" cy="44576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Capital Receipts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28" name="Rectangle 9"/>
          <p:cNvSpPr>
            <a:spLocks noChangeArrowheads="1"/>
          </p:cNvSpPr>
          <p:nvPr/>
        </p:nvSpPr>
        <p:spPr bwMode="auto">
          <a:xfrm>
            <a:off x="1828800" y="2778566"/>
            <a:ext cx="6858000" cy="394758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91D5D"/>
                </a:solidFill>
                <a:cs typeface="+mn-cs"/>
              </a:rPr>
              <a:t>Total Capital Receipts for the period amounted to </a:t>
            </a:r>
            <a:r>
              <a:rPr lang="en-US" altLang="en-US" sz="1100" kern="0" dirty="0" smtClean="0">
                <a:solidFill>
                  <a:srgbClr val="091D5D"/>
                </a:solidFill>
                <a:cs typeface="+mn-cs"/>
              </a:rPr>
              <a:t>N3.902bn/61% </a:t>
            </a:r>
            <a:r>
              <a:rPr lang="en-US" altLang="en-US" sz="1100" kern="0" dirty="0">
                <a:solidFill>
                  <a:srgbClr val="091D5D"/>
                </a:solidFill>
                <a:cs typeface="+mn-cs"/>
              </a:rPr>
              <a:t>; 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457200" y="3280978"/>
            <a:ext cx="1295400" cy="449268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48" name="Rectangle 6"/>
            <p:cNvSpPr>
              <a:spLocks noChangeArrowheads="1"/>
            </p:cNvSpPr>
            <p:nvPr/>
          </p:nvSpPr>
          <p:spPr bwMode="auto">
            <a:xfrm>
              <a:off x="1069841" y="1310741"/>
              <a:ext cx="984523" cy="458124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Recurrent Expenditure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49" name="Rectangle 9"/>
          <p:cNvSpPr>
            <a:spLocks noChangeArrowheads="1"/>
          </p:cNvSpPr>
          <p:nvPr/>
        </p:nvSpPr>
        <p:spPr bwMode="auto">
          <a:xfrm>
            <a:off x="1828800" y="3280978"/>
            <a:ext cx="6858000" cy="449271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91D5D"/>
                </a:solidFill>
              </a:rPr>
              <a:t>Total Recurrent Expenditure for the period performed </a:t>
            </a:r>
            <a:r>
              <a:rPr lang="en-US" altLang="en-US" sz="1100" kern="0" dirty="0" smtClean="0">
                <a:solidFill>
                  <a:srgbClr val="091D5D"/>
                </a:solidFill>
              </a:rPr>
              <a:t>N73.464bn/96% </a:t>
            </a:r>
            <a:r>
              <a:rPr lang="en-US" altLang="en-US" sz="1100" kern="0" dirty="0">
                <a:solidFill>
                  <a:srgbClr val="091D5D"/>
                </a:solidFill>
              </a:rPr>
              <a:t>(Total Personnel Cost N23.962bn/92%; Total Overhead Cost </a:t>
            </a:r>
            <a:r>
              <a:rPr lang="en-US" altLang="en-US" sz="1100" kern="0" dirty="0" smtClean="0">
                <a:solidFill>
                  <a:srgbClr val="091D5D"/>
                </a:solidFill>
              </a:rPr>
              <a:t>N43.917bn/103%)</a:t>
            </a:r>
            <a:endParaRPr lang="en-US" altLang="en-US" sz="1100" kern="0" dirty="0">
              <a:solidFill>
                <a:srgbClr val="091D5D"/>
              </a:solidFill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457200" y="3836802"/>
            <a:ext cx="1295400" cy="449268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1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1069841" y="1343964"/>
              <a:ext cx="984523" cy="391676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Capital Expenditure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1828800" y="3836802"/>
            <a:ext cx="6858000" cy="449271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91D5D"/>
                </a:solidFill>
              </a:rPr>
              <a:t>Total Capital Expenditure performance was </a:t>
            </a:r>
            <a:r>
              <a:rPr lang="en-US" altLang="en-US" sz="1100" kern="0" dirty="0" smtClean="0">
                <a:solidFill>
                  <a:srgbClr val="091D5D"/>
                </a:solidFill>
              </a:rPr>
              <a:t>N46.743bn/37%;</a:t>
            </a:r>
            <a:endParaRPr lang="en-US" altLang="en-US" sz="1100" kern="0" dirty="0">
              <a:solidFill>
                <a:srgbClr val="091D5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8626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Conclusion: The EXCO is Invited to Note: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39</a:t>
            </a:fld>
            <a:endParaRPr lang="en-US" sz="8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457200" y="1053984"/>
            <a:ext cx="1295400" cy="394755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15" name="Rectangle 6"/>
            <p:cNvSpPr>
              <a:spLocks noChangeArrowheads="1"/>
            </p:cNvSpPr>
            <p:nvPr/>
          </p:nvSpPr>
          <p:spPr bwMode="auto">
            <a:xfrm>
              <a:off x="1120876" y="1311993"/>
              <a:ext cx="882447" cy="445764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sz="1050" b="1" kern="0" dirty="0" smtClean="0">
                  <a:solidFill>
                    <a:schemeClr val="bg1"/>
                  </a:solidFill>
                  <a:cs typeface="+mn-cs"/>
                </a:rPr>
                <a:t>Capital/ Recurrent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</p:grp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763232" y="1087881"/>
            <a:ext cx="6858001" cy="43104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91D5D"/>
                </a:solidFill>
              </a:rPr>
              <a:t>Capital/Recurrent Expenditure Ratio closed at </a:t>
            </a:r>
            <a:r>
              <a:rPr lang="en-US" altLang="en-US" sz="1100" kern="0" dirty="0" smtClean="0">
                <a:solidFill>
                  <a:srgbClr val="091D5D"/>
                </a:solidFill>
              </a:rPr>
              <a:t>39 </a:t>
            </a:r>
            <a:r>
              <a:rPr lang="en-US" altLang="en-US" sz="1100" kern="0" dirty="0">
                <a:solidFill>
                  <a:srgbClr val="091D5D"/>
                </a:solidFill>
              </a:rPr>
              <a:t>: </a:t>
            </a:r>
            <a:r>
              <a:rPr lang="en-US" altLang="en-US" sz="1100" kern="0" dirty="0" smtClean="0">
                <a:solidFill>
                  <a:srgbClr val="091D5D"/>
                </a:solidFill>
              </a:rPr>
              <a:t>61 </a:t>
            </a:r>
            <a:r>
              <a:rPr lang="en-US" altLang="en-US" sz="1100" kern="0" dirty="0">
                <a:solidFill>
                  <a:srgbClr val="091D5D"/>
                </a:solidFill>
              </a:rPr>
              <a:t>vs 62:38 target for Y2017</a:t>
            </a:r>
          </a:p>
        </p:txBody>
      </p:sp>
      <p:sp>
        <p:nvSpPr>
          <p:cNvPr id="28" name="Rectangle 9"/>
          <p:cNvSpPr>
            <a:spLocks noChangeArrowheads="1"/>
          </p:cNvSpPr>
          <p:nvPr/>
        </p:nvSpPr>
        <p:spPr bwMode="auto">
          <a:xfrm>
            <a:off x="618769" y="2724150"/>
            <a:ext cx="7973514" cy="9906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82550" lvl="0" indent="0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None/>
            </a:pPr>
            <a:r>
              <a:rPr lang="en-US" altLang="en-US" kern="0" dirty="0">
                <a:solidFill>
                  <a:srgbClr val="091D5D"/>
                </a:solidFill>
                <a:cs typeface="+mn-cs"/>
              </a:rPr>
              <a:t>Consider all the issues, observations and recommendations; and finally approve the Q1 Y2017 Budget appraisal as presented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457200" y="1672118"/>
            <a:ext cx="1295402" cy="379233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34" name="Rectangle 6"/>
            <p:cNvSpPr>
              <a:spLocks noChangeArrowheads="1"/>
            </p:cNvSpPr>
            <p:nvPr/>
          </p:nvSpPr>
          <p:spPr bwMode="auto">
            <a:xfrm>
              <a:off x="1069841" y="1441883"/>
              <a:ext cx="984523" cy="195839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Debt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35" name="Rectangle 9"/>
          <p:cNvSpPr>
            <a:spLocks noChangeArrowheads="1"/>
          </p:cNvSpPr>
          <p:nvPr/>
        </p:nvSpPr>
        <p:spPr bwMode="auto">
          <a:xfrm>
            <a:off x="1763232" y="1672118"/>
            <a:ext cx="6858001" cy="398012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91D5D"/>
                </a:solidFill>
              </a:rPr>
              <a:t>Bonds and other loans yet to be drawn</a:t>
            </a:r>
          </a:p>
        </p:txBody>
      </p:sp>
    </p:spTree>
    <p:extLst>
      <p:ext uri="{BB962C8B-B14F-4D97-AF65-F5344CB8AC3E}">
        <p14:creationId xmlns="" xmlns:p14="http://schemas.microsoft.com/office/powerpoint/2010/main" val="9994184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384638" y="1662998"/>
            <a:ext cx="6373139" cy="167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 err="1">
                <a:latin typeface="Garamond" pitchFamily="18" charset="0"/>
              </a:rPr>
              <a:t>Itesiwaju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Ipinle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Eko</a:t>
            </a:r>
            <a:r>
              <a:rPr lang="en-US" altLang="en-US" sz="3200" dirty="0">
                <a:latin typeface="Garamond" pitchFamily="18" charset="0"/>
              </a:rPr>
              <a:t> Lo je </a:t>
            </a:r>
            <a:r>
              <a:rPr lang="en-US" altLang="en-US" sz="3200" dirty="0" err="1">
                <a:latin typeface="Garamond" pitchFamily="18" charset="0"/>
              </a:rPr>
              <a:t>wa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l’ogun</a:t>
            </a:r>
            <a:r>
              <a:rPr lang="en-US" altLang="en-US" sz="3200" dirty="0">
                <a:latin typeface="Garamond" pitchFamily="18" charset="0"/>
              </a:rPr>
              <a:t>! 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Thank you.	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Comments, Observations &amp; Questions?</a:t>
            </a:r>
          </a:p>
        </p:txBody>
      </p:sp>
      <p:sp>
        <p:nvSpPr>
          <p:cNvPr id="3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40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Annexures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41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image" Target="NULL"/></Relationships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2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3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0</TotalTime>
  <Words>3275</Words>
  <Application>Microsoft Office PowerPoint</Application>
  <PresentationFormat>On-screen Show (16:9)</PresentationFormat>
  <Paragraphs>1191</Paragraphs>
  <Slides>41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Theme1</vt:lpstr>
      <vt:lpstr>LAGOS STATE GOVERNMENT MINISTRY OF ECONOMIC PLANNING &amp; BUDGET</vt:lpstr>
      <vt:lpstr>         OUTLINE</vt:lpstr>
      <vt:lpstr>Slide 3</vt:lpstr>
      <vt:lpstr>Slide 4</vt:lpstr>
      <vt:lpstr> Y2017 Budget</vt:lpstr>
      <vt:lpstr>Slide 6</vt:lpstr>
      <vt:lpstr>Slide 7</vt:lpstr>
      <vt:lpstr>Slide 8</vt:lpstr>
      <vt:lpstr>Slide 9</vt:lpstr>
      <vt:lpstr>Highlights of Budget Performance Review</vt:lpstr>
      <vt:lpstr>Y2016 Full Year Budget Performance (Recap)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 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2011-08-15T13:32:33Z</dcterms:created>
  <dcterms:modified xsi:type="dcterms:W3CDTF">2017-07-04T10:49:15Z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