
<file path=[Content_Types].xml><?xml version="1.0" encoding="utf-8"?>
<Types xmlns="http://schemas.openxmlformats.org/package/2006/content-types">
  <Default Extension="bin" ContentType="application/vnd.openxmlformats-officedocument.oleObject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charts/chart1.xml" ContentType="application/vnd.openxmlformats-officedocument.drawingml.chart+xml"/>
  <Override PartName="/ppt/theme/themeOverride1.xml" ContentType="application/vnd.openxmlformats-officedocument.themeOverride+xml"/>
  <Override PartName="/ppt/charts/chart2.xml" ContentType="application/vnd.openxmlformats-officedocument.drawingml.chart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charts/chart3.xml" ContentType="application/vnd.openxmlformats-officedocument.drawingml.chart+xml"/>
  <Override PartName="/ppt/charts/style1.xml" ContentType="application/vnd.ms-office.chartstyle+xml"/>
  <Override PartName="/ppt/charts/colors1.xml" ContentType="application/vnd.ms-office.chartcolorstyle+xml"/>
  <Override PartName="/ppt/charts/chart4.xml" ContentType="application/vnd.openxmlformats-officedocument.drawingml.chart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charts/chart5.xml" ContentType="application/vnd.openxmlformats-officedocument.drawingml.chart+xml"/>
  <Override PartName="/ppt/charts/style2.xml" ContentType="application/vnd.ms-office.chartstyle+xml"/>
  <Override PartName="/ppt/charts/colors2.xml" ContentType="application/vnd.ms-office.chartcolorstyle+xml"/>
  <Override PartName="/ppt/notesSlides/notesSlide11.xml" ContentType="application/vnd.openxmlformats-officedocument.presentationml.notesSlide+xml"/>
  <Override PartName="/ppt/charts/chart6.xml" ContentType="application/vnd.openxmlformats-officedocument.drawingml.chart+xml"/>
  <Override PartName="/ppt/charts/style3.xml" ContentType="application/vnd.ms-office.chartstyle+xml"/>
  <Override PartName="/ppt/charts/colors3.xml" ContentType="application/vnd.ms-office.chartcolorstyle+xml"/>
  <Override PartName="/ppt/notesSlides/notesSlide12.xml" ContentType="application/vnd.openxmlformats-officedocument.presentationml.notesSlide+xml"/>
  <Override PartName="/ppt/charts/chart7.xml" ContentType="application/vnd.openxmlformats-officedocument.drawingml.chart+xml"/>
  <Override PartName="/ppt/charts/style4.xml" ContentType="application/vnd.ms-office.chartstyle+xml"/>
  <Override PartName="/ppt/charts/colors4.xml" ContentType="application/vnd.ms-office.chartcolorstyl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ppt/revisionInfo.xml" ContentType="application/vnd.ms-powerpoint.revisioninfo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removePersonalInfoOnSave="1" saveSubsetFonts="1">
  <p:sldMasterIdLst>
    <p:sldMasterId id="2147484729" r:id="rId1"/>
  </p:sldMasterIdLst>
  <p:notesMasterIdLst>
    <p:notesMasterId r:id="rId45"/>
  </p:notesMasterIdLst>
  <p:handoutMasterIdLst>
    <p:handoutMasterId r:id="rId46"/>
  </p:handoutMasterIdLst>
  <p:sldIdLst>
    <p:sldId id="316" r:id="rId2"/>
    <p:sldId id="643" r:id="rId3"/>
    <p:sldId id="843" r:id="rId4"/>
    <p:sldId id="563" r:id="rId5"/>
    <p:sldId id="696" r:id="rId6"/>
    <p:sldId id="842" r:id="rId7"/>
    <p:sldId id="562" r:id="rId8"/>
    <p:sldId id="860" r:id="rId9"/>
    <p:sldId id="844" r:id="rId10"/>
    <p:sldId id="861" r:id="rId11"/>
    <p:sldId id="862" r:id="rId12"/>
    <p:sldId id="863" r:id="rId13"/>
    <p:sldId id="847" r:id="rId14"/>
    <p:sldId id="708" r:id="rId15"/>
    <p:sldId id="871" r:id="rId16"/>
    <p:sldId id="864" r:id="rId17"/>
    <p:sldId id="865" r:id="rId18"/>
    <p:sldId id="782" r:id="rId19"/>
    <p:sldId id="831" r:id="rId20"/>
    <p:sldId id="830" r:id="rId21"/>
    <p:sldId id="796" r:id="rId22"/>
    <p:sldId id="716" r:id="rId23"/>
    <p:sldId id="820" r:id="rId24"/>
    <p:sldId id="853" r:id="rId25"/>
    <p:sldId id="854" r:id="rId26"/>
    <p:sldId id="855" r:id="rId27"/>
    <p:sldId id="856" r:id="rId28"/>
    <p:sldId id="866" r:id="rId29"/>
    <p:sldId id="857" r:id="rId30"/>
    <p:sldId id="867" r:id="rId31"/>
    <p:sldId id="788" r:id="rId32"/>
    <p:sldId id="841" r:id="rId33"/>
    <p:sldId id="837" r:id="rId34"/>
    <p:sldId id="870" r:id="rId35"/>
    <p:sldId id="836" r:id="rId36"/>
    <p:sldId id="828" r:id="rId37"/>
    <p:sldId id="832" r:id="rId38"/>
    <p:sldId id="858" r:id="rId39"/>
    <p:sldId id="859" r:id="rId40"/>
    <p:sldId id="868" r:id="rId41"/>
    <p:sldId id="829" r:id="rId42"/>
    <p:sldId id="869" r:id="rId43"/>
    <p:sldId id="794" r:id="rId44"/>
  </p:sldIdLst>
  <p:sldSz cx="9144000" cy="5143500" type="screen16x9"/>
  <p:notesSz cx="7010400" cy="92964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1620">
          <p15:clr>
            <a:srgbClr val="A4A3A4"/>
          </p15:clr>
        </p15:guide>
        <p15:guide id="2" pos="2880">
          <p15:clr>
            <a:srgbClr val="A4A3A4"/>
          </p15:clr>
        </p15:guide>
        <p15:guide id="3" orient="horz" pos="564" userDrawn="1">
          <p15:clr>
            <a:srgbClr val="A4A3A4"/>
          </p15:clr>
        </p15:guide>
        <p15:guide id="4" pos="288" userDrawn="1">
          <p15:clr>
            <a:srgbClr val="A4A3A4"/>
          </p15:clr>
        </p15:guide>
        <p15:guide id="5" pos="5568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2932" userDrawn="1">
          <p15:clr>
            <a:srgbClr val="A4A3A4"/>
          </p15:clr>
        </p15:guide>
        <p15:guide id="2" pos="2232" userDrawn="1">
          <p15:clr>
            <a:srgbClr val="A4A3A4"/>
          </p15:clr>
        </p15:guide>
        <p15:guide id="3" pos="2191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067" autoAdjust="0"/>
    <p:restoredTop sz="96239" autoAdjust="0"/>
  </p:normalViewPr>
  <p:slideViewPr>
    <p:cSldViewPr>
      <p:cViewPr varScale="1">
        <p:scale>
          <a:sx n="98" d="100"/>
          <a:sy n="98" d="100"/>
        </p:scale>
        <p:origin x="636" y="84"/>
      </p:cViewPr>
      <p:guideLst>
        <p:guide orient="horz" pos="1620"/>
        <p:guide pos="2880"/>
        <p:guide orient="horz" pos="564"/>
        <p:guide pos="288"/>
        <p:guide pos="556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80" d="100"/>
          <a:sy n="80" d="100"/>
        </p:scale>
        <p:origin x="-2016" y="-102"/>
      </p:cViewPr>
      <p:guideLst>
        <p:guide orient="horz" pos="2932"/>
        <p:guide pos="2232"/>
        <p:guide pos="2191"/>
      </p:guideLst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presProps" Target="presProps.xml"/><Relationship Id="rId50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handoutMaster" Target="handoutMasters/handout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microsoft.com/office/2015/10/relationships/revisionInfo" Target="revisionInfo.xml"/></Relationships>
</file>

<file path=ppt/charts/_rels/chart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.xlsx"/><Relationship Id="rId1" Type="http://schemas.openxmlformats.org/officeDocument/2006/relationships/themeOverride" Target="../theme/themeOverride1.xml"/></Relationships>
</file>

<file path=ppt/charts/_rels/chart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.xlsx"/><Relationship Id="rId1" Type="http://schemas.openxmlformats.org/officeDocument/2006/relationships/themeOverride" Target="../theme/themeOverride2.xml"/></Relationships>
</file>

<file path=ppt/charts/_rels/chart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3.xlsx"/><Relationship Id="rId2" Type="http://schemas.microsoft.com/office/2011/relationships/chartColorStyle" Target="colors1.xml"/><Relationship Id="rId1" Type="http://schemas.microsoft.com/office/2011/relationships/chartStyle" Target="style1.xml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oleObject" Target="../embeddings/oleObject1.bin"/></Relationships>
</file>

<file path=ppt/charts/_rels/chart5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Excel_Worksheet4.xlsx"/><Relationship Id="rId2" Type="http://schemas.microsoft.com/office/2011/relationships/chartColorStyle" Target="colors2.xml"/><Relationship Id="rId1" Type="http://schemas.microsoft.com/office/2011/relationships/chartStyle" Target="style2.xml"/></Relationships>
</file>

<file path=ppt/charts/_rels/char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microsoft.com/office/2011/relationships/chartColorStyle" Target="colors3.xml"/><Relationship Id="rId1" Type="http://schemas.microsoft.com/office/2011/relationships/chartStyle" Target="style3.xml"/></Relationships>
</file>

<file path=ppt/charts/_rels/char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microsoft.com/office/2011/relationships/chartColorStyle" Target="colors4.xml"/><Relationship Id="rId1" Type="http://schemas.microsoft.com/office/2011/relationships/chartStyle" Target="style4.xml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view3D>
      <c:rotX val="30"/>
      <c:rotY val="40"/>
      <c:depthPercent val="100"/>
      <c:rAngAx val="1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dLbls>
            <c:spPr>
              <a:noFill/>
              <a:ln>
                <a:noFill/>
              </a:ln>
              <a:effectLst/>
            </c:spPr>
            <c:showLegendKey val="0"/>
            <c:showVal val="1"/>
            <c:showCatName val="1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Revenue!$A$3:$A$5</c:f>
              <c:strCache>
                <c:ptCount val="3"/>
                <c:pt idx="0">
                  <c:v>IGR</c:v>
                </c:pt>
                <c:pt idx="1">
                  <c:v>Capital Receipts</c:v>
                </c:pt>
                <c:pt idx="2">
                  <c:v>Federal Transfers</c:v>
                </c:pt>
              </c:strCache>
            </c:strRef>
          </c:cat>
          <c:val>
            <c:numRef>
              <c:f>Revenue!$B$3:$B$5</c:f>
              <c:numCache>
                <c:formatCode>0%</c:formatCode>
                <c:ptCount val="3"/>
                <c:pt idx="0">
                  <c:v>0.70000000000000007</c:v>
                </c:pt>
                <c:pt idx="1">
                  <c:v>4.0000000000000008E-2</c:v>
                </c:pt>
                <c:pt idx="2">
                  <c:v>0.26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4A5-4965-B51A-E9A180F20530}"/>
            </c:ext>
          </c:extLst>
        </c:ser>
        <c:dLbls>
          <c:showLegendKey val="0"/>
          <c:showVal val="1"/>
          <c:showCatName val="1"/>
          <c:showSerName val="0"/>
          <c:showPercent val="0"/>
          <c:showBubbleSize val="0"/>
          <c:showLeaderLines val="0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26"/>
    </mc:Choice>
    <mc:Fallback>
      <c:style val="26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/>
      <c:doughnutChart>
        <c:varyColors val="1"/>
        <c:ser>
          <c:idx val="0"/>
          <c:order val="0"/>
          <c:dLbls>
            <c:dLbl>
              <c:idx val="0"/>
              <c:layout>
                <c:manualLayout>
                  <c:x val="-1.6666666666666677E-2"/>
                  <c:y val="-1.8518518518518528E-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C072-4857-91F5-5BE7C67EE927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>
                    <a:solidFill>
                      <a:schemeClr val="bg1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Ratio!$A$1:$A$2</c:f>
              <c:strCache>
                <c:ptCount val="2"/>
                <c:pt idx="0">
                  <c:v>Recurrent</c:v>
                </c:pt>
                <c:pt idx="1">
                  <c:v>Capital</c:v>
                </c:pt>
              </c:strCache>
            </c:strRef>
          </c:cat>
          <c:val>
            <c:numRef>
              <c:f>Ratio!$B$1:$B$2</c:f>
              <c:numCache>
                <c:formatCode>0%</c:formatCode>
                <c:ptCount val="2"/>
                <c:pt idx="0">
                  <c:v>0.3800000000000005</c:v>
                </c:pt>
                <c:pt idx="1">
                  <c:v>0.62000000000000088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C072-4857-91F5-5BE7C67EE927}"/>
            </c:ext>
          </c:extLst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0"/>
        </c:dLbls>
        <c:firstSliceAng val="0"/>
        <c:holeSize val="50"/>
      </c:doughnutChart>
    </c:plotArea>
    <c:plotVisOnly val="1"/>
    <c:dispBlanksAs val="zero"/>
    <c:showDLblsOverMax val="0"/>
  </c:chart>
  <c:externalData r:id="rId2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pie3DChart>
        <c:varyColors val="1"/>
        <c:dLbls>
          <c:showLegendKey val="0"/>
          <c:showVal val="0"/>
          <c:showCatName val="0"/>
          <c:showSerName val="0"/>
          <c:showPercent val="0"/>
          <c:showBubbleSize val="0"/>
          <c:showLeaderLines val="0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30"/>
      <c:rotY val="0"/>
      <c:depthPercent val="100"/>
      <c:rAngAx val="0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>
        <c:manualLayout>
          <c:layoutTarget val="inner"/>
          <c:xMode val="edge"/>
          <c:yMode val="edge"/>
          <c:x val="1.4817214369858975E-2"/>
          <c:y val="9.8802547528559631E-2"/>
          <c:w val="0.97431633786678107"/>
          <c:h val="0.82062169099037952"/>
        </c:manualLayout>
      </c:layout>
      <c:pie3DChart>
        <c:varyColors val="1"/>
        <c:ser>
          <c:idx val="0"/>
          <c:order val="0"/>
          <c:dLbls>
            <c:dLbl>
              <c:idx val="1"/>
              <c:layout>
                <c:manualLayout>
                  <c:x val="3.5223718768802377E-2"/>
                  <c:y val="-0.15184572141902702"/>
                </c:manualLayout>
              </c:layout>
              <c:showLegendKey val="0"/>
              <c:showVal val="0"/>
              <c:showCatName val="1"/>
              <c:showSerName val="0"/>
              <c:showPercent val="1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7DE8-4D86-815E-D47E684F1FE1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wrap="square" lIns="38100" tIns="19050" rIns="38100" bIns="19050" anchor="ctr">
                <a:spAutoFit/>
              </a:bodyPr>
              <a:lstStyle/>
              <a:p>
                <a:pPr>
                  <a:defRPr sz="1100" b="1">
                    <a:solidFill>
                      <a:srgbClr val="002060"/>
                    </a:solidFill>
                  </a:defRPr>
                </a:pPr>
                <a:endParaRPr lang="en-US"/>
              </a:p>
            </c:txPr>
            <c:showLegendKey val="0"/>
            <c:showVal val="0"/>
            <c:showCatName val="1"/>
            <c:showSerName val="0"/>
            <c:showPercent val="1"/>
            <c:showBubbleSize val="0"/>
            <c:showLeaderLines val="1"/>
            <c:leaderLines>
              <c:spPr>
                <a:ln w="9525" cap="flat" cmpd="sng" algn="ctr">
                  <a:solidFill>
                    <a:schemeClr val="tx1">
                      <a:lumMod val="35000"/>
                      <a:lumOff val="65000"/>
                    </a:schemeClr>
                  </a:solidFill>
                  <a:round/>
                </a:ln>
                <a:effectLst/>
              </c:spPr>
            </c:leaderLines>
            <c:extLst xmlns:c16r2="http://schemas.microsoft.com/office/drawing/2015/06/chart">
              <c:ext xmlns:c15="http://schemas.microsoft.com/office/drawing/2012/chart" uri="{CE6537A1-D6FC-4f65-9D91-7224C49458BB}"/>
            </c:extLst>
          </c:dLbls>
          <c:cat>
            <c:strRef>
              <c:f>'[Chart in Microsoft PowerPoint]Sheet1'!$D$9:$D$11</c:f>
              <c:strCache>
                <c:ptCount val="3"/>
                <c:pt idx="0">
                  <c:v>IGR</c:v>
                </c:pt>
                <c:pt idx="1">
                  <c:v>Capital Receipt</c:v>
                </c:pt>
                <c:pt idx="2">
                  <c:v>Federal Transfers</c:v>
                </c:pt>
              </c:strCache>
            </c:strRef>
          </c:cat>
          <c:val>
            <c:numRef>
              <c:f>'[Chart in Microsoft PowerPoint]Sheet1'!$F$9:$F$11</c:f>
              <c:numCache>
                <c:formatCode>0</c:formatCode>
                <c:ptCount val="3"/>
                <c:pt idx="0">
                  <c:v>72.431689122862238</c:v>
                </c:pt>
                <c:pt idx="1">
                  <c:v>3.548396449532583</c:v>
                </c:pt>
                <c:pt idx="2">
                  <c:v>24.019914427605173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DE8-4D86-815E-D47E684F1FE1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</c:pie3DChart>
      <c:spPr>
        <a:noFill/>
        <a:ln>
          <a:noFill/>
        </a:ln>
        <a:effectLst/>
      </c:spPr>
    </c:plotArea>
    <c:plotVisOnly val="1"/>
    <c:dispBlanksAs val="zero"/>
    <c:showDLblsOverMax val="0"/>
  </c:chart>
  <c:spPr>
    <a:solidFill>
      <a:schemeClr val="bg1"/>
    </a:solidFill>
    <a:ln w="9525" cap="flat" cmpd="sng" algn="ctr">
      <a:solidFill>
        <a:schemeClr val="tx1">
          <a:lumMod val="15000"/>
          <a:lumOff val="85000"/>
        </a:schemeClr>
      </a:solidFill>
      <a:round/>
    </a:ln>
    <a:effectLst/>
  </c:spPr>
  <c:txPr>
    <a:bodyPr/>
    <a:lstStyle/>
    <a:p>
      <a:pPr>
        <a:defRPr/>
      </a:pPr>
      <a:endParaRPr lang="en-US"/>
    </a:p>
  </c:txPr>
  <c:externalData r:id="rId1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dLbls>
            <c:dLbl>
              <c:idx val="0"/>
              <c:layout>
                <c:manualLayout>
                  <c:x val="7.7160493827160394E-3"/>
                  <c:y val="-8.52357468132917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0-0124-461C-8019-3D0C620102C9}"/>
                </c:ext>
                <c:ext xmlns:c15="http://schemas.microsoft.com/office/drawing/2012/chart" uri="{CE6537A1-D6FC-4f65-9D91-7224C49458BB}"/>
              </c:extLst>
            </c:dLbl>
            <c:dLbl>
              <c:idx val="1"/>
              <c:layout>
                <c:manualLayout>
                  <c:x val="6.1728395061728392E-3"/>
                  <c:y val="-6.945134925527472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1-0124-461C-8019-3D0C620102C9}"/>
                </c:ext>
                <c:ext xmlns:c15="http://schemas.microsoft.com/office/drawing/2012/chart" uri="{CE6537A1-D6FC-4f65-9D91-7224C49458BB}"/>
              </c:extLst>
            </c:dLbl>
            <c:dLbl>
              <c:idx val="2"/>
              <c:layout>
                <c:manualLayout>
                  <c:x val="3.0864197530863107E-3"/>
                  <c:y val="-7.5765108278481513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 xmlns:c16r2="http://schemas.microsoft.com/office/drawing/2015/06/chart">
                <c:ext xmlns:c16="http://schemas.microsoft.com/office/drawing/2014/chart" uri="{C3380CC4-5D6E-409C-BE32-E72D297353CC}">
                  <c16:uniqueId val="{00000002-0124-461C-8019-3D0C620102C9}"/>
                </c:ex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400" b="0" i="0" u="none" strike="noStrike" kern="1200" baseline="0"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n-lt"/>
                    <a:ea typeface="+mn-ea"/>
                    <a:cs typeface="+mn-cs"/>
                  </a:defRPr>
                </a:pPr>
                <a:endParaRPr lang="en-US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numRef>
              <c:f>Sheet1!$D$64:$D$66</c:f>
              <c:numCache>
                <c:formatCode>General</c:formatCode>
                <c:ptCount val="3"/>
                <c:pt idx="0">
                  <c:v>2017</c:v>
                </c:pt>
                <c:pt idx="1">
                  <c:v>2016</c:v>
                </c:pt>
                <c:pt idx="2">
                  <c:v>2015</c:v>
                </c:pt>
              </c:numCache>
            </c:numRef>
          </c:cat>
          <c:val>
            <c:numRef>
              <c:f>Sheet1!$E$64:$E$66</c:f>
              <c:numCache>
                <c:formatCode>0.000</c:formatCode>
                <c:ptCount val="3"/>
                <c:pt idx="0">
                  <c:v>241.43299999999999</c:v>
                </c:pt>
                <c:pt idx="1">
                  <c:v>198.78100000000001</c:v>
                </c:pt>
                <c:pt idx="2" formatCode="General">
                  <c:v>188.411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0124-461C-8019-3D0C620102C9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50"/>
        <c:shape val="box"/>
        <c:axId val="319342848"/>
        <c:axId val="319341280"/>
        <c:axId val="316939952"/>
      </c:bar3DChart>
      <c:catAx>
        <c:axId val="3193428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400" b="1" i="0" u="none" strike="noStrike" kern="1200" baseline="0">
                <a:solidFill>
                  <a:srgbClr val="002060"/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41280"/>
        <c:crosses val="autoZero"/>
        <c:auto val="1"/>
        <c:lblAlgn val="ctr"/>
        <c:lblOffset val="100"/>
        <c:noMultiLvlLbl val="0"/>
      </c:catAx>
      <c:valAx>
        <c:axId val="319341280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0.000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42848"/>
        <c:crosses val="autoZero"/>
        <c:crossBetween val="between"/>
      </c:valAx>
      <c:serAx>
        <c:axId val="316939952"/>
        <c:scaling>
          <c:orientation val="minMax"/>
        </c:scaling>
        <c:delete val="1"/>
        <c:axPos val="b"/>
        <c:majorTickMark val="none"/>
        <c:minorTickMark val="none"/>
        <c:tickLblPos val="nextTo"/>
        <c:crossAx val="319341280"/>
        <c:crosses val="autoZero"/>
      </c:ser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/>
              <a:t>IGR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'[Chart in Microsoft PowerPoint]Sheet1'!$C$23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strRef>
              <c:f>'[Chart in Microsoft PowerPoint]Sheet1'!$D$22:$I$22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'[Chart in Microsoft PowerPoint]Sheet1'!$D$23:$I$23</c:f>
              <c:numCache>
                <c:formatCode>General</c:formatCode>
                <c:ptCount val="6"/>
                <c:pt idx="0">
                  <c:v>32.295000000000002</c:v>
                </c:pt>
                <c:pt idx="1">
                  <c:v>32.892000000000003</c:v>
                </c:pt>
                <c:pt idx="2">
                  <c:v>31.588999999999999</c:v>
                </c:pt>
                <c:pt idx="3">
                  <c:v>28.266999999999999</c:v>
                </c:pt>
                <c:pt idx="4">
                  <c:v>31.373999999999999</c:v>
                </c:pt>
                <c:pt idx="5" formatCode="0.000">
                  <c:v>24.1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9AB-48FA-B1AB-A202C29F9357}"/>
            </c:ext>
          </c:extLst>
        </c:ser>
        <c:ser>
          <c:idx val="1"/>
          <c:order val="1"/>
          <c:tx>
            <c:strRef>
              <c:f>'[Chart in Microsoft PowerPoint]Sheet1'!$C$24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strRef>
              <c:f>'[Chart in Microsoft PowerPoint]Sheet1'!$D$22:$I$22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'[Chart in Microsoft PowerPoint]Sheet1'!$D$24:$I$24</c:f>
              <c:numCache>
                <c:formatCode>General</c:formatCode>
                <c:ptCount val="6"/>
                <c:pt idx="0">
                  <c:v>27.802</c:v>
                </c:pt>
                <c:pt idx="1">
                  <c:v>26.626000000000001</c:v>
                </c:pt>
                <c:pt idx="2">
                  <c:v>21.626999999999999</c:v>
                </c:pt>
                <c:pt idx="3">
                  <c:v>26.262</c:v>
                </c:pt>
                <c:pt idx="4">
                  <c:v>20.841000000000001</c:v>
                </c:pt>
                <c:pt idx="5">
                  <c:v>20.501999999999999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9AB-48FA-B1AB-A202C29F9357}"/>
            </c:ext>
          </c:extLst>
        </c:ser>
        <c:ser>
          <c:idx val="2"/>
          <c:order val="2"/>
          <c:tx>
            <c:strRef>
              <c:f>'[Chart in Microsoft PowerPoint]Sheet1'!$C$25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strRef>
              <c:f>'[Chart in Microsoft PowerPoint]Sheet1'!$D$22:$I$22</c:f>
              <c:strCache>
                <c:ptCount val="6"/>
                <c:pt idx="0">
                  <c:v>JAN</c:v>
                </c:pt>
                <c:pt idx="1">
                  <c:v>FEB </c:v>
                </c:pt>
                <c:pt idx="2">
                  <c:v>MAR</c:v>
                </c:pt>
                <c:pt idx="3">
                  <c:v>APRIL </c:v>
                </c:pt>
                <c:pt idx="4">
                  <c:v>MAY</c:v>
                </c:pt>
                <c:pt idx="5">
                  <c:v>JUNE</c:v>
                </c:pt>
              </c:strCache>
            </c:strRef>
          </c:cat>
          <c:val>
            <c:numRef>
              <c:f>'[Chart in Microsoft PowerPoint]Sheet1'!$D$25:$I$25</c:f>
              <c:numCache>
                <c:formatCode>General</c:formatCode>
                <c:ptCount val="6"/>
                <c:pt idx="0">
                  <c:v>24.797000000000001</c:v>
                </c:pt>
                <c:pt idx="1">
                  <c:v>21.036000000000001</c:v>
                </c:pt>
                <c:pt idx="2">
                  <c:v>23.016999999999999</c:v>
                </c:pt>
                <c:pt idx="3">
                  <c:v>24.058</c:v>
                </c:pt>
                <c:pt idx="4">
                  <c:v>20.216999999999999</c:v>
                </c:pt>
                <c:pt idx="5" formatCode="0.000">
                  <c:v>23.06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9AB-48FA-B1AB-A202C29F9357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19338536"/>
        <c:axId val="319338928"/>
        <c:axId val="316938680"/>
      </c:bar3DChart>
      <c:catAx>
        <c:axId val="3193385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38928"/>
        <c:crosses val="autoZero"/>
        <c:auto val="1"/>
        <c:lblAlgn val="ctr"/>
        <c:lblOffset val="100"/>
        <c:noMultiLvlLbl val="0"/>
      </c:catAx>
      <c:valAx>
        <c:axId val="319338928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38536"/>
        <c:crosses val="autoZero"/>
        <c:crossBetween val="between"/>
      </c:valAx>
      <c:serAx>
        <c:axId val="316938680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38928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en-US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1400" b="0" i="0" u="none" strike="noStrike" kern="1200" spc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en-US" dirty="0"/>
              <a:t>LIRS Revenue</a:t>
            </a:r>
          </a:p>
        </c:rich>
      </c:tx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400" b="0" i="0" u="none" strike="noStrike" kern="1200" spc="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title>
    <c:autoTitleDeleted val="0"/>
    <c:view3D>
      <c:rotX val="15"/>
      <c:rotY val="20"/>
      <c:depthPercent val="100"/>
      <c:rAngAx val="1"/>
    </c:view3D>
    <c:floor>
      <c:thickness val="0"/>
      <c:spPr>
        <a:noFill/>
        <a:ln>
          <a:noFill/>
        </a:ln>
        <a:effectLst/>
        <a:sp3d/>
      </c:spPr>
    </c:floor>
    <c:sideWall>
      <c:thickness val="0"/>
      <c:spPr>
        <a:noFill/>
        <a:ln>
          <a:noFill/>
        </a:ln>
        <a:effectLst/>
        <a:sp3d/>
      </c:spPr>
    </c:sideWall>
    <c:backWall>
      <c:thickness val="0"/>
      <c:spPr>
        <a:noFill/>
        <a:ln>
          <a:noFill/>
        </a:ln>
        <a:effectLst/>
        <a:sp3d/>
      </c:spPr>
    </c:backWall>
    <c:plotArea>
      <c:layout/>
      <c:bar3DChart>
        <c:barDir val="col"/>
        <c:grouping val="standard"/>
        <c:varyColors val="0"/>
        <c:ser>
          <c:idx val="0"/>
          <c:order val="0"/>
          <c:tx>
            <c:strRef>
              <c:f>'[Chart in Microsoft PowerPoint]Sheet1'!$C$45</c:f>
              <c:strCache>
                <c:ptCount val="1"/>
                <c:pt idx="0">
                  <c:v>2017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  <a:sp3d/>
          </c:spPr>
          <c:invertIfNegative val="0"/>
          <c:cat>
            <c:multiLvlStrRef>
              <c:f>'[Chart in Microsoft PowerPoint]Sheet1'!$D$43:$I$44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'[Chart in Microsoft PowerPoint]Sheet1'!$D$45:$I$45</c:f>
              <c:numCache>
                <c:formatCode>General</c:formatCode>
                <c:ptCount val="6"/>
                <c:pt idx="0">
                  <c:v>26.018999999999998</c:v>
                </c:pt>
                <c:pt idx="1">
                  <c:v>25.102</c:v>
                </c:pt>
                <c:pt idx="2">
                  <c:v>23.425000000000001</c:v>
                </c:pt>
                <c:pt idx="3" formatCode="0.000">
                  <c:v>23.65</c:v>
                </c:pt>
                <c:pt idx="4">
                  <c:v>24.170999999999999</c:v>
                </c:pt>
                <c:pt idx="5">
                  <c:v>20.606999999999999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408A-427F-8681-F8771C2B5F68}"/>
            </c:ext>
          </c:extLst>
        </c:ser>
        <c:ser>
          <c:idx val="1"/>
          <c:order val="1"/>
          <c:tx>
            <c:strRef>
              <c:f>'[Chart in Microsoft PowerPoint]Sheet1'!$C$46</c:f>
              <c:strCache>
                <c:ptCount val="1"/>
                <c:pt idx="0">
                  <c:v>2016</c:v>
                </c:pt>
              </c:strCache>
            </c:strRef>
          </c:tx>
          <c:spPr>
            <a:solidFill>
              <a:schemeClr val="accent2"/>
            </a:solidFill>
            <a:ln>
              <a:noFill/>
            </a:ln>
            <a:effectLst/>
            <a:sp3d/>
          </c:spPr>
          <c:invertIfNegative val="0"/>
          <c:cat>
            <c:multiLvlStrRef>
              <c:f>'[Chart in Microsoft PowerPoint]Sheet1'!$D$43:$I$44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'[Chart in Microsoft PowerPoint]Sheet1'!$D$46:$I$46</c:f>
              <c:numCache>
                <c:formatCode>General</c:formatCode>
                <c:ptCount val="6"/>
                <c:pt idx="0">
                  <c:v>24.524999999999999</c:v>
                </c:pt>
                <c:pt idx="1">
                  <c:v>22.515000000000001</c:v>
                </c:pt>
                <c:pt idx="2">
                  <c:v>20.204999999999998</c:v>
                </c:pt>
                <c:pt idx="3">
                  <c:v>20.417000000000002</c:v>
                </c:pt>
                <c:pt idx="4">
                  <c:v>18.009</c:v>
                </c:pt>
                <c:pt idx="5">
                  <c:v>20.501999999999999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408A-427F-8681-F8771C2B5F68}"/>
            </c:ext>
          </c:extLst>
        </c:ser>
        <c:ser>
          <c:idx val="2"/>
          <c:order val="2"/>
          <c:tx>
            <c:strRef>
              <c:f>'[Chart in Microsoft PowerPoint]Sheet1'!$C$47</c:f>
              <c:strCache>
                <c:ptCount val="1"/>
                <c:pt idx="0">
                  <c:v>2015</c:v>
                </c:pt>
              </c:strCache>
            </c:strRef>
          </c:tx>
          <c:spPr>
            <a:solidFill>
              <a:schemeClr val="accent3"/>
            </a:solidFill>
            <a:ln>
              <a:noFill/>
            </a:ln>
            <a:effectLst/>
            <a:sp3d/>
          </c:spPr>
          <c:invertIfNegative val="0"/>
          <c:cat>
            <c:multiLvlStrRef>
              <c:f>'[Chart in Microsoft PowerPoint]Sheet1'!$D$43:$I$44</c:f>
              <c:multiLvlStrCache>
                <c:ptCount val="6"/>
                <c:lvl>
                  <c:pt idx="0">
                    <c:v>JAN</c:v>
                  </c:pt>
                  <c:pt idx="1">
                    <c:v>FEB </c:v>
                  </c:pt>
                  <c:pt idx="2">
                    <c:v>MAR</c:v>
                  </c:pt>
                  <c:pt idx="3">
                    <c:v>APRIL </c:v>
                  </c:pt>
                  <c:pt idx="4">
                    <c:v>MAY</c:v>
                  </c:pt>
                  <c:pt idx="5">
                    <c:v>JUNE</c:v>
                  </c:pt>
                </c:lvl>
                <c:lvl>
                  <c:pt idx="0">
                    <c:v>LIRS</c:v>
                  </c:pt>
                </c:lvl>
              </c:multiLvlStrCache>
            </c:multiLvlStrRef>
          </c:cat>
          <c:val>
            <c:numRef>
              <c:f>'[Chart in Microsoft PowerPoint]Sheet1'!$D$47:$I$47</c:f>
              <c:numCache>
                <c:formatCode>General</c:formatCode>
                <c:ptCount val="6"/>
                <c:pt idx="0">
                  <c:v>21.995999999999999</c:v>
                </c:pt>
                <c:pt idx="1">
                  <c:v>18.484000000000002</c:v>
                </c:pt>
                <c:pt idx="2">
                  <c:v>19.169</c:v>
                </c:pt>
                <c:pt idx="3">
                  <c:v>20.196000000000002</c:v>
                </c:pt>
                <c:pt idx="4">
                  <c:v>17.853999999999999</c:v>
                </c:pt>
                <c:pt idx="5">
                  <c:v>19.952000000000002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408A-427F-8681-F8771C2B5F68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box"/>
        <c:axId val="319340104"/>
        <c:axId val="319340496"/>
        <c:axId val="316942496"/>
      </c:bar3DChart>
      <c:catAx>
        <c:axId val="31934010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40496"/>
        <c:crosses val="autoZero"/>
        <c:auto val="1"/>
        <c:lblAlgn val="ctr"/>
        <c:lblOffset val="100"/>
        <c:noMultiLvlLbl val="0"/>
      </c:catAx>
      <c:valAx>
        <c:axId val="319340496"/>
        <c:scaling>
          <c:orientation val="minMax"/>
        </c:scaling>
        <c:delete val="0"/>
        <c:axPos val="l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40104"/>
        <c:crosses val="autoZero"/>
        <c:crossBetween val="between"/>
      </c:valAx>
      <c:serAx>
        <c:axId val="316942496"/>
        <c:scaling>
          <c:orientation val="minMax"/>
        </c:scaling>
        <c:delete val="0"/>
        <c:axPos val="b"/>
        <c:majorTickMark val="none"/>
        <c:minorTickMark val="none"/>
        <c:tickLblPos val="nextTo"/>
        <c:spPr>
          <a:noFill/>
          <a:ln>
            <a:noFill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  <c:crossAx val="319340496"/>
        <c:crosses val="autoZero"/>
      </c:serAx>
      <c:dTable>
        <c:showHorzBorder val="1"/>
        <c:showVertBorder val="1"/>
        <c:showOutline val="1"/>
        <c:showKeys val="1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0" spcFirstLastPara="1" vertOverflow="ellipsis" vert="horz" wrap="square" anchor="ctr" anchorCtr="1"/>
          <a:lstStyle/>
          <a:p>
            <a:pPr rtl="0">
              <a:defRPr sz="900" b="0" i="0" u="none" strike="noStrike" kern="120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en-US"/>
          </a:p>
        </c:txPr>
      </c:dTable>
      <c:spPr>
        <a:noFill/>
        <a:ln>
          <a:noFill/>
        </a:ln>
        <a:effectLst/>
      </c:spPr>
    </c:plotArea>
    <c:legend>
      <c:legendPos val="b"/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9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en-US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en-US"/>
    </a:p>
  </c:txPr>
  <c:externalData r:id="rId3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3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4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262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33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1197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1197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  <cs:spPr>
      <a:ln w="19050">
        <a:solidFill>
          <a:schemeClr val="lt1"/>
        </a:solidFill>
      </a:ln>
    </cs:spPr>
  </cs:dataPoint>
  <cs:dataPoint3D>
    <cs:lnRef idx="0"/>
    <cs:fillRef idx="1">
      <cs:styleClr val="auto"/>
    </cs:fillRef>
    <cs:effectRef idx="0"/>
    <cs:fontRef idx="minor">
      <a:schemeClr val="tx1"/>
    </cs:fontRef>
    <cs:spPr>
      <a:ln w="25400">
        <a:solidFill>
          <a:schemeClr val="lt1"/>
        </a:solidFill>
      </a:ln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197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862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1197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2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3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charts/style4.xml><?xml version="1.0" encoding="utf-8"?>
<cs:chartStyle xmlns:cs="http://schemas.microsoft.com/office/drawing/2012/chartStyle" xmlns:a="http://schemas.openxmlformats.org/drawingml/2006/main" id="28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1000" kern="12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 kern="1200"/>
  </cs:chartArea>
  <cs:dataLabel>
    <cs:lnRef idx="0"/>
    <cs:fillRef idx="0"/>
    <cs:effectRef idx="0"/>
    <cs:fontRef idx="minor">
      <a:schemeClr val="tx1">
        <a:lumMod val="75000"/>
        <a:lumOff val="25000"/>
      </a:schemeClr>
    </cs:fontRef>
    <cs:defRPr sz="900" kern="12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 kern="12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0">
      <cs:styleClr val="auto"/>
    </cs:lnRef>
    <cs:fillRef idx="1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>
      <cs:styleClr val="auto"/>
    </cs:lnRef>
    <cs:fillRef idx="1">
      <cs:styleClr val="auto"/>
    </cs:fillRef>
    <cs:effectRef idx="0"/>
    <cs:fontRef idx="minor">
      <a:schemeClr val="tx1"/>
    </cs:fontRef>
    <cs:spPr>
      <a:ln w="9525">
        <a:solidFill>
          <a:schemeClr val="phClr"/>
        </a:solidFill>
      </a:ln>
    </cs:spPr>
  </cs:dataPointMarker>
  <cs:dataPointMarkerLayout symbol="circle" size="5"/>
  <cs:dataPointWireframe>
    <cs:lnRef idx="0">
      <cs:styleClr val="auto"/>
    </cs:lnRef>
    <cs:fillRef idx="1"/>
    <cs:effectRef idx="0"/>
    <cs:fontRef idx="minor">
      <a:schemeClr val="tx1"/>
    </cs:fontRef>
    <cs:spPr>
      <a:ln w="952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noFill/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 kern="1200"/>
  </cs:dataTable>
  <cs:downBar>
    <cs:lnRef idx="0"/>
    <cs:fillRef idx="0"/>
    <cs:effectRef idx="0"/>
    <cs:fontRef idx="minor">
      <a:schemeClr val="tx1"/>
    </cs:fontRef>
    <cs:spPr>
      <a:solidFill>
        <a:schemeClr val="dk1">
          <a:lumMod val="75000"/>
          <a:lumOff val="25000"/>
        </a:schemeClr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  <cs:spPr>
      <a:noFill/>
      <a:ln>
        <a:noFill/>
      </a:ln>
    </cs:spPr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"/>
            <a:lumOff val="9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50000"/>
            <a:lumOff val="50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seriesAxis>
  <cs:series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 b="0" kern="1200" spc="0" baseline="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ot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trendlineLabel>
  <cs:upBar>
    <cs:lnRef idx="0"/>
    <cs:fillRef idx="0"/>
    <cs:effectRef idx="0"/>
    <cs:fontRef idx="minor">
      <a:schemeClr val="tx1"/>
    </cs:fontRef>
    <cs:spPr>
      <a:solidFill>
        <a:schemeClr val="lt1"/>
      </a:solidFill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 kern="1200"/>
  </cs:valueAxis>
  <cs:wall>
    <cs:lnRef idx="0"/>
    <cs:fillRef idx="0"/>
    <cs:effectRef idx="0"/>
    <cs:fontRef idx="minor">
      <a:schemeClr val="tx1"/>
    </cs:fontRef>
    <cs:spPr>
      <a:noFill/>
      <a:ln>
        <a:noFill/>
      </a:ln>
    </cs:spPr>
  </cs:wall>
</cs:chartStyle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5E25A06-4D35-4BEF-B09F-C34589C1010C}" type="datetimeFigureOut">
              <a:rPr lang="en-GB"/>
              <a:pPr>
                <a:defRPr/>
              </a:pPr>
              <a:t>27/07/2017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hangingPunct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CF6E2C49-05F6-48D6-8C96-91BFC390133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634979413"/>
      </p:ext>
    </p:extLst>
  </p:cSld>
  <p:clrMap bg1="lt1" tx1="dk1" bg2="lt2" tx2="dk2" accent1="accent1" accent2="accent2" accent3="accent3" accent4="accent4" accent5="accent5" accent6="accent6" hlink="hlink" folHlink="folHlink"/>
  <p:hf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971653" y="1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fld id="{79FD4880-70E7-44EC-83C9-2EBA9C52E414}" type="datetimeFigureOut">
              <a:rPr lang="en-US"/>
              <a:pPr>
                <a:defRPr/>
              </a:pPr>
              <a:t>27-Jul-17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04813" y="695325"/>
            <a:ext cx="6200775" cy="3487738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2144" tIns="46073" rIns="92144" bIns="46073" rtlCol="0" anchor="ctr"/>
          <a:lstStyle/>
          <a:p>
            <a:pPr lvl="0"/>
            <a:endParaRPr lang="en-US" noProof="0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00882" y="4416741"/>
            <a:ext cx="5608640" cy="4183698"/>
          </a:xfrm>
          <a:prstGeom prst="rect">
            <a:avLst/>
          </a:prstGeom>
        </p:spPr>
        <p:txBody>
          <a:bodyPr vert="horz" lIns="92144" tIns="46073" rIns="92144" bIns="46073" rtlCol="0">
            <a:normAutofit/>
          </a:bodyPr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1" y="8828728"/>
            <a:ext cx="3037146" cy="466088"/>
          </a:xfrm>
          <a:prstGeom prst="rect">
            <a:avLst/>
          </a:prstGeom>
        </p:spPr>
        <p:txBody>
          <a:bodyPr vert="horz" lIns="92144" tIns="46073" rIns="92144" bIns="46073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  <a:extLst/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971653" y="8828728"/>
            <a:ext cx="3037146" cy="466088"/>
          </a:xfrm>
          <a:prstGeom prst="rect">
            <a:avLst/>
          </a:prstGeom>
        </p:spPr>
        <p:txBody>
          <a:bodyPr vert="horz" wrap="square" lIns="92144" tIns="46073" rIns="92144" bIns="46073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latin typeface="Calibri" pitchFamily="34" charset="0"/>
              </a:defRPr>
            </a:lvl1pPr>
          </a:lstStyle>
          <a:p>
            <a:pPr>
              <a:defRPr/>
            </a:pPr>
            <a:fld id="{95FAE3AF-21E3-4473-80BF-9509E48FBAB3}" type="slidenum">
              <a:rPr lang="en-US" altLang="en-US"/>
              <a:pPr>
                <a:defRPr/>
              </a:pPr>
              <a:t>‹#›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404799588"/>
      </p:ext>
    </p:extLst>
  </p:cSld>
  <p:clrMap bg1="lt1" tx1="dk1" bg2="lt2" tx2="dk2" accent1="accent1" accent2="accent2" accent3="accent3" accent4="accent4" accent5="accent5" accent6="accent6" hlink="hlink" folHlink="folHlink"/>
  <p:hf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rtl="0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rtl="0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rtl="0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rtl="0">
      <a:defRPr sz="1200" kern="1200">
        <a:solidFill>
          <a:schemeClr val="tx1"/>
        </a:solidFill>
        <a:latin typeface="+mn-lt"/>
        <a:ea typeface="+mn-ea"/>
        <a:cs typeface="+mn-cs"/>
      </a:defRPr>
    </a:lvl9pPr>
    <a:extLst/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3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5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7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8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9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0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1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74755" name="Notes Placeholder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en-US" altLang="en-US"/>
          </a:p>
        </p:txBody>
      </p:sp>
      <p:sp>
        <p:nvSpPr>
          <p:cNvPr id="7475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fld id="{9FBD4FD3-726A-47A7-9F67-83D0E26970ED}" type="slidenum">
              <a:rPr lang="en-US" altLang="en-US"/>
              <a:pPr/>
              <a:t>1</a:t>
            </a:fld>
            <a:endParaRPr lang="en-US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750608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256928942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3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105195013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81619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4470596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6417556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Header Placeholder 5"/>
          <p:cNvSpPr>
            <a:spLocks noGrp="1"/>
          </p:cNvSpPr>
          <p:nvPr>
            <p:ph type="hdr" sz="quarter" idx="12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83523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116706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Header Placeholder 3"/>
          <p:cNvSpPr>
            <a:spLocks noGrp="1"/>
          </p:cNvSpPr>
          <p:nvPr>
            <p:ph type="hdr" sz="quarter" idx="10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95FAE3AF-21E3-4473-80BF-9509E48FBAB3}" type="slidenum">
              <a:rPr lang="en-US" altLang="en-US" smtClean="0"/>
              <a:pPr>
                <a:defRPr/>
              </a:pPr>
              <a:t>20</a:t>
            </a:fld>
            <a:endParaRPr lang="en-US" altLang="en-US"/>
          </a:p>
        </p:txBody>
      </p:sp>
    </p:spTree>
    <p:extLst>
      <p:ext uri="{BB962C8B-B14F-4D97-AF65-F5344CB8AC3E}">
        <p14:creationId xmlns:p14="http://schemas.microsoft.com/office/powerpoint/2010/main" val="333089923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5532975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14209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23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3246924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45398629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D77A2880-D9DD-49D3-A272-9C285C7EC535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12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993383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77A2880-D9DD-49D3-A272-9C285C7EC535}" type="slidenum">
              <a:rPr lang="en-US" smtClean="0"/>
              <a:pPr/>
              <a:t>26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79104373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776419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461889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373199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7E4E0590-8699-4CA0-9B50-FFF3FECD6E09}" type="slidenum">
              <a:rPr kumimoji="0" lang="en-US" sz="1200" b="0" i="0" u="none" strike="noStrike" kern="1200" cap="none" spc="0" normalizeH="0" baseline="0" noProof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itchFamily="34" charset="0"/>
                <a:ea typeface="+mn-ea"/>
                <a:cs typeface="Arial" charset="0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12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3400694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4920859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30522175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43393755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60978416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39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9426190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27624402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7369617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7E4E0590-8699-4CA0-9B50-FFF3FECD6E09}" type="slidenum">
              <a:rPr lang="en-US" smtClean="0"/>
              <a:pPr>
                <a:defRPr/>
              </a:pPr>
              <a:t>42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10452118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6350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088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3500" y="782639"/>
            <a:ext cx="9021763" cy="874711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3500" y="742950"/>
            <a:ext cx="9021763" cy="90488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63500" y="1678317"/>
            <a:ext cx="9021763" cy="84138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2400300"/>
            <a:ext cx="6400800" cy="120015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824648"/>
            <a:ext cx="8229600" cy="1102519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lang="en-US"/>
              <a:t>Click to edit Master title style</a:t>
            </a:r>
          </a:p>
        </p:txBody>
      </p:sp>
      <p:pic>
        <p:nvPicPr>
          <p:cNvPr id="13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777240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5" name="Rounded Rectangle 4"/>
          <p:cNvSpPr/>
          <p:nvPr/>
        </p:nvSpPr>
        <p:spPr>
          <a:xfrm>
            <a:off x="65313" y="52316"/>
            <a:ext cx="9013372" cy="501915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 flipV="1">
            <a:off x="69850" y="1379538"/>
            <a:ext cx="901382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9850" y="1352550"/>
            <a:ext cx="901382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8" name="Rectangle 7"/>
          <p:cNvSpPr/>
          <p:nvPr/>
        </p:nvSpPr>
        <p:spPr>
          <a:xfrm>
            <a:off x="68263" y="1406525"/>
            <a:ext cx="9015412" cy="34925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714376"/>
            <a:ext cx="7772400" cy="1021556"/>
          </a:xfrm>
        </p:spPr>
        <p:txBody>
          <a:bodyPr/>
          <a:lstStyle>
            <a:lvl1pPr algn="l">
              <a:buNone/>
              <a:defRPr sz="4000" b="0" cap="none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507728"/>
            <a:ext cx="7772400" cy="100369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pic>
        <p:nvPicPr>
          <p:cNvPr id="9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0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 spd="slow"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085850"/>
            <a:ext cx="3749040" cy="34290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085850"/>
            <a:ext cx="3733800" cy="571500"/>
          </a:xfrm>
          <a:noFill/>
          <a:ln w="12700" cap="sq" cmpd="sng" algn="ctr">
            <a:noFill/>
            <a:prstDash val="solid"/>
          </a:ln>
        </p:spPr>
        <p:txBody>
          <a:bodyPr anchor="b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1685925"/>
            <a:ext cx="3733800" cy="29146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 spd="slow"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6" name="Rounded Rectangle 5"/>
          <p:cNvSpPr/>
          <p:nvPr/>
        </p:nvSpPr>
        <p:spPr>
          <a:xfrm>
            <a:off x="63500" y="52388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04788"/>
            <a:ext cx="7772400" cy="857250"/>
          </a:xfrm>
        </p:spPr>
        <p:txBody>
          <a:bodyPr/>
          <a:lstStyle>
            <a:lvl1pPr algn="l">
              <a:buNone/>
              <a:defRPr sz="40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200150"/>
            <a:ext cx="1905000" cy="337185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200150"/>
            <a:ext cx="5715000" cy="337185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pic>
        <p:nvPicPr>
          <p:cNvPr id="7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/>
          <p:cNvSpPr/>
          <p:nvPr/>
        </p:nvSpPr>
        <p:spPr>
          <a:xfrm flipV="1">
            <a:off x="68263" y="3513138"/>
            <a:ext cx="9007475" cy="68262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6" name="Rectangle 5"/>
          <p:cNvSpPr/>
          <p:nvPr/>
        </p:nvSpPr>
        <p:spPr>
          <a:xfrm>
            <a:off x="68263" y="3487738"/>
            <a:ext cx="9007475" cy="34925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7" name="Rectangle 6"/>
          <p:cNvSpPr/>
          <p:nvPr/>
        </p:nvSpPr>
        <p:spPr>
          <a:xfrm>
            <a:off x="68263" y="3579813"/>
            <a:ext cx="9007475" cy="3651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3675413"/>
            <a:ext cx="7315200" cy="391716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4084369"/>
            <a:ext cx="7315200" cy="51435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9" y="50006"/>
            <a:ext cx="9001873" cy="3436144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en-US" noProof="0"/>
              <a:t>Click icon to add picture</a:t>
            </a:r>
            <a:endParaRPr lang="en-US" noProof="0" dirty="0"/>
          </a:p>
        </p:txBody>
      </p:sp>
      <p:pic>
        <p:nvPicPr>
          <p:cNvPr id="8" name="Picture 7" descr="MEPB fin_0.tmp"/>
          <p:cNvPicPr>
            <a:picLocks noChangeAspect="1"/>
          </p:cNvPicPr>
          <p:nvPr userDrawn="1"/>
        </p:nvPicPr>
        <p:blipFill>
          <a:blip r:embed="rId2" cstate="print"/>
          <a:srcRect l="6554" t="11111" r="63655" b="61111"/>
          <a:stretch>
            <a:fillRect/>
          </a:stretch>
        </p:blipFill>
        <p:spPr bwMode="auto">
          <a:xfrm>
            <a:off x="152401" y="133350"/>
            <a:ext cx="771524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9" descr="MEPB fin_0.tmp"/>
          <p:cNvPicPr>
            <a:picLocks noChangeAspect="1"/>
          </p:cNvPicPr>
          <p:nvPr userDrawn="1"/>
        </p:nvPicPr>
        <p:blipFill>
          <a:blip r:embed="rId3" cstate="print"/>
          <a:srcRect l="37587" t="2222" r="1588" b="55556"/>
          <a:stretch>
            <a:fillRect/>
          </a:stretch>
        </p:blipFill>
        <p:spPr bwMode="auto">
          <a:xfrm>
            <a:off x="8173092" y="133350"/>
            <a:ext cx="742308" cy="685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05981"/>
            <a:ext cx="2011680" cy="4388644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05980"/>
            <a:ext cx="5562600" cy="4388644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</p:spTree>
  </p:cSld>
  <p:clrMapOvr>
    <a:masterClrMapping/>
  </p:clrMapOvr>
  <p:transition spd="slow"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>
  <p:cSld name="Title and Tab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05978"/>
            <a:ext cx="8229600" cy="85725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able Placeholder 2"/>
          <p:cNvSpPr>
            <a:spLocks noGrp="1"/>
          </p:cNvSpPr>
          <p:nvPr>
            <p:ph type="tbl" idx="1"/>
          </p:nvPr>
        </p:nvSpPr>
        <p:spPr>
          <a:xfrm>
            <a:off x="457200" y="1200151"/>
            <a:ext cx="8229600" cy="3394472"/>
          </a:xfrm>
        </p:spPr>
        <p:txBody>
          <a:bodyPr>
            <a:normAutofit/>
          </a:bodyPr>
          <a:lstStyle/>
          <a:p>
            <a:pPr lvl="0"/>
            <a:r>
              <a:rPr lang="en-US" noProof="0"/>
              <a:t>Click icon to add table</a:t>
            </a:r>
            <a:endParaRPr lang="en-GB" noProof="0" dirty="0"/>
          </a:p>
        </p:txBody>
      </p:sp>
    </p:spTree>
  </p:cSld>
  <p:clrMapOvr>
    <a:masterClrMapping/>
  </p:clrMapOvr>
  <p:transition spd="slow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jpe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51435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 useBgFill="1">
        <p:nvSpPr>
          <p:cNvPr id="8" name="Rounded Rectangle 7"/>
          <p:cNvSpPr/>
          <p:nvPr/>
        </p:nvSpPr>
        <p:spPr>
          <a:xfrm>
            <a:off x="76200" y="15661"/>
            <a:ext cx="9013825" cy="5019675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US" dirty="0"/>
          </a:p>
        </p:txBody>
      </p:sp>
      <p:sp>
        <p:nvSpPr>
          <p:cNvPr id="1028" name="Title Placeholder 21"/>
          <p:cNvSpPr>
            <a:spLocks noGrp="1"/>
          </p:cNvSpPr>
          <p:nvPr>
            <p:ph type="title"/>
          </p:nvPr>
        </p:nvSpPr>
        <p:spPr bwMode="auto">
          <a:xfrm>
            <a:off x="914400" y="206375"/>
            <a:ext cx="7772400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9" name="Text Placeholder 12"/>
          <p:cNvSpPr>
            <a:spLocks noGrp="1"/>
          </p:cNvSpPr>
          <p:nvPr>
            <p:ph type="body" idx="1"/>
          </p:nvPr>
        </p:nvSpPr>
        <p:spPr bwMode="auto">
          <a:xfrm>
            <a:off x="914400" y="1085850"/>
            <a:ext cx="7772400" cy="3429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 dirty="0"/>
              <a:t>Click to edit Master text styles</a:t>
            </a:r>
          </a:p>
          <a:p>
            <a:pPr lvl="1"/>
            <a:r>
              <a:rPr lang="en-US" altLang="en-US" dirty="0"/>
              <a:t>Second level</a:t>
            </a:r>
          </a:p>
          <a:p>
            <a:pPr lvl="2"/>
            <a:r>
              <a:rPr lang="en-US" altLang="en-US" dirty="0"/>
              <a:t>Third level</a:t>
            </a:r>
          </a:p>
          <a:p>
            <a:pPr lvl="3"/>
            <a:r>
              <a:rPr lang="en-US" altLang="en-US" dirty="0"/>
              <a:t>Fourth level</a:t>
            </a:r>
          </a:p>
          <a:p>
            <a:pPr lvl="4"/>
            <a:r>
              <a:rPr lang="en-US" altLang="en-US" dirty="0"/>
              <a:t>Fifth level</a:t>
            </a:r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4643438"/>
            <a:ext cx="2476500" cy="357187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pPr>
              <a:defRPr/>
            </a:pPr>
            <a:endParaRPr lang="en-US" dirty="0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050" y="4657725"/>
            <a:ext cx="457200" cy="3429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lvl1pPr algn="ctr" eaLnBrk="1" hangingPunct="1">
              <a:defRPr sz="1400" smtClean="0">
                <a:solidFill>
                  <a:srgbClr val="FFFFFF"/>
                </a:solidFill>
                <a:latin typeface="Franklin Gothic Book" pitchFamily="34" charset="0"/>
              </a:defRPr>
            </a:lvl1pPr>
          </a:lstStyle>
          <a:p>
            <a:pPr>
              <a:defRPr/>
            </a:pPr>
            <a:fld id="{9E80967A-C0DF-4556-8C5D-FF9344C683D9}" type="slidenum">
              <a:rPr lang="en-US" altLang="en-US" smtClean="0"/>
              <a:pPr>
                <a:defRPr/>
              </a:pPr>
              <a:t>‹#›</a:t>
            </a:fld>
            <a:endParaRPr lang="en-US" altLang="en-US"/>
          </a:p>
        </p:txBody>
      </p:sp>
      <p:pic>
        <p:nvPicPr>
          <p:cNvPr id="10" name="Picture 7" descr="MEPB fin_0.tmp"/>
          <p:cNvPicPr>
            <a:picLocks noChangeAspect="1"/>
          </p:cNvPicPr>
          <p:nvPr userDrawn="1"/>
        </p:nvPicPr>
        <p:blipFill>
          <a:blip r:embed="rId14" cstate="print"/>
          <a:srcRect l="6554" t="11111" r="63655" b="61111"/>
          <a:stretch>
            <a:fillRect/>
          </a:stretch>
        </p:blipFill>
        <p:spPr bwMode="auto">
          <a:xfrm>
            <a:off x="210605" y="93109"/>
            <a:ext cx="475195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Picture 9" descr="MEPB fin_0.tmp"/>
          <p:cNvPicPr>
            <a:picLocks noChangeAspect="1"/>
          </p:cNvPicPr>
          <p:nvPr userDrawn="1"/>
        </p:nvPicPr>
        <p:blipFill>
          <a:blip r:embed="rId15" cstate="print"/>
          <a:srcRect l="37587" t="2222" r="1588" b="55556"/>
          <a:stretch>
            <a:fillRect/>
          </a:stretch>
        </p:blipFill>
        <p:spPr bwMode="auto">
          <a:xfrm>
            <a:off x="8549811" y="93109"/>
            <a:ext cx="457200" cy="3952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2" name="Straight Connector 11"/>
          <p:cNvCxnSpPr/>
          <p:nvPr userDrawn="1"/>
        </p:nvCxnSpPr>
        <p:spPr>
          <a:xfrm>
            <a:off x="166933" y="666750"/>
            <a:ext cx="8729451" cy="0"/>
          </a:xfrm>
          <a:prstGeom prst="line">
            <a:avLst/>
          </a:prstGeom>
          <a:ln w="28575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Rectangle 9"/>
          <p:cNvSpPr>
            <a:spLocks noChangeArrowheads="1"/>
          </p:cNvSpPr>
          <p:nvPr userDrawn="1"/>
        </p:nvSpPr>
        <p:spPr bwMode="auto">
          <a:xfrm>
            <a:off x="685800" y="4850511"/>
            <a:ext cx="3048000" cy="20005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fr-FR" altLang="en-US" sz="700" i="1" dirty="0">
                <a:solidFill>
                  <a:schemeClr val="accent1"/>
                </a:solidFill>
              </a:rPr>
              <a:t>Half </a:t>
            </a:r>
            <a:r>
              <a:rPr lang="fr-FR" altLang="en-US" sz="700" i="1" dirty="0" err="1">
                <a:solidFill>
                  <a:schemeClr val="accent1"/>
                </a:solidFill>
              </a:rPr>
              <a:t>Year</a:t>
            </a:r>
            <a:r>
              <a:rPr lang="fr-FR" altLang="en-US" sz="700" i="1" dirty="0">
                <a:solidFill>
                  <a:schemeClr val="accent1"/>
                </a:solidFill>
              </a:rPr>
              <a:t> 2017 Budget Performance </a:t>
            </a:r>
            <a:r>
              <a:rPr lang="fr-FR" altLang="en-US" sz="700" i="1" dirty="0" err="1">
                <a:solidFill>
                  <a:schemeClr val="accent1"/>
                </a:solidFill>
              </a:rPr>
              <a:t>Appraisal</a:t>
            </a:r>
            <a:endParaRPr lang="en-US" altLang="en-US" sz="700" i="1" dirty="0">
              <a:solidFill>
                <a:schemeClr val="accent1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730" r:id="rId1"/>
    <p:sldLayoutId id="2147484731" r:id="rId2"/>
    <p:sldLayoutId id="2147484732" r:id="rId3"/>
    <p:sldLayoutId id="2147484733" r:id="rId4"/>
    <p:sldLayoutId id="2147484734" r:id="rId5"/>
    <p:sldLayoutId id="2147484735" r:id="rId6"/>
    <p:sldLayoutId id="2147484736" r:id="rId7"/>
    <p:sldLayoutId id="2147484737" r:id="rId8"/>
    <p:sldLayoutId id="2147484738" r:id="rId9"/>
    <p:sldLayoutId id="2147484739" r:id="rId10"/>
    <p:sldLayoutId id="2147484740" r:id="rId11"/>
    <p:sldLayoutId id="2147484741" r:id="rId12"/>
  </p:sldLayoutIdLst>
  <p:transition spd="slow">
    <p:fade/>
  </p:transition>
  <p:hf hdr="0" dt="0"/>
  <p:txStyles>
    <p:titleStyle>
      <a:lvl1pPr algn="l" rtl="0" eaLnBrk="1" fontAlgn="base" hangingPunct="1">
        <a:spcBef>
          <a:spcPct val="0"/>
        </a:spcBef>
        <a:spcAft>
          <a:spcPct val="0"/>
        </a:spcAft>
        <a:defRPr sz="4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Franklin Gothic Book" pitchFamily="34" charset="0"/>
        </a:defRPr>
      </a:lvl9pPr>
    </p:titleStyle>
    <p:bodyStyle>
      <a:lvl1pPr marL="273050" indent="-273050" algn="l" rtl="0" eaLnBrk="1" fontAlgn="base" hangingPunct="1">
        <a:spcBef>
          <a:spcPts val="575"/>
        </a:spcBef>
        <a:spcAft>
          <a:spcPct val="0"/>
        </a:spcAft>
        <a:buClr>
          <a:schemeClr val="accent1"/>
        </a:buClr>
        <a:buSzPct val="85000"/>
        <a:buFont typeface="Wingdings 2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7688" indent="-228600" algn="l" rtl="0" eaLnBrk="1" fontAlgn="base" hangingPunct="1">
        <a:spcBef>
          <a:spcPts val="375"/>
        </a:spcBef>
        <a:spcAft>
          <a:spcPct val="0"/>
        </a:spcAft>
        <a:buClr>
          <a:schemeClr val="accent2"/>
        </a:buClr>
        <a:buSzPct val="85000"/>
        <a:buFont typeface="Wingdings 2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325" indent="-228600" algn="l" rtl="0" eaLnBrk="1" fontAlgn="base" hangingPunct="1">
        <a:spcBef>
          <a:spcPts val="375"/>
        </a:spcBef>
        <a:spcAft>
          <a:spcPct val="0"/>
        </a:spcAft>
        <a:buClr>
          <a:srgbClr val="E6B1AB"/>
        </a:buClr>
        <a:buSzPct val="85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6963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SzPct val="80000"/>
        <a:buFont typeface="Wingdings 2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fontAlgn="base" hangingPunct="1">
        <a:spcBef>
          <a:spcPts val="375"/>
        </a:spcBef>
        <a:spcAft>
          <a:spcPct val="0"/>
        </a:spcAft>
        <a:buClr>
          <a:srgbClr val="A28E6A"/>
        </a:buClr>
        <a:buChar char="o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chart" Target="../charts/chart3.xml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Relationship Id="rId4" Type="http://schemas.openxmlformats.org/officeDocument/2006/relationships/chart" Target="../charts/chart4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5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Title 4"/>
          <p:cNvSpPr>
            <a:spLocks noGrp="1"/>
          </p:cNvSpPr>
          <p:nvPr>
            <p:ph type="title"/>
          </p:nvPr>
        </p:nvSpPr>
        <p:spPr>
          <a:xfrm>
            <a:off x="762000" y="438150"/>
            <a:ext cx="7620000" cy="914400"/>
          </a:xfrm>
        </p:spPr>
        <p:txBody>
          <a:bodyPr/>
          <a:lstStyle/>
          <a:p>
            <a:pPr algn="ctr" eaLnBrk="1" hangingPunct="1"/>
            <a: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LAGOS STATE GOVERNMENT</a:t>
            </a:r>
            <a:b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</a:br>
            <a:r>
              <a:rPr lang="en-US" altLang="en-US" sz="1800" b="1" dirty="0">
                <a:solidFill>
                  <a:srgbClr val="00B050"/>
                </a:solidFill>
                <a:latin typeface="Garamond" pitchFamily="18" charset="0"/>
                <a:cs typeface="Tahoma" pitchFamily="34" charset="0"/>
              </a:rPr>
              <a:t>MINISTRY OF ECONOMIC PLANNING AND BUDGET</a:t>
            </a:r>
          </a:p>
        </p:txBody>
      </p:sp>
      <p:sp>
        <p:nvSpPr>
          <p:cNvPr id="2" name="Content Placeholder 5"/>
          <p:cNvSpPr>
            <a:spLocks noGrp="1"/>
          </p:cNvSpPr>
          <p:nvPr>
            <p:ph type="body" idx="1"/>
          </p:nvPr>
        </p:nvSpPr>
        <p:spPr>
          <a:xfrm>
            <a:off x="923925" y="1524000"/>
            <a:ext cx="7305675" cy="2800350"/>
          </a:xfrm>
        </p:spPr>
        <p:txBody>
          <a:bodyPr>
            <a:noAutofit/>
          </a:bodyPr>
          <a:lstStyle/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HALF YEAR 2017</a:t>
            </a:r>
          </a:p>
          <a:p>
            <a:pPr algn="ctr" fontAlgn="auto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defRPr/>
            </a:pPr>
            <a:r>
              <a:rPr lang="en-US" sz="3200" b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BUDGET PERFORMANCE APPRAISAL</a:t>
            </a:r>
            <a:endParaRPr lang="en-US" sz="2800" b="1" dirty="0">
              <a:solidFill>
                <a:schemeClr val="accent1">
                  <a:lumMod val="75000"/>
                </a:schemeClr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4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200" dirty="0">
                <a:solidFill>
                  <a:schemeClr val="tx1"/>
                </a:solidFill>
                <a:latin typeface="Garamond" pitchFamily="18" charset="0"/>
              </a:rPr>
              <a:t>By</a:t>
            </a:r>
            <a:endParaRPr lang="en-US" sz="14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b="1" dirty="0">
                <a:solidFill>
                  <a:schemeClr val="accent1">
                    <a:lumMod val="75000"/>
                  </a:schemeClr>
                </a:solidFill>
                <a:latin typeface="Garamond" pitchFamily="18" charset="0"/>
              </a:rPr>
              <a:t>Mr. Akinyemi Ashade, FCA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400" dirty="0" err="1">
                <a:solidFill>
                  <a:schemeClr val="tx1"/>
                </a:solidFill>
                <a:latin typeface="Garamond" pitchFamily="18" charset="0"/>
              </a:rPr>
              <a:t>Honourable</a:t>
            </a:r>
            <a:r>
              <a:rPr lang="en-US" sz="1400" dirty="0">
                <a:solidFill>
                  <a:schemeClr val="tx1"/>
                </a:solidFill>
                <a:latin typeface="Garamond" pitchFamily="18" charset="0"/>
              </a:rPr>
              <a:t> Commissioner, Ministry of Economic Planning and Budget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100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r>
              <a:rPr lang="en-US" sz="1100" dirty="0">
                <a:solidFill>
                  <a:schemeClr val="tx1"/>
                </a:solidFill>
                <a:latin typeface="Garamond" pitchFamily="18" charset="0"/>
              </a:rPr>
              <a:t>July 2017</a:t>
            </a: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lnSpc>
                <a:spcPct val="80000"/>
              </a:lnSpc>
              <a:spcBef>
                <a:spcPts val="58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  <a:p>
            <a:pPr algn="ctr" eaLnBrk="1" fontAlgn="auto" hangingPunct="1">
              <a:spcBef>
                <a:spcPct val="0"/>
              </a:spcBef>
              <a:spcAft>
                <a:spcPts val="0"/>
              </a:spcAft>
              <a:buFont typeface="Wingdings 2"/>
              <a:buNone/>
              <a:defRPr/>
            </a:pPr>
            <a:endParaRPr lang="en-US" sz="1700" b="1" dirty="0">
              <a:solidFill>
                <a:schemeClr val="tx1"/>
              </a:solidFill>
              <a:latin typeface="Garamond" pitchFamily="18" charset="0"/>
            </a:endParaRPr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</a:t>
            </a:fld>
            <a:endParaRPr lang="en-US" sz="800" dirty="0"/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Outline 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1" y="903856"/>
            <a:ext cx="7772399" cy="3896744"/>
          </a:xfrm>
        </p:spPr>
        <p:txBody>
          <a:bodyPr/>
          <a:lstStyle/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Purpose of the Presentation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 Overview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 Focus and Priorities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Key Implementation Strategies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Review of Q1 2017 Performance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Review of Q2 2017 Performance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Highlights of HY Budget Performance Review (Jan. - Jun. 2017)</a:t>
            </a:r>
          </a:p>
          <a:p>
            <a:pPr marL="569913">
              <a:lnSpc>
                <a:spcPct val="110000"/>
              </a:lnSpc>
              <a:spcBef>
                <a:spcPts val="432"/>
              </a:spcBef>
              <a:buFont typeface="Symbol" panose="05050102010706020507" pitchFamily="18" charset="2"/>
              <a:buChar char="-"/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Revenue Appraisal</a:t>
            </a:r>
          </a:p>
          <a:p>
            <a:pPr marL="569913">
              <a:lnSpc>
                <a:spcPct val="110000"/>
              </a:lnSpc>
              <a:spcBef>
                <a:spcPts val="432"/>
              </a:spcBef>
              <a:buFont typeface="Symbol" panose="05050102010706020507" pitchFamily="18" charset="2"/>
              <a:buChar char="-"/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Expenditure Appraisal</a:t>
            </a:r>
          </a:p>
          <a:p>
            <a:pPr marL="569913">
              <a:lnSpc>
                <a:spcPct val="110000"/>
              </a:lnSpc>
              <a:spcBef>
                <a:spcPts val="432"/>
              </a:spcBef>
              <a:buFont typeface="Symbol" panose="05050102010706020507" pitchFamily="18" charset="2"/>
              <a:buChar char="-"/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Analysis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 and Recommendations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Summary/Conclusion(s)</a:t>
            </a:r>
          </a:p>
          <a:p>
            <a:pPr>
              <a:lnSpc>
                <a:spcPct val="110000"/>
              </a:lnSpc>
              <a:spcBef>
                <a:spcPts val="432"/>
              </a:spcBef>
            </a:pPr>
            <a:r>
              <a:rPr lang="en-US" altLang="en-US" sz="14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Annexures</a:t>
            </a:r>
          </a:p>
          <a:p>
            <a:pPr>
              <a:lnSpc>
                <a:spcPct val="114000"/>
              </a:lnSpc>
              <a:spcBef>
                <a:spcPts val="432"/>
              </a:spcBef>
            </a:pPr>
            <a:endParaRPr lang="en-US" altLang="en-US" sz="14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96710639"/>
      </p:ext>
    </p:extLst>
  </p:cSld>
  <p:clrMapOvr>
    <a:masterClrMapping/>
  </p:clrMapOvr>
  <p:transition spd="slow">
    <p:fade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71599" y="1663656"/>
            <a:ext cx="6477001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0" fontAlgn="base" hangingPunct="0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0" fontAlgn="base" hangingPunct="0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b="1" dirty="0">
                <a:latin typeface="Garamond" pitchFamily="18" charset="0"/>
              </a:rPr>
              <a:t>2017 Approved Budget Overview</a:t>
            </a:r>
          </a:p>
        </p:txBody>
      </p:sp>
      <p:sp>
        <p:nvSpPr>
          <p:cNvPr id="6" name="Slide Number Placeholder 7"/>
          <p:cNvSpPr txBox="1">
            <a:spLocks/>
          </p:cNvSpPr>
          <p:nvPr/>
        </p:nvSpPr>
        <p:spPr>
          <a:xfrm>
            <a:off x="8534400" y="4800600"/>
            <a:ext cx="457200" cy="342900"/>
          </a:xfrm>
          <a:prstGeom prst="ellipse">
            <a:avLst/>
          </a:prstGeom>
        </p:spPr>
        <p:txBody>
          <a:bodyPr>
            <a:normAutofit fontScale="62500" lnSpcReduction="20000"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22E6B006-5CDC-4B11-B6CA-FA9994A710B5}" type="slidenum">
              <a:rPr kumimoji="0" lang="en-US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charset="0"/>
                <a:ea typeface="+mn-ea"/>
                <a:cs typeface="Arial" charset="0"/>
              </a:rPr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</a:t>
            </a:fld>
            <a:endParaRPr kumimoji="0" lang="en-US" sz="18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charset="0"/>
              <a:ea typeface="+mn-ea"/>
              <a:cs typeface="Arial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91484481"/>
      </p:ext>
    </p:extLst>
  </p:cSld>
  <p:clrMapOvr>
    <a:masterClrMapping/>
  </p:clrMapOvr>
  <p:transition spd="slow">
    <p:fade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7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altLang="en-US" sz="2000" dirty="0"/>
              <a:t>		</a:t>
            </a:r>
            <a:endParaRPr lang="en-US" altLang="en-US" sz="2000" b="1" dirty="0"/>
          </a:p>
        </p:txBody>
      </p:sp>
      <p:sp>
        <p:nvSpPr>
          <p:cNvPr id="12" name="Rectangle 3"/>
          <p:cNvSpPr txBox="1">
            <a:spLocks noChangeArrowheads="1"/>
          </p:cNvSpPr>
          <p:nvPr/>
        </p:nvSpPr>
        <p:spPr bwMode="auto">
          <a:xfrm>
            <a:off x="5638800" y="742950"/>
            <a:ext cx="3200400" cy="3886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273050" indent="-273050" algn="l" rtl="0" eaLnBrk="0" fontAlgn="base" hangingPunct="0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0" fontAlgn="base" hangingPunct="0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700" dirty="0">
                <a:latin typeface="Garamond" pitchFamily="18" charset="0"/>
                <a:cs typeface="Aharoni" pitchFamily="2" charset="-79"/>
              </a:rPr>
              <a:t>2017 Budget of ₦812.998bn was signed into law on 9 January 2017.</a:t>
            </a:r>
          </a:p>
          <a:p>
            <a:pPr marL="273050" lvl="1" indent="-273050" eaLnBrk="1" hangingPunct="1">
              <a:spcBef>
                <a:spcPts val="575"/>
              </a:spcBef>
              <a:buClr>
                <a:schemeClr val="accent1"/>
              </a:buClr>
            </a:pPr>
            <a:r>
              <a:rPr lang="en-US" altLang="en-US" sz="1700" dirty="0">
                <a:latin typeface="Garamond" pitchFamily="18" charset="0"/>
                <a:cs typeface="Aharoni" pitchFamily="2" charset="-79"/>
              </a:rPr>
              <a:t>The State’s Vision and Mission: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700" b="1" dirty="0">
                <a:latin typeface="Garamond" pitchFamily="18" charset="0"/>
                <a:cs typeface="Aharoni" pitchFamily="2" charset="-79"/>
              </a:rPr>
              <a:t>Vision:</a:t>
            </a:r>
            <a:r>
              <a:rPr lang="en-US" altLang="en-US" sz="1700" dirty="0">
                <a:latin typeface="Garamond" pitchFamily="18" charset="0"/>
                <a:cs typeface="Aharoni" pitchFamily="2" charset="-79"/>
              </a:rPr>
              <a:t> Africa’s model megacity, a global economic and financial hub that is safe, secure, functional and productive.</a:t>
            </a:r>
          </a:p>
          <a:p>
            <a:pPr marL="569913" lvl="1" indent="-285750" eaLnBrk="1" hangingPunct="1">
              <a:spcBef>
                <a:spcPts val="575"/>
              </a:spcBef>
              <a:buClr>
                <a:schemeClr val="accent1"/>
              </a:buClr>
              <a:buFont typeface="Calibri" panose="020F0502020204030204" pitchFamily="34" charset="0"/>
              <a:buChar char="‒"/>
            </a:pPr>
            <a:r>
              <a:rPr lang="en-US" altLang="en-US" sz="1700" b="1" dirty="0">
                <a:latin typeface="Garamond" pitchFamily="18" charset="0"/>
                <a:cs typeface="Aharoni" pitchFamily="2" charset="-79"/>
              </a:rPr>
              <a:t>Mission:</a:t>
            </a:r>
            <a:r>
              <a:rPr lang="en-US" altLang="en-US" sz="1700" dirty="0">
                <a:latin typeface="Garamond" pitchFamily="18" charset="0"/>
                <a:cs typeface="Aharoni" pitchFamily="2" charset="-79"/>
              </a:rPr>
              <a:t> Eradicate poverty and promote economic growth through infrastructure renewal and development</a:t>
            </a:r>
            <a:r>
              <a:rPr lang="en-US" altLang="en-US" sz="1700" dirty="0">
                <a:latin typeface="Garamond" pitchFamily="18" charset="0"/>
                <a:ea typeface="Tahoma" pitchFamily="34" charset="0"/>
                <a:cs typeface="Tahoma" pitchFamily="34" charset="0"/>
              </a:rPr>
              <a:t>.</a:t>
            </a:r>
          </a:p>
        </p:txBody>
      </p:sp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Approved Budget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41273922"/>
              </p:ext>
            </p:extLst>
          </p:nvPr>
        </p:nvGraphicFramePr>
        <p:xfrm>
          <a:off x="457200" y="819150"/>
          <a:ext cx="5105400" cy="418148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1000">
                  <a:extLst>
                    <a:ext uri="{9D8B030D-6E8A-4147-A177-3AD203B41FA5}">
                      <a16:colId xmlns="" xmlns:a16="http://schemas.microsoft.com/office/drawing/2014/main" val="1911064630"/>
                    </a:ext>
                  </a:extLst>
                </a:gridCol>
                <a:gridCol w="3048000">
                  <a:extLst>
                    <a:ext uri="{9D8B030D-6E8A-4147-A177-3AD203B41FA5}">
                      <a16:colId xmlns="" xmlns:a16="http://schemas.microsoft.com/office/drawing/2014/main" val="2622935138"/>
                    </a:ext>
                  </a:extLst>
                </a:gridCol>
                <a:gridCol w="1676400">
                  <a:extLst>
                    <a:ext uri="{9D8B030D-6E8A-4147-A177-3AD203B41FA5}">
                      <a16:colId xmlns="" xmlns:a16="http://schemas.microsoft.com/office/drawing/2014/main" val="3077320864"/>
                    </a:ext>
                  </a:extLst>
                </a:gridCol>
              </a:tblGrid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SN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2017 Budget (</a:t>
                      </a:r>
                      <a:r>
                        <a:rPr lang="en-US" sz="12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₦</a:t>
                      </a:r>
                      <a:r>
                        <a:rPr lang="en-US" sz="1200" dirty="0">
                          <a:latin typeface="Calibri (Body)"/>
                        </a:rPr>
                        <a:t>’</a:t>
                      </a:r>
                      <a:r>
                        <a:rPr lang="en-US" sz="1200" dirty="0" err="1">
                          <a:latin typeface="Calibri (Body)"/>
                        </a:rPr>
                        <a:t>bn</a:t>
                      </a:r>
                      <a:r>
                        <a:rPr lang="en-US" sz="1200" dirty="0">
                          <a:latin typeface="Calibri (Body)"/>
                        </a:rPr>
                        <a:t>)</a:t>
                      </a:r>
                    </a:p>
                  </a:txBody>
                  <a:tcPr marL="9144" marR="9144" marT="9144" marB="9144" anchor="ctr"/>
                </a:tc>
                <a:extLst>
                  <a:ext uri="{0D108BD9-81ED-4DB2-BD59-A6C34878D82A}">
                    <a16:rowId xmlns="" xmlns:a16="http://schemas.microsoft.com/office/drawing/2014/main" val="342233692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1.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revenue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642.848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603793387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2.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r>
                        <a:rPr lang="en-US" sz="1200" dirty="0">
                          <a:latin typeface="Calibri (Body)"/>
                        </a:rPr>
                        <a:t>Total recurrent expenditure (debt &amp; non-debt)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305.182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81953738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30.078</a:t>
                      </a:r>
                      <a:endParaRPr lang="en-US" sz="1200" dirty="0">
                        <a:solidFill>
                          <a:schemeClr val="tx1"/>
                        </a:solidFill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27356896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275.104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56676841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Calibri (Body)"/>
                        </a:rPr>
                        <a:t>a.   Personnel cost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ea typeface="Tahoma" panose="020B0604030504040204" pitchFamily="34" charset="0"/>
                        <a:cs typeface="Tahoma" panose="020B060403050404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104.712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494209960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latin typeface="Calibri (Body)"/>
                        </a:rPr>
                        <a:t>b.   Overhead cost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170.393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959233545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3.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Recurrent surplus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337.666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970714207"/>
                  </a:ext>
                </a:extLst>
              </a:tr>
              <a:tr h="25431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4.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Capital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507.817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28051840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5.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Financing – (Surplus)/Deficit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170.151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61386938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a.   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</a:rPr>
                        <a:t>22.551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701049489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1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</a:t>
                      </a:r>
                      <a:r>
                        <a:rPr lang="en-US" sz="1200" b="0" i="0" u="none" strike="noStrike" dirty="0" err="1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.   World Bank - DPO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932271894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  ii. 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22.551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55657082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endParaRPr lang="en-US" sz="1200" dirty="0">
                        <a:latin typeface="Calibri (Body)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b.</a:t>
                      </a:r>
                      <a:r>
                        <a:rPr lang="en-US" sz="1200" b="0" i="0" u="none" strike="noStrike" baseline="0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47.600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583503583"/>
                  </a:ext>
                </a:extLst>
              </a:tr>
              <a:tr h="23640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6.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Bond issuance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100.000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934442805"/>
                  </a:ext>
                </a:extLst>
              </a:tr>
              <a:tr h="232665"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</a:rPr>
                        <a:t>7.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Budget size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Calibri (Body)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812.998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35555014"/>
                  </a:ext>
                </a:extLst>
              </a:tr>
            </a:tbl>
          </a:graphicData>
        </a:graphic>
      </p:graphicFrame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109" name="Slide Number Placeholder 3"/>
          <p:cNvSpPr>
            <a:spLocks noGrp="1"/>
          </p:cNvSpPr>
          <p:nvPr>
            <p:ph type="sldNum" sz="quarter" idx="4294967295"/>
          </p:nvPr>
        </p:nvSpPr>
        <p:spPr bwMode="auto">
          <a:xfrm>
            <a:off x="8647113" y="4806554"/>
            <a:ext cx="366712" cy="273844"/>
          </a:xfrm>
          <a:prstGeom prst="rect">
            <a:avLst/>
          </a:prstGeom>
          <a:noFill/>
          <a:ln>
            <a:miter lim="800000"/>
            <a:headEnd/>
            <a:tailEnd/>
          </a:ln>
        </p:spPr>
        <p:txBody>
          <a:bodyPr/>
          <a:lstStyle/>
          <a:p>
            <a:fld id="{FA1DB494-CD03-4410-B57E-1CC1963C63EC}" type="slidenum">
              <a:rPr lang="en-US" altLang="en-US"/>
              <a:pPr/>
              <a:t>5</a:t>
            </a:fld>
            <a:endParaRPr lang="en-US" altLang="en-US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Budget: Details of Function Group Allocation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4" name="Table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95221313"/>
              </p:ext>
            </p:extLst>
          </p:nvPr>
        </p:nvGraphicFramePr>
        <p:xfrm>
          <a:off x="465706" y="971557"/>
          <a:ext cx="8373495" cy="350519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5095">
                  <a:extLst>
                    <a:ext uri="{9D8B030D-6E8A-4147-A177-3AD203B41FA5}">
                      <a16:colId xmlns="" xmlns:a16="http://schemas.microsoft.com/office/drawing/2014/main" val="941421427"/>
                    </a:ext>
                  </a:extLst>
                </a:gridCol>
                <a:gridCol w="1459600">
                  <a:extLst>
                    <a:ext uri="{9D8B030D-6E8A-4147-A177-3AD203B41FA5}">
                      <a16:colId xmlns="" xmlns:a16="http://schemas.microsoft.com/office/drawing/2014/main" val="326731224"/>
                    </a:ext>
                  </a:extLst>
                </a:gridCol>
                <a:gridCol w="1459600">
                  <a:extLst>
                    <a:ext uri="{9D8B030D-6E8A-4147-A177-3AD203B41FA5}">
                      <a16:colId xmlns="" xmlns:a16="http://schemas.microsoft.com/office/drawing/2014/main" val="3422367128"/>
                    </a:ext>
                  </a:extLst>
                </a:gridCol>
                <a:gridCol w="1459600">
                  <a:extLst>
                    <a:ext uri="{9D8B030D-6E8A-4147-A177-3AD203B41FA5}">
                      <a16:colId xmlns="" xmlns:a16="http://schemas.microsoft.com/office/drawing/2014/main" val="315884096"/>
                    </a:ext>
                  </a:extLst>
                </a:gridCol>
                <a:gridCol w="1459600">
                  <a:extLst>
                    <a:ext uri="{9D8B030D-6E8A-4147-A177-3AD203B41FA5}">
                      <a16:colId xmlns="" xmlns:a16="http://schemas.microsoft.com/office/drawing/2014/main" val="1984594413"/>
                    </a:ext>
                  </a:extLst>
                </a:gridCol>
              </a:tblGrid>
              <a:tr h="60616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altLang="en-US" sz="1200" dirty="0">
                          <a:solidFill>
                            <a:schemeClr val="bg1"/>
                          </a:solidFill>
                          <a:latin typeface="Calibri (Body)"/>
                          <a:cs typeface="Arial" panose="020B0604020202020204" pitchFamily="34" charset="0"/>
                        </a:rPr>
                        <a:t>Function group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Recurrent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₦’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Capital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₦’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₦’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anose="020B0604020202020204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Allocation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23910745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General public service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133.744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73.410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207.155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25.48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6384751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Public order and safety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18.047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21.674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39.722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4.89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43691707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Economic affairs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38.887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257.830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296.717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36.50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751217777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Environmental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114.249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42.319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56.569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6.96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01857067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Housing &amp; community amenities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2.886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47.458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50.344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6.19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890838625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Health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34.557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16.870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51.447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6.33        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2635721846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Recreation, culture &amp; religion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2.552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9.867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 12.419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1.53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821885689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Education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58.118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34.327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92.445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11.37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589309151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Social protection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2.122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4.058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   6.180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0.76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1881184290"/>
                  </a:ext>
                </a:extLst>
              </a:tr>
              <a:tr h="28990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Total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305.182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507.816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812.998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ctr"/>
                      <a:r>
                        <a:rPr lang="en-GB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Calibri (Body)"/>
                          <a:cs typeface="Arial" panose="020B0604020202020204" pitchFamily="34" charset="0"/>
                        </a:rPr>
                        <a:t>           100.00 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264549254"/>
                  </a:ext>
                </a:extLst>
              </a:tr>
            </a:tbl>
          </a:graphicData>
        </a:graphic>
      </p:graphicFrame>
      <p:sp>
        <p:nvSpPr>
          <p:cNvPr id="7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5</a:t>
            </a:fld>
            <a:endParaRPr lang="en-US" sz="800" dirty="0"/>
          </a:p>
        </p:txBody>
      </p:sp>
    </p:spTree>
  </p:cSld>
  <p:clrMapOvr>
    <a:masterClrMapping/>
  </p:clrMapOvr>
  <p:transition spd="slow">
    <p:fade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148992" y="926172"/>
            <a:ext cx="2833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Projected Revenue Sources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638800" y="915898"/>
            <a:ext cx="270490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b="1" dirty="0">
                <a:latin typeface="Garamond" panose="02020404030301010803" pitchFamily="18" charset="0"/>
              </a:rPr>
              <a:t>Capital / Recurrent Ratio</a:t>
            </a:r>
          </a:p>
        </p:txBody>
      </p:sp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Budget: Projected Revenue Sources and Capital to Recurrent Ratio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6</a:t>
            </a:fld>
            <a:endParaRPr lang="en-US" sz="800" dirty="0"/>
          </a:p>
        </p:txBody>
      </p:sp>
      <p:graphicFrame>
        <p:nvGraphicFramePr>
          <p:cNvPr id="8" name="Chart 7">
            <a:extLst>
              <a:ext uri="{FF2B5EF4-FFF2-40B4-BE49-F238E27FC236}">
                <a16:creationId xmlns="" xmlns:a16="http://schemas.microsoft.com/office/drawing/2014/main" id="{807EDDC6-AF06-49EE-BC2D-5CD8948F1AF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03664356"/>
              </p:ext>
            </p:extLst>
          </p:nvPr>
        </p:nvGraphicFramePr>
        <p:xfrm>
          <a:off x="228600" y="1684504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2" name="Chart 11">
            <a:extLst>
              <a:ext uri="{FF2B5EF4-FFF2-40B4-BE49-F238E27FC236}">
                <a16:creationId xmlns="" xmlns:a16="http://schemas.microsoft.com/office/drawing/2014/main" id="{0DAEA0F9-2887-4EAC-9D3B-7548B7D414A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11474207"/>
              </p:ext>
            </p:extLst>
          </p:nvPr>
        </p:nvGraphicFramePr>
        <p:xfrm>
          <a:off x="4411133" y="1626632"/>
          <a:ext cx="4572000" cy="2743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4176939344"/>
      </p:ext>
    </p:extLst>
  </p:cSld>
  <p:clrMapOvr>
    <a:masterClrMapping/>
  </p:clrMapOvr>
  <p:transition spd="slow">
    <p:fade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5899" y="909615"/>
            <a:ext cx="3962400" cy="3124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Health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Environment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Water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Rural/Urban Development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Skill Acquisition/Microfinance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e-Governance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Enhanced capacity building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 Focus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7</a:t>
            </a:fld>
            <a:endParaRPr lang="en-US" sz="800" dirty="0"/>
          </a:p>
        </p:txBody>
      </p:sp>
      <p:sp>
        <p:nvSpPr>
          <p:cNvPr id="5" name="Rectangle 3">
            <a:extLst>
              <a:ext uri="{FF2B5EF4-FFF2-40B4-BE49-F238E27FC236}">
                <a16:creationId xmlns="" xmlns:a16="http://schemas.microsoft.com/office/drawing/2014/main" id="{BC029477-F686-4533-90A8-5EDF32306944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08109"/>
            <a:ext cx="3962400" cy="312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Security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Transportation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Economy (including agriculture &amp; tourism)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Power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Housing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Infrastructure (road)</a:t>
            </a:r>
          </a:p>
          <a:p>
            <a:pPr>
              <a:defRPr/>
            </a:pPr>
            <a:r>
              <a:rPr lang="en-US" sz="1800">
                <a:latin typeface="Garamond" pitchFamily="18" charset="0"/>
                <a:cs typeface="Aharoni" pitchFamily="2" charset="-79"/>
              </a:rPr>
              <a:t>Education</a:t>
            </a:r>
            <a:endParaRPr lang="en-US" sz="1800" dirty="0">
              <a:latin typeface="Garamond" pitchFamily="18" charset="0"/>
              <a:cs typeface="Aharoni" pitchFamily="2" charset="-79"/>
            </a:endParaRPr>
          </a:p>
        </p:txBody>
      </p:sp>
    </p:spTree>
  </p:cSld>
  <p:clrMapOvr>
    <a:masterClrMapping/>
  </p:clrMapOvr>
  <p:transition spd="slow">
    <p:fade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980056"/>
            <a:ext cx="8458200" cy="3124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Benchmark performance set at 100% 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Bi-weekly Revenue Stakeholders’ meeting as a vehicle for sustained revenue drive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Central billing, revenue automation, multi-channels revenue payment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Quarterly budget performance appraisal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Tighter operational expenditure control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Strict adherence to the 2017 Budget Operational Guidelines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Continuous Implementation of Treasury Single Account (TSA)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More effective and efficient project monitoring and evaluation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Maintenance of Capital to Recurrent ratio of 62 : 38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2017 Budget Key Implementation Strategies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693705076"/>
      </p:ext>
    </p:extLst>
  </p:cSld>
  <p:clrMapOvr>
    <a:masterClrMapping/>
  </p:clrMapOvr>
  <p:transition spd="slow">
    <p:fade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b="1" dirty="0">
                <a:latin typeface="Garamond" pitchFamily="18" charset="0"/>
              </a:rPr>
              <a:t>Highlights of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848245547"/>
      </p:ext>
    </p:extLst>
  </p:cSld>
  <p:clrMapOvr>
    <a:masterClrMapping/>
  </p:clrMapOvr>
  <p:transition spd="slow">
    <p:fade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dirty="0">
                <a:latin typeface="Garamond" pitchFamily="18" charset="0"/>
              </a:rPr>
              <a:t>Q1 2017 Budget Performance (Recap)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766451316"/>
      </p:ext>
    </p:extLst>
  </p:cSld>
  <p:clrMapOvr>
    <a:masterClrMapping/>
  </p:clrMapOvr>
  <p:transition spd="slow">
    <p:fade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381000" y="908109"/>
            <a:ext cx="8458200" cy="3124200"/>
          </a:xfrm>
        </p:spPr>
        <p:txBody>
          <a:bodyPr>
            <a:noAutofit/>
          </a:bodyPr>
          <a:lstStyle/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Overall Budget Performance for Q1 was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120.206bn/59%;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Revenue (TR) performed for Q1 was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124.141bn/77%;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Total Capital Receipts for Q1 was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3.902bn/61%;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Expenditure for Q1 was: </a:t>
            </a:r>
          </a:p>
          <a:p>
            <a:pPr marL="569913">
              <a:buFont typeface="Symbol" panose="05050102010706020507" pitchFamily="18" charset="2"/>
              <a:buChar char="-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Personnel Cost performed: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23.962bn/92%; </a:t>
            </a:r>
          </a:p>
          <a:p>
            <a:pPr marL="569913">
              <a:buFont typeface="Symbol" panose="05050102010706020507" pitchFamily="18" charset="2"/>
              <a:buChar char="-"/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Overhead Cost performed: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43.917bn/103%;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Recurrent Surplus was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50.677bn/60%;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 Expenditure performance was </a:t>
            </a:r>
            <a:r>
              <a:rPr lang="en-US" sz="1800" dirty="0">
                <a:latin typeface="Calibri" panose="020F0502020204030204" pitchFamily="34" charset="0"/>
                <a:cs typeface="Calibri" panose="020F0502020204030204" pitchFamily="34" charset="0"/>
              </a:rPr>
              <a:t>₦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46.743bn/37%; and </a:t>
            </a:r>
          </a:p>
          <a:p>
            <a:pPr>
              <a:defRPr/>
            </a:pPr>
            <a:r>
              <a:rPr lang="en-US" sz="1800" dirty="0">
                <a:latin typeface="Garamond" pitchFamily="18" charset="0"/>
                <a:cs typeface="Aharoni" pitchFamily="2" charset="-79"/>
              </a:rPr>
              <a:t>Capital/Recurrent performance ratio closed at 39:61 for Q1.</a:t>
            </a: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/>
            </a:r>
            <a:br>
              <a:rPr lang="en-US" sz="17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</a:b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Highlights of Q1 Budget Review</a:t>
            </a: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036638540"/>
      </p:ext>
    </p:extLst>
  </p:cSld>
  <p:clrMapOvr>
    <a:masterClrMapping/>
  </p:clrMapOvr>
  <p:transition spd="slow">
    <p:fade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dirty="0">
                <a:latin typeface="Garamond" pitchFamily="18" charset="0"/>
              </a:rPr>
              <a:t>Q2 2017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14507288"/>
      </p:ext>
    </p:extLst>
  </p:cSld>
  <p:clrMapOvr>
    <a:masterClrMapping/>
  </p:clrMapOvr>
  <p:transition spd="slow">
    <p:fade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1" name="Table 10">
            <a:extLst>
              <a:ext uri="{FF2B5EF4-FFF2-40B4-BE49-F238E27FC236}">
                <a16:creationId xmlns="" xmlns:a16="http://schemas.microsoft.com/office/drawing/2014/main" id="{9E8F71A6-D6C2-474A-859F-63D2B97FBF9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43002251"/>
              </p:ext>
            </p:extLst>
          </p:nvPr>
        </p:nvGraphicFramePr>
        <p:xfrm>
          <a:off x="304800" y="903083"/>
          <a:ext cx="5562600" cy="39179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54200">
                  <a:extLst>
                    <a:ext uri="{9D8B030D-6E8A-4147-A177-3AD203B41FA5}">
                      <a16:colId xmlns="" xmlns:a16="http://schemas.microsoft.com/office/drawing/2014/main" val="136078911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2283286139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710480596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1408808133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572599791"/>
                    </a:ext>
                  </a:extLst>
                </a:gridCol>
                <a:gridCol w="695325">
                  <a:extLst>
                    <a:ext uri="{9D8B030D-6E8A-4147-A177-3AD203B41FA5}">
                      <a16:colId xmlns="" xmlns:a16="http://schemas.microsoft.com/office/drawing/2014/main" val="1294916661"/>
                    </a:ext>
                  </a:extLst>
                </a:gridCol>
                <a:gridCol w="463550">
                  <a:extLst>
                    <a:ext uri="{9D8B030D-6E8A-4147-A177-3AD203B41FA5}">
                      <a16:colId xmlns="" xmlns:a16="http://schemas.microsoft.com/office/drawing/2014/main" val="2780758551"/>
                    </a:ext>
                  </a:extLst>
                </a:gridCol>
              </a:tblGrid>
              <a:tr h="270937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bg1"/>
                          </a:solidFill>
                          <a:latin typeface="Calibri (Body)"/>
                        </a:rPr>
                        <a:t>Q2 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Q1 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62838769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₦’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Apr. - Jun.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Mar.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64732939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160.712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117.292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160.712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124.141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93768847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4.665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3.902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61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593876452"/>
                  </a:ext>
                </a:extLst>
              </a:tr>
              <a:tr h="47152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76.296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75.847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76.296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73.464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96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448361562"/>
                  </a:ext>
                </a:extLst>
              </a:tr>
              <a:tr h="3244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7.520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5.565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7.520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5.585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74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522973176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68.776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70.283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68.776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67.878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99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536575663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26.178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24.909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26.178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23.962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92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457779800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42.598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45.373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42.598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43.917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103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11800629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 =(a)-</a:t>
                      </a:r>
                      <a:r>
                        <a:rPr lang="en-US" sz="1000" b="1" dirty="0">
                          <a:latin typeface="Calibri (Body)"/>
                        </a:rPr>
                        <a:t>(c) </a:t>
                      </a:r>
                      <a:endParaRPr kumimoji="0" lang="en-US" sz="10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84.416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41.445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84.416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50.677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60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856600531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126.954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55.563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126.954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46.743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37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598490841"/>
                  </a:ext>
                </a:extLst>
              </a:tr>
              <a:tr h="42607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requirement - (deficit)/surplus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 (g) –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(42.537)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(6.230)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(42.537)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3.934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(9)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93506149"/>
                  </a:ext>
                </a:extLst>
              </a:tr>
              <a:tr h="22988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203.249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131.411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203.249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120.206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59</a:t>
                      </a:r>
                    </a:p>
                  </a:txBody>
                  <a:tcPr marL="18288" marR="18288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91243041"/>
                  </a:ext>
                </a:extLst>
              </a:tr>
            </a:tbl>
          </a:graphicData>
        </a:graphic>
      </p:graphicFrame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dirty="0">
              <a:solidFill>
                <a:schemeClr val="tx1"/>
              </a:solidFill>
            </a:endParaRPr>
          </a:p>
          <a:p>
            <a:r>
              <a:rPr lang="en-US" dirty="0"/>
              <a:t>Q1 VS Q2 2017 Budget Performance Review</a:t>
            </a:r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13</a:t>
            </a:fld>
            <a:endParaRPr lang="en-US" sz="800" dirty="0"/>
          </a:p>
        </p:txBody>
      </p:sp>
      <p:sp>
        <p:nvSpPr>
          <p:cNvPr id="5" name="Rectangle 4"/>
          <p:cNvSpPr/>
          <p:nvPr/>
        </p:nvSpPr>
        <p:spPr>
          <a:xfrm>
            <a:off x="5943600" y="908715"/>
            <a:ext cx="2895600" cy="3883634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50" dirty="0">
                <a:latin typeface="Garamond" pitchFamily="18" charset="0"/>
                <a:cs typeface="Aharoni" pitchFamily="2" charset="-79"/>
              </a:rPr>
              <a:t>Q2 2017 performance at 65%/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 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131.411bn higher than 59%/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 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120.206bn for Q1 2017. 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50" dirty="0">
                <a:latin typeface="Garamond" pitchFamily="18" charset="0"/>
                <a:cs typeface="Aharoni" pitchFamily="2" charset="-79"/>
              </a:rPr>
              <a:t>The Overhead Cost is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45.373bn/107% compared to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43.917bn/103% in Q1.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50" dirty="0">
                <a:latin typeface="Garamond" pitchFamily="18" charset="0"/>
                <a:cs typeface="Aharoni" pitchFamily="2" charset="-79"/>
              </a:rPr>
              <a:t>Capital Expenditure performed at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55.563bn/44% in Q2 2017 better than N46.743bn/37% in Q1.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50" dirty="0">
                <a:latin typeface="Garamond" pitchFamily="18" charset="0"/>
                <a:cs typeface="Aharoni" pitchFamily="2" charset="-79"/>
              </a:rPr>
              <a:t>The performance of CAPEX is due to the fact that the bond is yet to be drawn down while loans have partly been utilized.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50" dirty="0">
                <a:latin typeface="Garamond" pitchFamily="18" charset="0"/>
                <a:cs typeface="Aharoni" pitchFamily="2" charset="-79"/>
              </a:rPr>
              <a:t>Total Revenue (TR) recorded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117.292bn/73%, lower than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124.141bn/77% in Q1 by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₦ </a:t>
            </a:r>
            <a:r>
              <a:rPr lang="en-US" sz="1350" dirty="0">
                <a:latin typeface="Garamond" pitchFamily="18" charset="0"/>
                <a:cs typeface="Aharoni" pitchFamily="2" charset="-79"/>
              </a:rPr>
              <a:t>6.849bn in absolute terms.</a:t>
            </a:r>
          </a:p>
        </p:txBody>
      </p:sp>
    </p:spTree>
    <p:extLst>
      <p:ext uri="{BB962C8B-B14F-4D97-AF65-F5344CB8AC3E}">
        <p14:creationId xmlns:p14="http://schemas.microsoft.com/office/powerpoint/2010/main" val="2965315610"/>
      </p:ext>
    </p:extLst>
  </p:cSld>
  <p:clrMapOvr>
    <a:masterClrMapping/>
  </p:clrMapOvr>
  <p:transition spd="slow">
    <p:fade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endParaRPr lang="en-US" dirty="0"/>
          </a:p>
          <a:p>
            <a:r>
              <a:rPr lang="en-US" dirty="0"/>
              <a:t>Comparative Analysis of Q2 Budget Performance from 2015 to 2017</a:t>
            </a:r>
          </a:p>
        </p:txBody>
      </p:sp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14</a:t>
            </a:fld>
            <a:endParaRPr lang="en-US" sz="800" dirty="0"/>
          </a:p>
        </p:txBody>
      </p:sp>
      <p:graphicFrame>
        <p:nvGraphicFramePr>
          <p:cNvPr id="6" name="Table 5">
            <a:extLst>
              <a:ext uri="{FF2B5EF4-FFF2-40B4-BE49-F238E27FC236}">
                <a16:creationId xmlns="" xmlns:a16="http://schemas.microsoft.com/office/drawing/2014/main" id="{51C19E07-38D3-42FD-B5D1-44408E9CAAFF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69648420"/>
              </p:ext>
            </p:extLst>
          </p:nvPr>
        </p:nvGraphicFramePr>
        <p:xfrm>
          <a:off x="266700" y="1183035"/>
          <a:ext cx="8458200" cy="345854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362200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533400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762000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57200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00101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00101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457198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192617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latin typeface="Calibri (Body)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40102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Apr-Jun.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160.712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117.292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ea typeface="Tahoma" panose="020B0604030504040204" pitchFamily="34" charset="0"/>
                          <a:cs typeface="Arial" pitchFamily="34" charset="0"/>
                        </a:rPr>
                        <a:t>135.719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97.086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89.538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73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6.360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4.665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ea typeface="Tahoma" panose="020B0604030504040204" pitchFamily="34" charset="0"/>
                          <a:cs typeface="Arial" pitchFamily="34" charset="0"/>
                        </a:rPr>
                        <a:t>  8.585</a:t>
                      </a:r>
                      <a:endParaRPr lang="en-US" sz="1100" b="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4.294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i="0" u="none" strike="noStrike" dirty="0">
                          <a:solidFill>
                            <a:srgbClr val="000000"/>
                          </a:solidFill>
                          <a:latin typeface="+mj-lt"/>
                          <a:cs typeface="Arial" pitchFamily="34" charset="0"/>
                        </a:rPr>
                        <a:t>5.244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1.536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366288">
                <a:tc>
                  <a:txBody>
                    <a:bodyPr/>
                    <a:lstStyle/>
                    <a:p>
                      <a:r>
                        <a:rPr lang="en-US" sz="1100" b="1" dirty="0">
                          <a:latin typeface="+mj-lt"/>
                        </a:rPr>
                        <a:t>Recurrent expenditure (debt &amp; non-debt) (c) = (d) + (e) + (f)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76.296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75.847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68.914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66.667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0" i="0" u="none" strike="noStrike" kern="1200" dirty="0">
                          <a:solidFill>
                            <a:schemeClr val="tx1"/>
                          </a:solidFill>
                          <a:latin typeface="+mj-lt"/>
                          <a:ea typeface="+mn-ea"/>
                          <a:cs typeface="Arial" pitchFamily="34" charset="0"/>
                        </a:rPr>
                        <a:t>-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7.520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5.565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3.288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4.058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j-lt"/>
                        </a:rPr>
                        <a:t>-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1926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b.   Recurrent non-debt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68.776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70.283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65.626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62.609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60.494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59.510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+mj-lt"/>
                        </a:rPr>
                        <a:t>98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014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26.178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24.909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95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31.302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24.097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28.325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22.051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78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5203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42.598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45.373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34.324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38.512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112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32.169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37.459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</a:rPr>
                        <a:t>116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3518802102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84.416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41.445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66.805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30.419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61.928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30.028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48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164399811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126.954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55.563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44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96.733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66.740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69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61.928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21.319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34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75518976"/>
                  </a:ext>
                </a:extLst>
              </a:tr>
              <a:tr h="366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Financing - (requirement) / Surplus (</a:t>
                      </a:r>
                      <a:r>
                        <a:rPr kumimoji="0" lang="en-US" sz="11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i</a:t>
                      </a: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) = (g) -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(42.537)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(6.230)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(29.928)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(36.321)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dirty="0">
                          <a:latin typeface="+mj-lt"/>
                        </a:rPr>
                        <a:t>-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8.709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endParaRPr lang="en-US" sz="11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308581724"/>
                  </a:ext>
                </a:extLst>
              </a:tr>
              <a:tr h="24193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Budget Size (j) = (c) + (h)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203.249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131.411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65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165.647</a:t>
                      </a:r>
                    </a:p>
                  </a:txBody>
                  <a:tcPr marL="18288" marR="18288"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133.407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81</a:t>
                      </a:r>
                    </a:p>
                  </a:txBody>
                  <a:tcPr marL="18288" marR="18288" marT="9144" marB="9144" anchor="ctr" horzOverflow="overflow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122.423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80.829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</a:pPr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66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229871614"/>
                  </a:ext>
                </a:extLst>
              </a:tr>
            </a:tbl>
          </a:graphicData>
        </a:graphic>
      </p:graphicFrame>
      <p:sp>
        <p:nvSpPr>
          <p:cNvPr id="7" name="Rectangle 6">
            <a:extLst>
              <a:ext uri="{FF2B5EF4-FFF2-40B4-BE49-F238E27FC236}">
                <a16:creationId xmlns="" xmlns:a16="http://schemas.microsoft.com/office/drawing/2014/main" id="{0F70D0C5-2856-4CC9-9C00-8FEA7614ED64}"/>
              </a:ext>
            </a:extLst>
          </p:cNvPr>
          <p:cNvSpPr/>
          <p:nvPr/>
        </p:nvSpPr>
        <p:spPr>
          <a:xfrm>
            <a:off x="228600" y="676930"/>
            <a:ext cx="8555198" cy="51296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The Budget performance for Q2 2017 was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65% </a:t>
            </a:r>
            <a:r>
              <a:rPr lang="en-US" sz="12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compared to 81% in Q2 2016</a:t>
            </a:r>
            <a:r>
              <a:rPr lang="en-US" sz="1200" dirty="0">
                <a:solidFill>
                  <a:srgbClr val="FF0000"/>
                </a:solidFill>
                <a:latin typeface="Garamond" pitchFamily="18" charset="0"/>
                <a:cs typeface="Aharoni" pitchFamily="2" charset="-79"/>
              </a:rPr>
              <a:t>. </a:t>
            </a:r>
          </a:p>
          <a:p>
            <a:pPr marL="171450" indent="-1714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Arial" panose="020B0604020202020204" pitchFamily="34" charset="0"/>
              <a:buChar char="•"/>
              <a:defRPr/>
            </a:pPr>
            <a:r>
              <a:rPr lang="en-US" sz="12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Capex was 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44%</a:t>
            </a:r>
            <a:r>
              <a:rPr lang="en-US" sz="1200" dirty="0">
                <a:solidFill>
                  <a:srgbClr val="000000"/>
                </a:solidFill>
                <a:latin typeface="Garamond" pitchFamily="18" charset="0"/>
                <a:cs typeface="Aharoni" pitchFamily="2" charset="-79"/>
              </a:rPr>
              <a:t> in Q2 2017 compared to 69 % in Q2 2016</a:t>
            </a:r>
            <a:r>
              <a:rPr lang="en-US" sz="1200" dirty="0">
                <a:latin typeface="Garamond" pitchFamily="18" charset="0"/>
                <a:cs typeface="Aharoni" pitchFamily="2" charset="-79"/>
              </a:rPr>
              <a:t>.</a:t>
            </a:r>
          </a:p>
        </p:txBody>
      </p:sp>
    </p:spTree>
  </p:cSld>
  <p:clrMapOvr>
    <a:masterClrMapping/>
  </p:clrMapOvr>
  <p:transition spd="slow">
    <p:fade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dirty="0">
                <a:latin typeface="Garamond" pitchFamily="18" charset="0"/>
              </a:rPr>
              <a:t>Half Year 2017 Budget Performance Review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15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543332439"/>
      </p:ext>
    </p:extLst>
  </p:cSld>
  <p:clrMapOvr>
    <a:masterClrMapping/>
  </p:clrMapOvr>
  <p:transition spd="slow">
    <p:fade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16</a:t>
            </a:fld>
            <a:endParaRPr lang="en-US" sz="800" dirty="0"/>
          </a:p>
        </p:txBody>
      </p:sp>
      <p:sp>
        <p:nvSpPr>
          <p:cNvPr id="4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eaLnBrk="1" fontAlgn="auto" hangingPunct="1">
              <a:spcAft>
                <a:spcPts val="0"/>
              </a:spcAft>
              <a:defRPr sz="2000" b="1">
                <a:solidFill>
                  <a:srgbClr val="002060"/>
                </a:solidFill>
                <a:latin typeface="Garamond" pitchFamily="18" charset="0"/>
                <a:ea typeface="+mj-ea"/>
                <a:cs typeface="Arial" pitchFamily="34" charset="0"/>
              </a:defRPr>
            </a:lvl1pPr>
            <a:lvl2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eaLnBrk="1" hangingPunct="1"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fontAlgn="base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r>
              <a:rPr lang="en-US" dirty="0"/>
              <a:t>Comparative Analysis of Half Year Budget Performance from 2015 to 2016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5690665"/>
              </p:ext>
            </p:extLst>
          </p:nvPr>
        </p:nvGraphicFramePr>
        <p:xfrm>
          <a:off x="461960" y="904674"/>
          <a:ext cx="5253039" cy="38578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616319">
                  <a:extLst>
                    <a:ext uri="{9D8B030D-6E8A-4147-A177-3AD203B41FA5}">
                      <a16:colId xmlns="" xmlns:a16="http://schemas.microsoft.com/office/drawing/2014/main" val="1360789111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3457496843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2150701593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379391821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1319794407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3439450192"/>
                    </a:ext>
                  </a:extLst>
                </a:gridCol>
                <a:gridCol w="606120">
                  <a:extLst>
                    <a:ext uri="{9D8B030D-6E8A-4147-A177-3AD203B41FA5}">
                      <a16:colId xmlns="" xmlns:a16="http://schemas.microsoft.com/office/drawing/2014/main" val="90903959"/>
                    </a:ext>
                  </a:extLst>
                </a:gridCol>
              </a:tblGrid>
              <a:tr h="246002">
                <a:tc>
                  <a:txBody>
                    <a:bodyPr/>
                    <a:lstStyle/>
                    <a:p>
                      <a:r>
                        <a:rPr lang="en-US" sz="1000" b="1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pPr algn="ctr"/>
                      <a:endParaRPr lang="en-US" sz="1200" b="1" dirty="0">
                        <a:latin typeface="Calibri (Body)"/>
                      </a:endParaRP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162838769"/>
                  </a:ext>
                </a:extLst>
              </a:tr>
              <a:tr h="36765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N’bn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Jan. - Jun.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647329393"/>
                  </a:ext>
                </a:extLst>
              </a:tr>
              <a:tr h="177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revenue (a)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321.424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241.433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75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271.437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198.781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937688473"/>
                  </a:ext>
                </a:extLst>
              </a:tr>
              <a:tr h="25355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 (b)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12.720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8.567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67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17.171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5.483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32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3593876452"/>
                  </a:ext>
                </a:extLst>
              </a:tr>
              <a:tr h="526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expenditure (debt &amp; non-debt)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Calibri (Body)"/>
                        </a:rPr>
                        <a:t>(c) = (d) + (e) + (f)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152.591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149.311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98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137.828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114.629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448361562"/>
                  </a:ext>
                </a:extLst>
              </a:tr>
              <a:tr h="177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a.   Recurrent debt (d)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15.039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11.150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74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6.576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8.234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125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3522973176"/>
                  </a:ext>
                </a:extLst>
              </a:tr>
              <a:tr h="177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b.   Recurrent non-debt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137.552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138.161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100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131.253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106.395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81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536575663"/>
                  </a:ext>
                </a:extLst>
              </a:tr>
              <a:tr h="177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.   Personnel cost (e)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52.356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48.871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93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62.605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45.997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73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3457779800"/>
                  </a:ext>
                </a:extLst>
              </a:tr>
              <a:tr h="17749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     ii.  Overhead cost (f)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85.197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89.290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105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68.648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60.397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88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3118006291"/>
                  </a:ext>
                </a:extLst>
              </a:tr>
              <a:tr h="33596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Recurrent surplus (g)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168.833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92.122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55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133.609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84.153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63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3856600531"/>
                  </a:ext>
                </a:extLst>
              </a:tr>
              <a:tr h="253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Capital expenditure (h)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253.909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102.306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40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193.466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115.624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60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598490841"/>
                  </a:ext>
                </a:extLst>
              </a:tr>
              <a:tr h="52613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Financing requirement – (deficit)/surplus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</a:t>
                      </a:r>
                      <a:r>
                        <a:rPr kumimoji="0" lang="en-US" sz="10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i</a:t>
                      </a: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) = (g) - (h)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(85.075)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(10.184)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(59.858)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(31.471)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53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293506149"/>
                  </a:ext>
                </a:extLst>
              </a:tr>
              <a:tr h="25350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size (j) = (c) +(h)</a:t>
                      </a:r>
                    </a:p>
                  </a:txBody>
                  <a:tcPr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effectLst/>
                          <a:latin typeface="+mj-lt"/>
                        </a:rPr>
                        <a:t>406.499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251.617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62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+mj-lt"/>
                        </a:rPr>
                        <a:t>331.295</a:t>
                      </a:r>
                    </a:p>
                  </a:txBody>
                  <a:tcPr marL="9525" marR="9525" marT="9525" marB="0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230.253</a:t>
                      </a:r>
                    </a:p>
                  </a:txBody>
                  <a:tcPr marL="18288" marR="18288" marT="9144" marB="9144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70</a:t>
                      </a:r>
                    </a:p>
                  </a:txBody>
                  <a:tcPr marL="18288" marR="18288" marT="9144" marB="9144" horzOverflow="overflow"/>
                </a:tc>
                <a:extLst>
                  <a:ext uri="{0D108BD9-81ED-4DB2-BD59-A6C34878D82A}">
                    <a16:rowId xmlns="" xmlns:a16="http://schemas.microsoft.com/office/drawing/2014/main" val="91243041"/>
                  </a:ext>
                </a:extLst>
              </a:tr>
            </a:tbl>
          </a:graphicData>
        </a:graphic>
      </p:graphicFrame>
      <p:sp>
        <p:nvSpPr>
          <p:cNvPr id="6" name="Rectangle 5"/>
          <p:cNvSpPr/>
          <p:nvPr/>
        </p:nvSpPr>
        <p:spPr>
          <a:xfrm>
            <a:off x="5791200" y="910069"/>
            <a:ext cx="3047999" cy="4023881"/>
          </a:xfrm>
          <a:prstGeom prst="rect">
            <a:avLst/>
          </a:prstGeom>
        </p:spPr>
        <p:txBody>
          <a:bodyPr wrap="square">
            <a:noAutofit/>
          </a:bodyPr>
          <a:lstStyle/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20" dirty="0">
                <a:latin typeface="Garamond" pitchFamily="18" charset="0"/>
                <a:cs typeface="Aharoni" pitchFamily="2" charset="-79"/>
              </a:rPr>
              <a:t>Overall, HY performance was 62% compared to 70% in HY 2016.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20" dirty="0">
                <a:latin typeface="Garamond" pitchFamily="18" charset="0"/>
                <a:cs typeface="Aharoni" pitchFamily="2" charset="-79"/>
              </a:rPr>
              <a:t>Total Revenue performed at ₦241.433bn/75%, compared to ₦198.781bn/73% in HY2016. In absolute terms however, HY 2017 was ₦42.652bn better than HY 2016.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20" dirty="0">
                <a:latin typeface="Garamond" pitchFamily="18" charset="0"/>
                <a:cs typeface="Aharoni" pitchFamily="2" charset="-79"/>
              </a:rPr>
              <a:t>Recurrent (non-debt) performed at ₦138.161bn/100%, higher than ₦106.395bn/81% in 2016.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20" dirty="0">
                <a:latin typeface="Garamond" pitchFamily="18" charset="0"/>
                <a:cs typeface="Aharoni" pitchFamily="2" charset="-79"/>
              </a:rPr>
              <a:t>The improvement in non-debt recurrent expenditure performance was as result of tighter expenditure control.</a:t>
            </a:r>
          </a:p>
          <a:p>
            <a:pPr marL="273050" indent="-273050" eaLnBrk="1" hangingPunct="1">
              <a:spcBef>
                <a:spcPts val="432"/>
              </a:spcBef>
              <a:buClr>
                <a:schemeClr val="accent1"/>
              </a:buClr>
              <a:buSzPct val="85000"/>
              <a:buFont typeface="Wingdings 2" pitchFamily="18" charset="2"/>
              <a:buChar char=""/>
              <a:defRPr/>
            </a:pPr>
            <a:r>
              <a:rPr lang="en-US" sz="1320" dirty="0">
                <a:latin typeface="Garamond" pitchFamily="18" charset="0"/>
                <a:cs typeface="Aharoni" pitchFamily="2" charset="-79"/>
              </a:rPr>
              <a:t>Capital Expenditure closed at ₦102.306bn/40% lower than ₦115.624bn/60% in 2016</a:t>
            </a:r>
            <a:endParaRPr lang="en-US" sz="1100" i="1" dirty="0">
              <a:latin typeface="Garamond" pitchFamily="18" charset="0"/>
              <a:cs typeface="Aharoni" pitchFamily="2" charset="-79"/>
            </a:endParaRPr>
          </a:p>
          <a:p>
            <a:pPr eaLnBrk="1" hangingPunct="1">
              <a:spcBef>
                <a:spcPts val="432"/>
              </a:spcBef>
              <a:buClr>
                <a:schemeClr val="accent1"/>
              </a:buClr>
              <a:buSzPct val="85000"/>
              <a:defRPr/>
            </a:pPr>
            <a:endParaRPr lang="en-US" sz="1320" i="1" dirty="0">
              <a:latin typeface="Garamond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571787484"/>
      </p:ext>
    </p:extLst>
  </p:cSld>
  <p:clrMapOvr>
    <a:masterClrMapping/>
  </p:clrMapOvr>
  <p:transition spd="slow">
    <p:fade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Title 1"/>
          <p:cNvSpPr>
            <a:spLocks noGrp="1"/>
          </p:cNvSpPr>
          <p:nvPr>
            <p:ph type="title"/>
          </p:nvPr>
        </p:nvSpPr>
        <p:spPr>
          <a:xfrm>
            <a:off x="834704" y="1669962"/>
            <a:ext cx="7473006" cy="857250"/>
          </a:xfrm>
        </p:spPr>
        <p:txBody>
          <a:bodyPr anchor="ctr"/>
          <a:lstStyle/>
          <a:p>
            <a:pPr algn="ctr"/>
            <a:r>
              <a:rPr lang="en-US" altLang="en-US" sz="3200" dirty="0">
                <a:latin typeface="Garamond" pitchFamily="18" charset="0"/>
              </a:rPr>
              <a:t>Half Year 2017 Revenue Appraisal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294852582"/>
      </p:ext>
    </p:extLst>
  </p:cSld>
  <p:clrMapOvr>
    <a:masterClrMapping/>
  </p:clrMapOvr>
  <p:transition spd="slow">
    <p:fade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2017 Revenue Appraisal (1/3)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38573620"/>
              </p:ext>
            </p:extLst>
          </p:nvPr>
        </p:nvGraphicFramePr>
        <p:xfrm>
          <a:off x="457200" y="918256"/>
          <a:ext cx="8153400" cy="38041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733800">
                  <a:extLst>
                    <a:ext uri="{9D8B030D-6E8A-4147-A177-3AD203B41FA5}">
                      <a16:colId xmlns="" xmlns:a16="http://schemas.microsoft.com/office/drawing/2014/main" val="2842524223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3992270841"/>
                    </a:ext>
                  </a:extLst>
                </a:gridCol>
                <a:gridCol w="1600200">
                  <a:extLst>
                    <a:ext uri="{9D8B030D-6E8A-4147-A177-3AD203B41FA5}">
                      <a16:colId xmlns="" xmlns:a16="http://schemas.microsoft.com/office/drawing/2014/main" val="2204365905"/>
                    </a:ext>
                  </a:extLst>
                </a:gridCol>
                <a:gridCol w="1219200">
                  <a:extLst>
                    <a:ext uri="{9D8B030D-6E8A-4147-A177-3AD203B41FA5}">
                      <a16:colId xmlns="" xmlns:a16="http://schemas.microsoft.com/office/drawing/2014/main" val="1965251260"/>
                    </a:ext>
                  </a:extLst>
                </a:gridCol>
              </a:tblGrid>
              <a:tr h="49924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Details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Provision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Jun. 2017)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(Jan. – Jun. 2017)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L="36576" marR="36576"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%</a:t>
                      </a:r>
                    </a:p>
                  </a:txBody>
                  <a:tcPr marL="36576" marR="36576"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662440348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Revenue (A+B+C)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321.424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241.433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100" b="1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75</a:t>
                      </a:r>
                    </a:p>
                  </a:txBody>
                  <a:tcPr marT="9144" marB="9144" anchor="ctr"/>
                </a:tc>
                <a:extLst>
                  <a:ext uri="{0D108BD9-81ED-4DB2-BD59-A6C34878D82A}">
                    <a16:rowId xmlns="" xmlns:a16="http://schemas.microsoft.com/office/drawing/2014/main" val="3206950637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Total Internally Generated Revenue (A+B)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238.154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183.441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77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612944844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A.    Internally Generated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225.433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174.874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78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860932082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Lagos State Internal Revenue Services (LIRS)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180.000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142.975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381056957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2"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Internally Generated Revenue (Others)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31.373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22.469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72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730517233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3"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Dedicated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11.861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9.430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080149538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4"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Investment Income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1.600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621908946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5"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Extra Ordinary Revenue       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0.600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4242260967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B. 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12.720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8.567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67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71154981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C.  Federal Transfers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83.270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1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57.992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162125989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Statutory Allocation</a:t>
                      </a:r>
                      <a:endParaRPr kumimoji="0" lang="en-SG" sz="12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Garamond" pitchFamily="18" charset="0"/>
                        <a:ea typeface="Tahoma" pitchFamily="34" charset="0"/>
                        <a:cs typeface="Tahoma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24.092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18.030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75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06892421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2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Value Added Tax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42.450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1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38.292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615645630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3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Extra Ordinary Revenue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15.979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1.473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9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36092053"/>
                  </a:ext>
                </a:extLst>
              </a:tr>
              <a:tr h="231227">
                <a:tc>
                  <a:txBody>
                    <a:bodyPr/>
                    <a:lstStyle/>
                    <a:p>
                      <a:pPr marL="569913" marR="0" lvl="0" indent="-28575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 typeface="+mj-lt"/>
                        <a:buAutoNum type="romanUcPeriod" startAt="3"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13% Derivation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0.750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0.197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aramond" pitchFamily="18" charset="0"/>
                          <a:ea typeface="Tahoma" pitchFamily="34" charset="0"/>
                          <a:cs typeface="Tahoma" pitchFamily="34" charset="0"/>
                        </a:rPr>
                        <a:t>26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902954219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82217184"/>
      </p:ext>
    </p:extLst>
  </p:cSld>
  <p:clrMapOvr>
    <a:masterClrMapping/>
  </p:clrMapOvr>
  <p:transition spd="slow">
    <p:fade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2017 Revenue Appraisal (2/3)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9" name="Chart 8"/>
          <p:cNvGraphicFramePr/>
          <p:nvPr>
            <p:extLst/>
          </p:nvPr>
        </p:nvGraphicFramePr>
        <p:xfrm>
          <a:off x="1295400" y="1212776"/>
          <a:ext cx="6096000" cy="3288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Rectangle 2"/>
          <p:cNvSpPr txBox="1">
            <a:spLocks noChangeArrowheads="1"/>
          </p:cNvSpPr>
          <p:nvPr/>
        </p:nvSpPr>
        <p:spPr bwMode="auto">
          <a:xfrm>
            <a:off x="2819400" y="954007"/>
            <a:ext cx="3647898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 fontAlgn="auto">
              <a:spcAft>
                <a:spcPts val="0"/>
              </a:spcAft>
              <a:defRPr/>
            </a:pPr>
            <a:r>
              <a:rPr lang="en-US" sz="18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% of Actual Performance</a:t>
            </a:r>
          </a:p>
        </p:txBody>
      </p:sp>
      <p:sp>
        <p:nvSpPr>
          <p:cNvPr id="10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19</a:t>
            </a:fld>
            <a:endParaRPr lang="en-US" sz="800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="" xmlns:a16="http://schemas.microsoft.com/office/drawing/2014/main" id="{B8F84D47-BA6F-43E6-B3E8-DCF3A5BE7B69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638923028"/>
              </p:ext>
            </p:extLst>
          </p:nvPr>
        </p:nvGraphicFramePr>
        <p:xfrm>
          <a:off x="1534611" y="1428750"/>
          <a:ext cx="5843676" cy="307210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</p:spTree>
    <p:extLst>
      <p:ext uri="{BB962C8B-B14F-4D97-AF65-F5344CB8AC3E}">
        <p14:creationId xmlns:p14="http://schemas.microsoft.com/office/powerpoint/2010/main" val="1059092017"/>
      </p:ext>
    </p:extLst>
  </p:cSld>
  <p:clrMapOvr>
    <a:masterClrMapping/>
  </p:clrMapOvr>
  <p:transition spd="slow">
    <p:fade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33350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2017 Revenue Appraisal (3/3)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20</a:t>
            </a:fld>
            <a:endParaRPr lang="en-US" sz="800" dirty="0"/>
          </a:p>
        </p:txBody>
      </p:sp>
      <p:sp>
        <p:nvSpPr>
          <p:cNvPr id="3" name="Rectangle 2"/>
          <p:cNvSpPr/>
          <p:nvPr/>
        </p:nvSpPr>
        <p:spPr>
          <a:xfrm>
            <a:off x="2057400" y="4248150"/>
            <a:ext cx="6781800" cy="457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Federal transfers contributed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57.992bn/70%; 24.0% of the TR;  Statutory Allocation (SA) contributed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18.030bn/75%, while VAT performed at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38.292bn/90% of provision.</a:t>
            </a:r>
          </a:p>
        </p:txBody>
      </p:sp>
      <p:sp>
        <p:nvSpPr>
          <p:cNvPr id="4" name="Rounded Rectangle 3"/>
          <p:cNvSpPr/>
          <p:nvPr/>
        </p:nvSpPr>
        <p:spPr>
          <a:xfrm>
            <a:off x="228600" y="427990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Federal Transfers</a:t>
            </a:r>
          </a:p>
        </p:txBody>
      </p:sp>
      <p:sp>
        <p:nvSpPr>
          <p:cNvPr id="6" name="Right Arrow 5"/>
          <p:cNvSpPr/>
          <p:nvPr/>
        </p:nvSpPr>
        <p:spPr>
          <a:xfrm>
            <a:off x="1600200" y="43243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2057400" y="819150"/>
            <a:ext cx="6781800" cy="6858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Total Revenue (“TR”) performed at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241.433bn/75% of target compared to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198.781bn/73% in HY 2016;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42.652bn more in absolute terms due to ongoing reforms in revenue collection.</a:t>
            </a:r>
          </a:p>
        </p:txBody>
      </p:sp>
      <p:sp>
        <p:nvSpPr>
          <p:cNvPr id="10" name="Rounded Rectangle 9"/>
          <p:cNvSpPr/>
          <p:nvPr/>
        </p:nvSpPr>
        <p:spPr>
          <a:xfrm>
            <a:off x="228600" y="9334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Total Revenue</a:t>
            </a:r>
          </a:p>
        </p:txBody>
      </p:sp>
      <p:sp>
        <p:nvSpPr>
          <p:cNvPr id="11" name="Right Arrow 10"/>
          <p:cNvSpPr/>
          <p:nvPr/>
        </p:nvSpPr>
        <p:spPr>
          <a:xfrm>
            <a:off x="1600200" y="9715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2057400" y="1581150"/>
            <a:ext cx="6781800" cy="6096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Total Internally Generated Revenue (“TIGR”) was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183.441bn/77%, against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148.845bn/71 % in HY 2016 and represents 76% of TR vs 76 % in HY 2016.</a:t>
            </a:r>
          </a:p>
        </p:txBody>
      </p:sp>
      <p:sp>
        <p:nvSpPr>
          <p:cNvPr id="13" name="Rounded Rectangle 12"/>
          <p:cNvSpPr/>
          <p:nvPr/>
        </p:nvSpPr>
        <p:spPr>
          <a:xfrm>
            <a:off x="228600" y="16954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Total IGR</a:t>
            </a:r>
          </a:p>
        </p:txBody>
      </p:sp>
      <p:sp>
        <p:nvSpPr>
          <p:cNvPr id="14" name="Right Arrow 13"/>
          <p:cNvSpPr/>
          <p:nvPr/>
        </p:nvSpPr>
        <p:spPr>
          <a:xfrm>
            <a:off x="1600200" y="17335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Rectangle 14"/>
          <p:cNvSpPr/>
          <p:nvPr/>
        </p:nvSpPr>
        <p:spPr>
          <a:xfrm>
            <a:off x="2057400" y="2266950"/>
            <a:ext cx="6781800" cy="5334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Dedicated Revenue amounted to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9.430bn/80%, which is equivalent  to 5.14% of TIGR and 3.91% of the TR.</a:t>
            </a:r>
          </a:p>
        </p:txBody>
      </p:sp>
      <p:sp>
        <p:nvSpPr>
          <p:cNvPr id="16" name="Rounded Rectangle 15"/>
          <p:cNvSpPr/>
          <p:nvPr/>
        </p:nvSpPr>
        <p:spPr>
          <a:xfrm>
            <a:off x="228600" y="2342218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Dedicated Revenue</a:t>
            </a:r>
          </a:p>
        </p:txBody>
      </p:sp>
      <p:sp>
        <p:nvSpPr>
          <p:cNvPr id="17" name="Right Arrow 16"/>
          <p:cNvSpPr/>
          <p:nvPr/>
        </p:nvSpPr>
        <p:spPr>
          <a:xfrm>
            <a:off x="1600200" y="2380318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/>
          <p:cNvSpPr/>
          <p:nvPr/>
        </p:nvSpPr>
        <p:spPr>
          <a:xfrm>
            <a:off x="2057400" y="2876550"/>
            <a:ext cx="6781800" cy="7620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LIRS performance of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142.975bn/79% accounted for 77.9% of the TIGR and 59.2% of the TR, compared to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124.953bn/83%; 84% of TIGR and 63% of TR in 2016;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18.022bn more in absolute terms.</a:t>
            </a:r>
          </a:p>
        </p:txBody>
      </p:sp>
      <p:sp>
        <p:nvSpPr>
          <p:cNvPr id="19" name="Rounded Rectangle 18"/>
          <p:cNvSpPr/>
          <p:nvPr/>
        </p:nvSpPr>
        <p:spPr>
          <a:xfrm>
            <a:off x="228600" y="298450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LIRS</a:t>
            </a:r>
          </a:p>
        </p:txBody>
      </p:sp>
      <p:sp>
        <p:nvSpPr>
          <p:cNvPr id="20" name="Right Arrow 19"/>
          <p:cNvSpPr/>
          <p:nvPr/>
        </p:nvSpPr>
        <p:spPr>
          <a:xfrm>
            <a:off x="1600200" y="30289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1" name="Rectangle 20"/>
          <p:cNvSpPr/>
          <p:nvPr/>
        </p:nvSpPr>
        <p:spPr>
          <a:xfrm>
            <a:off x="2057400" y="3714750"/>
            <a:ext cx="6781800" cy="457200"/>
          </a:xfrm>
          <a:prstGeom prst="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3038" indent="-168275">
              <a:buFont typeface="Arial" panose="020B0604020202020204" pitchFamily="34" charset="0"/>
              <a:buChar char="•"/>
            </a:pPr>
            <a:r>
              <a:rPr lang="en-US" sz="1400" dirty="0"/>
              <a:t>Capital receipts performed at </a:t>
            </a:r>
            <a:r>
              <a:rPr lang="en-US" sz="14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400" dirty="0"/>
              <a:t>8.567bn/67%, 4.67% of TIGR and 3.55% of TR respectively.</a:t>
            </a:r>
          </a:p>
        </p:txBody>
      </p:sp>
      <p:sp>
        <p:nvSpPr>
          <p:cNvPr id="22" name="Rounded Rectangle 21"/>
          <p:cNvSpPr/>
          <p:nvPr/>
        </p:nvSpPr>
        <p:spPr>
          <a:xfrm>
            <a:off x="228600" y="3740150"/>
            <a:ext cx="1219200" cy="381000"/>
          </a:xfrm>
          <a:prstGeom prst="roundRect">
            <a:avLst/>
          </a:prstGeom>
          <a:ln>
            <a:noFill/>
          </a:ln>
          <a:effectLst>
            <a:outerShdw blurRad="149987" dist="250190" dir="8460000" algn="ctr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contrasting" dir="t">
              <a:rot lat="0" lon="0" rev="1500000"/>
            </a:lightRig>
          </a:scene3d>
          <a:sp3d prstMaterial="metal">
            <a:bevelT w="88900" h="889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8288" rIns="18288" rtlCol="0" anchor="ctr"/>
          <a:lstStyle/>
          <a:p>
            <a:pPr algn="ctr"/>
            <a:r>
              <a:rPr lang="en-US" sz="1400" b="1" dirty="0"/>
              <a:t>Capital Receipts</a:t>
            </a:r>
          </a:p>
        </p:txBody>
      </p:sp>
      <p:sp>
        <p:nvSpPr>
          <p:cNvPr id="23" name="Right Arrow 22"/>
          <p:cNvSpPr/>
          <p:nvPr/>
        </p:nvSpPr>
        <p:spPr>
          <a:xfrm>
            <a:off x="1600200" y="3790950"/>
            <a:ext cx="381000" cy="304800"/>
          </a:xfrm>
          <a:prstGeom prst="rightArrow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1714914"/>
      </p:ext>
    </p:extLst>
  </p:cSld>
  <p:clrMapOvr>
    <a:masterClrMapping/>
  </p:clrMapOvr>
  <p:transition spd="slow">
    <p:fade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Total Revenue Actuals For 2015 – 2017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21</a:t>
            </a:fld>
            <a:endParaRPr lang="en-US" sz="800" dirty="0"/>
          </a:p>
        </p:txBody>
      </p:sp>
      <p:graphicFrame>
        <p:nvGraphicFramePr>
          <p:cNvPr id="7" name="Chart 6">
            <a:extLst>
              <a:ext uri="{FF2B5EF4-FFF2-40B4-BE49-F238E27FC236}">
                <a16:creationId xmlns="" xmlns:a16="http://schemas.microsoft.com/office/drawing/2014/main" id="{A204768F-CB5A-4116-B17E-DDAF49AFF3F8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2185430431"/>
              </p:ext>
            </p:extLst>
          </p:nvPr>
        </p:nvGraphicFramePr>
        <p:xfrm>
          <a:off x="533400" y="819151"/>
          <a:ext cx="8229600" cy="402296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91222081"/>
      </p:ext>
    </p:extLst>
  </p:cSld>
  <p:clrMapOvr>
    <a:masterClrMapping/>
  </p:clrMapOvr>
  <p:transition spd="slow">
    <p:fade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22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Monthly IGR for Half Year 2015 – 2017</a:t>
            </a:r>
          </a:p>
        </p:txBody>
      </p:sp>
      <p:graphicFrame>
        <p:nvGraphicFramePr>
          <p:cNvPr id="8" name="Content Placeholder 10">
            <a:extLst>
              <a:ext uri="{FF2B5EF4-FFF2-40B4-BE49-F238E27FC236}">
                <a16:creationId xmlns="" xmlns:a16="http://schemas.microsoft.com/office/drawing/2014/main" id="{66BA0194-E612-4D4E-983A-44A87BA4CA4C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26909469"/>
              </p:ext>
            </p:extLst>
          </p:nvPr>
        </p:nvGraphicFramePr>
        <p:xfrm>
          <a:off x="457200" y="971550"/>
          <a:ext cx="8229600" cy="339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  <p:transition spd="slow">
    <p:fade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Title 1"/>
          <p:cNvSpPr>
            <a:spLocks noGrp="1"/>
          </p:cNvSpPr>
          <p:nvPr>
            <p:ph type="title"/>
          </p:nvPr>
        </p:nvSpPr>
        <p:spPr>
          <a:xfrm>
            <a:off x="1143000" y="-628650"/>
            <a:ext cx="6477000" cy="612775"/>
          </a:xfrm>
        </p:spPr>
        <p:txBody>
          <a:bodyPr>
            <a:normAutofit fontScale="90000"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en-GB" sz="3600" dirty="0"/>
              <a:t> </a:t>
            </a:r>
            <a:endParaRPr lang="en-GB" sz="2000" b="1" dirty="0"/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23</a:t>
            </a:fld>
            <a:endParaRPr lang="en-US" sz="800" dirty="0"/>
          </a:p>
        </p:txBody>
      </p:sp>
      <p:sp>
        <p:nvSpPr>
          <p:cNvPr id="6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Comparative of Monthly Revenue of LIRS for Half Year 2015 – 2017</a:t>
            </a:r>
          </a:p>
        </p:txBody>
      </p:sp>
      <p:graphicFrame>
        <p:nvGraphicFramePr>
          <p:cNvPr id="7" name="Content Placeholder 7">
            <a:extLst>
              <a:ext uri="{FF2B5EF4-FFF2-40B4-BE49-F238E27FC236}">
                <a16:creationId xmlns="" xmlns:a16="http://schemas.microsoft.com/office/drawing/2014/main" id="{158467E7-C112-4D39-90A1-10D374ED71AA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479317730"/>
              </p:ext>
            </p:extLst>
          </p:nvPr>
        </p:nvGraphicFramePr>
        <p:xfrm>
          <a:off x="533400" y="971550"/>
          <a:ext cx="8229600" cy="339407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  <p:extLst>
      <p:ext uri="{BB962C8B-B14F-4D97-AF65-F5344CB8AC3E}">
        <p14:creationId xmlns:p14="http://schemas.microsoft.com/office/powerpoint/2010/main" val="3421773836"/>
      </p:ext>
    </p:extLst>
  </p:cSld>
  <p:clrMapOvr>
    <a:masterClrMapping/>
  </p:clrMapOvr>
  <p:transition spd="slow">
    <p:fade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Table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42852432"/>
              </p:ext>
            </p:extLst>
          </p:nvPr>
        </p:nvGraphicFramePr>
        <p:xfrm>
          <a:off x="465706" y="968238"/>
          <a:ext cx="7162800" cy="202243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650236">
                  <a:extLst>
                    <a:ext uri="{9D8B030D-6E8A-4147-A177-3AD203B41FA5}">
                      <a16:colId xmlns="" xmlns:a16="http://schemas.microsoft.com/office/drawing/2014/main" val="2687960726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2477912715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766028956"/>
                    </a:ext>
                  </a:extLst>
                </a:gridCol>
                <a:gridCol w="1504188">
                  <a:extLst>
                    <a:ext uri="{9D8B030D-6E8A-4147-A177-3AD203B41FA5}">
                      <a16:colId xmlns="" xmlns:a16="http://schemas.microsoft.com/office/drawing/2014/main" val="1019311944"/>
                    </a:ext>
                  </a:extLst>
                </a:gridCol>
              </a:tblGrid>
              <a:tr h="52264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Details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 2017)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 2017)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736974261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Grants (Donor agencies)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4.940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3.089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63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1433813966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Other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 fontAlgn="b"/>
                      <a:r>
                        <a:rPr lang="en-US" sz="1200" b="0" i="0" u="none" strike="noStrike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7.781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5.478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70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144627047"/>
                  </a:ext>
                </a:extLst>
              </a:tr>
              <a:tr h="46078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Total capital receipts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200" b="1" i="0" u="none" strike="noStrike" dirty="0">
                          <a:solidFill>
                            <a:schemeClr val="tx1"/>
                          </a:solidFill>
                          <a:latin typeface="Calibri (Body)"/>
                          <a:cs typeface="Arial" pitchFamily="34" charset="0"/>
                        </a:rPr>
                        <a:t>12.721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8.567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67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2739816833"/>
                  </a:ext>
                </a:extLst>
              </a:tr>
            </a:tbl>
          </a:graphicData>
        </a:graphic>
      </p:graphicFrame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2017 Capital Receipts Appraisal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24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71802059"/>
      </p:ext>
    </p:extLst>
  </p:cSld>
  <p:clrMapOvr>
    <a:masterClrMapping/>
  </p:clrMapOvr>
  <p:transition spd="slow">
    <p:fade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Half Year Capital Receipts Performance From 2011 to 2017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57393758"/>
              </p:ext>
            </p:extLst>
          </p:nvPr>
        </p:nvGraphicFramePr>
        <p:xfrm>
          <a:off x="465706" y="967297"/>
          <a:ext cx="7001896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750474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750474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750474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750474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9.630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</a:rPr>
                        <a:t>   2.654</a:t>
                      </a:r>
                    </a:p>
                  </a:txBody>
                  <a:tcPr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tx1"/>
                          </a:solidFill>
                          <a:latin typeface="+mj-lt"/>
                        </a:rPr>
                        <a:t>28</a:t>
                      </a:r>
                    </a:p>
                  </a:txBody>
                  <a:tcPr horzOverflow="overflow"/>
                </a:tc>
                <a:extLst>
                  <a:ext uri="{0D108BD9-81ED-4DB2-BD59-A6C34878D82A}">
                    <a16:rowId xmlns="" xmlns:a16="http://schemas.microsoft.com/office/drawing/2014/main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12.838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latin typeface="+mj-lt"/>
                        </a:rPr>
                        <a:t>  5.524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</a:rPr>
                        <a:t>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59970671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j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11.456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400" dirty="0">
                          <a:latin typeface="+mj-lt"/>
                        </a:rPr>
                        <a:t>3.072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latin typeface="+mj-lt"/>
                        </a:rPr>
                        <a:t>27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11.592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17.793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153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59866353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10.488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kern="1200" dirty="0">
                          <a:solidFill>
                            <a:schemeClr val="dk1"/>
                          </a:solidFill>
                          <a:latin typeface="+mj-lt"/>
                          <a:ea typeface="+mn-ea"/>
                          <a:cs typeface="+mn-cs"/>
                        </a:rPr>
                        <a:t>3.208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31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8937726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17.171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5.483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32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815056014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2017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0" i="0" u="none" strike="noStrike" dirty="0">
                          <a:solidFill>
                            <a:schemeClr val="tx1"/>
                          </a:solidFill>
                          <a:latin typeface="+mj-lt"/>
                        </a:rPr>
                        <a:t>12.721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8.567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4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charset="0"/>
                        </a:rPr>
                        <a:t>67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1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25</a:t>
            </a:fld>
            <a:endParaRPr kumimoji="0" lang="en-US" sz="800" b="1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11306481"/>
      </p:ext>
    </p:extLst>
  </p:cSld>
  <p:clrMapOvr>
    <a:masterClrMapping/>
  </p:clrMapOvr>
  <p:transition spd="slow">
    <p:fade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sz="3200" dirty="0">
                <a:latin typeface="Garamond" pitchFamily="18" charset="0"/>
              </a:rPr>
              <a:t>Half Year</a:t>
            </a:r>
            <a:r>
              <a:rPr lang="en-US" altLang="en-US" sz="3200" dirty="0">
                <a:latin typeface="Garamond" pitchFamily="18" charset="0"/>
              </a:rPr>
              <a:t> 2017 Recurrent Expenditure Appraisal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26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133906349"/>
      </p:ext>
    </p:extLst>
  </p:cSld>
  <p:clrMapOvr>
    <a:masterClrMapping/>
  </p:clrMapOvr>
  <p:transition spd="slow">
    <p:fade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908109"/>
            <a:ext cx="8187070" cy="2044641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Personnel Cost (“TPC”) was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48.871bn/93% recording an increase of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2.874bn in absolute terms over the same period in 2016 at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45.997bn/73%.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accounted for 28% of IGR, 20% of TR and 33% of Total Recurrent Expenditure.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remained within the State Wage Policy of 25% ceiling of TR, 35% of IGR and the World Bank DPO III Trigger of 40% ceiling of Recurrent Expenditure (RE).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Year 2017 Personnel Cost Performance Appraisal (1/2)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27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02340656"/>
      </p:ext>
    </p:extLst>
  </p:cSld>
  <p:clrMapOvr>
    <a:masterClrMapping/>
  </p:clrMapOvr>
  <p:transition spd="slow">
    <p:fade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5334001" y="908109"/>
            <a:ext cx="3505200" cy="3737699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Personnel Cost (TPC) was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48.871bn/93% recording an increase of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2.874bn in absolute terms over the same period in 2016 at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45.997bn/73% which can be attributed to a policy drive of this administration on Job Creation.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gulped 28% of IGR and 20% of TR and 33% of Total Recurrent Expenditure;</a:t>
            </a:r>
            <a:endParaRPr lang="yo-NG" sz="1780" dirty="0">
              <a:latin typeface="Garamond" pitchFamily="18" charset="0"/>
              <a:cs typeface="Aharoni" pitchFamily="2" charset="-79"/>
            </a:endParaRP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TPC at 26% of IGR is within Wage Policy of maximum 25% of  TR and 35% of IGR.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Year 2017 Personnel Cost Performance Appraisal (2/2)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28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67341030"/>
              </p:ext>
            </p:extLst>
          </p:nvPr>
        </p:nvGraphicFramePr>
        <p:xfrm>
          <a:off x="457200" y="903856"/>
          <a:ext cx="48006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015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20015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34.114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37,964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111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640863331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40.812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         37.081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91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869900778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+mn-lt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44.480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  39.984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>
                        <a:spcAft>
                          <a:spcPts val="0"/>
                        </a:spcAft>
                      </a:pPr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90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30770595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43.960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42.719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97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1645801063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56.650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      44.455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78</a:t>
                      </a:r>
                    </a:p>
                  </a:txBody>
                  <a:tcPr anchor="ctr"/>
                </a:tc>
                <a:extLst>
                  <a:ext uri="{0D108BD9-81ED-4DB2-BD59-A6C34878D82A}">
                    <a16:rowId xmlns="" xmlns:a16="http://schemas.microsoft.com/office/drawing/2014/main" val="240863086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62.604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    45.997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73</a:t>
                      </a:r>
                    </a:p>
                  </a:txBody>
                  <a:tcPr marT="45713" marB="45713" anchor="ctr"/>
                </a:tc>
                <a:extLst>
                  <a:ext uri="{0D108BD9-81ED-4DB2-BD59-A6C34878D82A}">
                    <a16:rowId xmlns="" xmlns:a16="http://schemas.microsoft.com/office/drawing/2014/main" val="285712214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lt"/>
                          <a:cs typeface="Arial" charset="0"/>
                        </a:rPr>
                        <a:t>2017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ea typeface="Tahoma" panose="020B0604030504040204" pitchFamily="34" charset="0"/>
                          <a:cs typeface="Tahoma" panose="020B0604030504040204" pitchFamily="34" charset="0"/>
                        </a:rPr>
                        <a:t>52.356</a:t>
                      </a:r>
                    </a:p>
                  </a:txBody>
                  <a:tcPr marT="45713" marB="45713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48.871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</a:rPr>
                        <a:t>93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214596449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67374225"/>
      </p:ext>
    </p:extLst>
  </p:cSld>
  <p:clrMapOvr>
    <a:masterClrMapping/>
  </p:clrMapOvr>
  <p:transition spd="slow">
    <p:fade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 Year Overhead Costs Performance From 2015 - 2017</a:t>
            </a: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43689931"/>
              </p:ext>
            </p:extLst>
          </p:nvPr>
        </p:nvGraphicFramePr>
        <p:xfrm>
          <a:off x="457200" y="895350"/>
          <a:ext cx="8177501" cy="198120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5335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03147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03147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486755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15318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15318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62416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27486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27486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11093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217932">
                <a:tc>
                  <a:txBody>
                    <a:bodyPr/>
                    <a:lstStyle/>
                    <a:p>
                      <a:r>
                        <a:rPr lang="en-US" sz="1100" dirty="0">
                          <a:latin typeface="Calibri (Body)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100" dirty="0">
                          <a:latin typeface="Calibri (Body)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455677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1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1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1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Total 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85.197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/>
                        <a:t>89.290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/>
                        <a:t>105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68.648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60.398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latin typeface="Calibri (Body)"/>
                          <a:cs typeface="Calibri" pitchFamily="34" charset="0"/>
                        </a:rPr>
                        <a:t>88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dirty="0">
                          <a:latin typeface="+mn-lt"/>
                        </a:rPr>
                        <a:t>64.339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b="1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72.413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b="1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Overhead Costs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52.127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68.595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132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41.196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52.299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n-lt"/>
                        </a:rPr>
                        <a:t>34.353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51.337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149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Dedicated Expenditure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11.861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9.430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10.709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0.049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n-lt"/>
                        </a:rPr>
                        <a:t>9.776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1.062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Subvention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21.208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11.265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53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16.743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8.051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48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n-lt"/>
                        </a:rPr>
                        <a:t>8.078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9.132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113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External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3.039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1.474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49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0.701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0.667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95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n-lt"/>
                        </a:rPr>
                        <a:t>1.093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0.841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77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17932"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1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Calibri" pitchFamily="34" charset="0"/>
                        </a:rPr>
                        <a:t>Internal Debt Charges 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11.000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/>
                        <a:t>9.676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/>
                        <a:t>88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5.876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7.566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Calibri (Body)"/>
                          <a:cs typeface="Calibri" pitchFamily="34" charset="0"/>
                        </a:rPr>
                        <a:t>129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n-lt"/>
                        </a:rPr>
                        <a:t>11.040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kern="1200" dirty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Calibri" pitchFamily="34" charset="0"/>
                        </a:rPr>
                        <a:t>10.041</a:t>
                      </a:r>
                    </a:p>
                  </a:txBody>
                  <a:tcPr marT="9525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solidFill>
                            <a:schemeClr val="tx1"/>
                          </a:solidFill>
                          <a:latin typeface="+mn-lt"/>
                          <a:cs typeface="Calibri" pitchFamily="34" charset="0"/>
                        </a:rPr>
                        <a:t>91</a:t>
                      </a:r>
                    </a:p>
                  </a:txBody>
                  <a:tcPr marT="9525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29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  <p:sp>
        <p:nvSpPr>
          <p:cNvPr id="15" name="Content Placeholder 2"/>
          <p:cNvSpPr>
            <a:spLocks noGrp="1"/>
          </p:cNvSpPr>
          <p:nvPr>
            <p:ph sz="quarter" idx="1"/>
          </p:nvPr>
        </p:nvSpPr>
        <p:spPr>
          <a:xfrm>
            <a:off x="462172" y="3028950"/>
            <a:ext cx="8372421" cy="1600200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600" dirty="0">
                <a:latin typeface="Garamond" pitchFamily="18" charset="0"/>
                <a:cs typeface="Aharoni" pitchFamily="2" charset="-79"/>
              </a:rPr>
              <a:t>The increase in total overhead costs in HY 2017 compared to provision was due to expenditure related to the forthcoming local government elections, and other activities of the Government.</a:t>
            </a:r>
          </a:p>
          <a:p>
            <a:pPr>
              <a:lnSpc>
                <a:spcPct val="90000"/>
              </a:lnSpc>
              <a:defRPr/>
            </a:pPr>
            <a:r>
              <a:rPr lang="en-US" sz="1600" dirty="0">
                <a:latin typeface="Garamond" pitchFamily="18" charset="0"/>
                <a:cs typeface="Aharoni" pitchFamily="2" charset="-79"/>
              </a:rPr>
              <a:t>Internal debt charges improved in absolute terms in HY 2017 compared to prior periods, with a positive performance due to restructuring of internal loans.</a:t>
            </a:r>
          </a:p>
        </p:txBody>
      </p:sp>
    </p:spTree>
    <p:extLst>
      <p:ext uri="{BB962C8B-B14F-4D97-AF65-F5344CB8AC3E}">
        <p14:creationId xmlns:p14="http://schemas.microsoft.com/office/powerpoint/2010/main" val="3288094932"/>
      </p:ext>
    </p:extLst>
  </p:cSld>
  <p:clrMapOvr>
    <a:masterClrMapping/>
  </p:clrMapOvr>
  <p:transition spd="slow">
    <p:fade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quarter" idx="1"/>
          </p:nvPr>
        </p:nvSpPr>
        <p:spPr>
          <a:xfrm>
            <a:off x="381000" y="908109"/>
            <a:ext cx="8187070" cy="2882841"/>
          </a:xfrm>
        </p:spPr>
        <p:txBody>
          <a:bodyPr/>
          <a:lstStyle/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Total Overhead Cost performed </a:t>
            </a:r>
            <a:r>
              <a:rPr lang="en-US" sz="18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89.290bn/105%; recording 60% of the Total Recurrent Expenditure and 49% of IGR compared with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60.398bn/88%; recording 52% of the Total Recurrent Expenditure and 40% of IGR in 2016.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Overhead subventions to parastatal organizations/tertiary institutions performed at </a:t>
            </a:r>
            <a:r>
              <a:rPr lang="en-US" sz="1600" b="1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b="1" dirty="0">
                <a:latin typeface="Garamond" pitchFamily="18" charset="0"/>
                <a:cs typeface="Aharoni" pitchFamily="2" charset="-79"/>
              </a:rPr>
              <a:t>11.265bn/53% as against </a:t>
            </a:r>
            <a:r>
              <a:rPr lang="en-US" sz="1600" b="1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780" b="1" dirty="0">
                <a:latin typeface="Garamond" pitchFamily="18" charset="0"/>
                <a:cs typeface="Aharoni" pitchFamily="2" charset="-79"/>
              </a:rPr>
              <a:t>8.051bn/48%</a:t>
            </a:r>
            <a:r>
              <a:rPr lang="en-US" sz="1780" dirty="0">
                <a:latin typeface="Garamond" pitchFamily="18" charset="0"/>
                <a:cs typeface="Aharoni" pitchFamily="2" charset="-79"/>
              </a:rPr>
              <a:t> in 2016.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Parastatal organizations including tertiary institutions still showed continuous dependence on subventions from the State Government, instead of improving on their IGR.</a:t>
            </a:r>
          </a:p>
          <a:p>
            <a:pPr>
              <a:lnSpc>
                <a:spcPct val="90000"/>
              </a:lnSpc>
              <a:defRPr/>
            </a:pPr>
            <a:r>
              <a:rPr lang="en-US" sz="1780" dirty="0">
                <a:latin typeface="Garamond" pitchFamily="18" charset="0"/>
                <a:cs typeface="Aharoni" pitchFamily="2" charset="-79"/>
              </a:rPr>
              <a:t>More pressure from MDAs for review of running cost and Subventions are issue that should be addressed.</a:t>
            </a: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0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</a:t>
            </a:r>
            <a:r>
              <a:rPr kumimoji="0" lang="en-US" sz="2000" b="1" i="0" u="none" strike="noStrike" kern="1200" cap="none" spc="0" normalizeH="0" baseline="0" noProof="0" dirty="0">
                <a:ln>
                  <a:noFill/>
                </a:ln>
                <a:solidFill>
                  <a:srgbClr val="002060"/>
                </a:solidFill>
                <a:effectLst/>
                <a:uLnTx/>
                <a:uFillTx/>
                <a:latin typeface="Garamond" pitchFamily="18" charset="0"/>
                <a:ea typeface="+mj-ea"/>
                <a:cs typeface="Arial" pitchFamily="34" charset="0"/>
              </a:rPr>
              <a:t>Year 2017 Overhead Cost Performance Appraisal</a:t>
            </a:r>
            <a:endParaRPr kumimoji="0" lang="en-US" sz="1700" b="1" i="0" u="none" strike="noStrike" kern="1200" cap="none" spc="0" normalizeH="0" baseline="0" noProof="0" dirty="0">
              <a:ln>
                <a:noFill/>
              </a:ln>
              <a:solidFill>
                <a:srgbClr val="002060"/>
              </a:solidFill>
              <a:effectLst/>
              <a:uLnTx/>
              <a:uFillTx/>
              <a:latin typeface="Garamond" pitchFamily="18" charset="0"/>
              <a:ea typeface="+mj-ea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9B36653D-785B-486C-A4E5-0689D472AF01}" type="slidenum">
              <a:rPr kumimoji="0" lang="en-US" sz="800" b="0" i="0" u="none" strike="noStrike" kern="1200" cap="none" spc="0" normalizeH="0" baseline="0" noProof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Franklin Gothic Book" pitchFamily="34" charset="0"/>
                <a:ea typeface="+mn-ea"/>
                <a:cs typeface="Arial" charset="0"/>
              </a:rPr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30</a:t>
            </a:fld>
            <a:endParaRPr kumimoji="0" lang="en-US" sz="800" b="0" i="0" u="none" strike="noStrike" kern="1200" cap="none" spc="0" normalizeH="0" baseline="0" noProof="0" dirty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Franklin Gothic Book" pitchFamily="34" charset="0"/>
              <a:ea typeface="+mn-ea"/>
              <a:cs typeface="Arial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60523706"/>
      </p:ext>
    </p:extLst>
  </p:cSld>
  <p:clrMapOvr>
    <a:masterClrMapping/>
  </p:clrMapOvr>
  <p:transition spd="slow">
    <p:fade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Recurrent Expenditure From 2011 - 2017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01611822"/>
              </p:ext>
            </p:extLst>
          </p:nvPr>
        </p:nvGraphicFramePr>
        <p:xfrm>
          <a:off x="461453" y="971550"/>
          <a:ext cx="7924800" cy="289530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Provision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(Jan. – Jun.)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200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2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200" b="1" i="0" u="none" strike="noStrike" cap="none" normalizeH="0" baseline="0" dirty="0">
                        <a:ln>
                          <a:noFill/>
                        </a:ln>
                        <a:solidFill>
                          <a:schemeClr val="bg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Performance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 %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2011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99.092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86.816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52316048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116.810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102.609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88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42383412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114.865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99.060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86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2003392156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117.333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112.668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96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362097209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120.989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116.867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t"/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97</a:t>
                      </a:r>
                    </a:p>
                  </a:txBody>
                  <a:tcPr marL="9525" marR="9525" marT="9525" marB="0" anchor="ctr"/>
                </a:tc>
                <a:extLst>
                  <a:ext uri="{0D108BD9-81ED-4DB2-BD59-A6C34878D82A}">
                    <a16:rowId xmlns="" xmlns:a16="http://schemas.microsoft.com/office/drawing/2014/main" val="1851241567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137.828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114.829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83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333036361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152.591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200" dirty="0">
                          <a:latin typeface="+mj-lt"/>
                        </a:rPr>
                        <a:t>149.311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200" dirty="0">
                          <a:latin typeface="+mj-lt"/>
                        </a:rPr>
                        <a:t>98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950728297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31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96354125"/>
      </p:ext>
    </p:extLst>
  </p:cSld>
  <p:clrMapOvr>
    <a:masterClrMapping/>
  </p:clrMapOvr>
  <p:transition spd="slow">
    <p:fade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857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>
                <a:latin typeface="Garamond" pitchFamily="18" charset="0"/>
              </a:rPr>
              <a:t>Half Year Capital Expenditure and Financing Activities Appraisal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32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607492573"/>
      </p:ext>
    </p:extLst>
  </p:cSld>
  <p:clrMapOvr>
    <a:masterClrMapping/>
  </p:clrMapOvr>
  <p:transition spd="slow">
    <p:fade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Capital Expenditure: Half Year Performance From 2015 - 2017</a:t>
            </a:r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3104776"/>
              </p:ext>
            </p:extLst>
          </p:nvPr>
        </p:nvGraphicFramePr>
        <p:xfrm>
          <a:off x="457200" y="895350"/>
          <a:ext cx="8178564" cy="3679076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5572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03252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03252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486818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15423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15423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62476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27594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27594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11160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239779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j-lt"/>
                        </a:rPr>
                        <a:t>Details</a:t>
                      </a:r>
                    </a:p>
                  </a:txBody>
                  <a:tcPr marT="0" marB="0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2017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2016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2015</a:t>
                      </a:r>
                    </a:p>
                  </a:txBody>
                  <a:tcPr marT="0" marB="0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38033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 (Body)"/>
                        <a:cs typeface="Arial" pitchFamily="34" charset="0"/>
                      </a:endParaRP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%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Core capital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197.158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57.814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134.907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81.204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60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106.789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32.068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30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Capital development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7.781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12.792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0.672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6.940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Risk Retention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0.054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Special expenditure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3.500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</a:rPr>
                        <a:t>5.132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</a:rPr>
                        <a:t>147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1.708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1.577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92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2.250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0.703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31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Grants from Donor agencies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4.940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1.396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4.379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0.012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</a:rPr>
                        <a:t>3.548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0.009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Counterpart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3.099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2.782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3.047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3.675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3.616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98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Contingency Reserve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1.550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0.289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0.570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197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0.580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1924157243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Staff Housing Fund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0.050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latin typeface="+mj-lt"/>
                        </a:rPr>
                        <a:t>0.025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493004993"/>
                  </a:ext>
                </a:extLst>
              </a:tr>
              <a:tr h="34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External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1.649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3.438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208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0.823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0.1556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189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76012833"/>
                  </a:ext>
                </a:extLst>
              </a:tr>
              <a:tr h="34576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Internal loans (principal repayments)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11.896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11.124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5.000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50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2447372915"/>
                  </a:ext>
                </a:extLst>
              </a:tr>
              <a:tr h="172881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Consolidated service account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22.234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20.620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25.423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24.863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  <a:cs typeface="Calibri" pitchFamily="34" charset="0"/>
                        </a:rPr>
                        <a:t>98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latin typeface="+mj-lt"/>
                        </a:rPr>
                        <a:t>-</a:t>
                      </a:r>
                    </a:p>
                  </a:txBody>
                  <a:tcPr marT="0" marB="0" anchor="ctr" horzOverflow="overflow"/>
                </a:tc>
                <a:extLst>
                  <a:ext uri="{0D108BD9-81ED-4DB2-BD59-A6C34878D82A}">
                    <a16:rowId xmlns="" xmlns:a16="http://schemas.microsoft.com/office/drawing/2014/main" val="75481559"/>
                  </a:ext>
                </a:extLst>
              </a:tr>
              <a:tr h="22452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Calibri" pitchFamily="34" charset="0"/>
                        </a:rPr>
                        <a:t>Total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/>
                        <a:t>253.909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/>
                        <a:t>102.306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/>
                        <a:t>40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193.467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115.442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+mj-lt"/>
                          <a:cs typeface="Calibri" pitchFamily="34" charset="0"/>
                        </a:rPr>
                        <a:t>60</a:t>
                      </a:r>
                    </a:p>
                  </a:txBody>
                  <a:tcPr marT="0" marB="0"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123.857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latin typeface="+mj-lt"/>
                        </a:rPr>
                        <a:t>36.396</a:t>
                      </a:r>
                    </a:p>
                  </a:txBody>
                  <a:tcPr anchor="ctr" horzOverflow="overflow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latin typeface="+mj-lt"/>
                        </a:rPr>
                        <a:t>29</a:t>
                      </a:r>
                    </a:p>
                  </a:txBody>
                  <a:tcPr anchor="ctr" horzOverflow="overflow"/>
                </a:tc>
                <a:extLst>
                  <a:ext uri="{0D108BD9-81ED-4DB2-BD59-A6C34878D82A}">
                    <a16:rowId xmlns="" xmlns:a16="http://schemas.microsoft.com/office/drawing/2014/main" val="2219338450"/>
                  </a:ext>
                </a:extLst>
              </a:tr>
            </a:tbl>
          </a:graphicData>
        </a:graphic>
      </p:graphicFrame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85322364"/>
      </p:ext>
    </p:extLst>
  </p:cSld>
  <p:clrMapOvr>
    <a:masterClrMapping/>
  </p:clrMapOvr>
  <p:transition spd="slow">
    <p:fade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Capital / Recurrent Expenditure Performance Ratio From 2012 - 2017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89516291"/>
              </p:ext>
            </p:extLst>
          </p:nvPr>
        </p:nvGraphicFramePr>
        <p:xfrm>
          <a:off x="461453" y="971550"/>
          <a:ext cx="7924800" cy="2431471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81200">
                  <a:extLst>
                    <a:ext uri="{9D8B030D-6E8A-4147-A177-3AD203B41FA5}">
                      <a16:colId xmlns="" xmlns:a16="http://schemas.microsoft.com/office/drawing/2014/main" val="3943004657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140338043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2574023241"/>
                    </a:ext>
                  </a:extLst>
                </a:gridCol>
                <a:gridCol w="1981200">
                  <a:extLst>
                    <a:ext uri="{9D8B030D-6E8A-4147-A177-3AD203B41FA5}">
                      <a16:colId xmlns="" xmlns:a16="http://schemas.microsoft.com/office/drawing/2014/main" val="1904527227"/>
                    </a:ext>
                  </a:extLst>
                </a:gridCol>
              </a:tblGrid>
              <a:tr h="56111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Budget projection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Actual performance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bg1"/>
                          </a:solidFill>
                          <a:effectLst/>
                          <a:latin typeface="Calibri (Body)"/>
                          <a:cs typeface="Arial" pitchFamily="34" charset="0"/>
                        </a:rPr>
                        <a:t>Year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05665052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53:47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44:56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2012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52316048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54:46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45:55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rgbClr val="262626"/>
                          </a:solidFill>
                          <a:effectLst/>
                          <a:latin typeface="Calibri (Body)"/>
                          <a:cs typeface="Arial" charset="0"/>
                        </a:rPr>
                        <a:t>2013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4238341249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52:48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47:53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2014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2003392156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51:49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24:76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2015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620972090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58:42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50:50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2016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1851241567"/>
                  </a:ext>
                </a:extLst>
              </a:tr>
              <a:tr h="31172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</a:p>
                  </a:txBody>
                  <a:tcPr marT="45716" marB="45716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62:38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kern="1200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ea typeface="+mn-ea"/>
                          <a:cs typeface="Arial" charset="0"/>
                        </a:rPr>
                        <a:t>41:59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2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 (Body)"/>
                          <a:cs typeface="Arial" charset="0"/>
                        </a:rPr>
                        <a:t>2017</a:t>
                      </a:r>
                    </a:p>
                  </a:txBody>
                  <a:tcPr marT="45716" marB="45716" anchor="ctr" horzOverflow="overflow"/>
                </a:tc>
                <a:extLst>
                  <a:ext uri="{0D108BD9-81ED-4DB2-BD59-A6C34878D82A}">
                    <a16:rowId xmlns="" xmlns:a16="http://schemas.microsoft.com/office/drawing/2014/main" val="3330363610"/>
                  </a:ext>
                </a:extLst>
              </a:tr>
            </a:tbl>
          </a:graphicData>
        </a:graphic>
      </p:graphicFrame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34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418393611"/>
      </p:ext>
    </p:extLst>
  </p:cSld>
  <p:clrMapOvr>
    <a:masterClrMapping/>
  </p:clrMapOvr>
  <p:transition spd="slow">
    <p:fade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05" name="Rectangle 3"/>
          <p:cNvSpPr>
            <a:spLocks noGrp="1" noChangeArrowheads="1"/>
          </p:cNvSpPr>
          <p:nvPr>
            <p:ph sz="quarter" idx="1"/>
          </p:nvPr>
        </p:nvSpPr>
        <p:spPr>
          <a:xfrm>
            <a:off x="457200" y="666750"/>
            <a:ext cx="8229600" cy="3886200"/>
          </a:xfrm>
        </p:spPr>
        <p:txBody>
          <a:bodyPr/>
          <a:lstStyle/>
          <a:p>
            <a:pPr eaLnBrk="1" hangingPunct="1">
              <a:lnSpc>
                <a:spcPct val="80000"/>
              </a:lnSpc>
              <a:buFontTx/>
              <a:buNone/>
            </a:pPr>
            <a:r>
              <a:rPr lang="en-US" sz="2000" dirty="0"/>
              <a:t>		</a:t>
            </a:r>
            <a:endParaRPr lang="en-US" sz="2000" b="1" dirty="0"/>
          </a:p>
        </p:txBody>
      </p:sp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9079298"/>
              </p:ext>
            </p:extLst>
          </p:nvPr>
        </p:nvGraphicFramePr>
        <p:xfrm>
          <a:off x="457201" y="895942"/>
          <a:ext cx="8174665" cy="365665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824702">
                  <a:extLst>
                    <a:ext uri="{9D8B030D-6E8A-4147-A177-3AD203B41FA5}">
                      <a16:colId xmlns="" xmlns:a16="http://schemas.microsoft.com/office/drawing/2014/main" val="404104365"/>
                    </a:ext>
                  </a:extLst>
                </a:gridCol>
                <a:gridCol w="802869">
                  <a:extLst>
                    <a:ext uri="{9D8B030D-6E8A-4147-A177-3AD203B41FA5}">
                      <a16:colId xmlns="" xmlns:a16="http://schemas.microsoft.com/office/drawing/2014/main" val="2639690134"/>
                    </a:ext>
                  </a:extLst>
                </a:gridCol>
                <a:gridCol w="802869">
                  <a:extLst>
                    <a:ext uri="{9D8B030D-6E8A-4147-A177-3AD203B41FA5}">
                      <a16:colId xmlns="" xmlns:a16="http://schemas.microsoft.com/office/drawing/2014/main" val="1759102863"/>
                    </a:ext>
                  </a:extLst>
                </a:gridCol>
                <a:gridCol w="486586">
                  <a:extLst>
                    <a:ext uri="{9D8B030D-6E8A-4147-A177-3AD203B41FA5}">
                      <a16:colId xmlns="" xmlns:a16="http://schemas.microsoft.com/office/drawing/2014/main" val="2360118622"/>
                    </a:ext>
                  </a:extLst>
                </a:gridCol>
                <a:gridCol w="815035">
                  <a:extLst>
                    <a:ext uri="{9D8B030D-6E8A-4147-A177-3AD203B41FA5}">
                      <a16:colId xmlns="" xmlns:a16="http://schemas.microsoft.com/office/drawing/2014/main" val="3436921834"/>
                    </a:ext>
                  </a:extLst>
                </a:gridCol>
                <a:gridCol w="815035">
                  <a:extLst>
                    <a:ext uri="{9D8B030D-6E8A-4147-A177-3AD203B41FA5}">
                      <a16:colId xmlns="" xmlns:a16="http://schemas.microsoft.com/office/drawing/2014/main" val="879970198"/>
                    </a:ext>
                  </a:extLst>
                </a:gridCol>
                <a:gridCol w="462255">
                  <a:extLst>
                    <a:ext uri="{9D8B030D-6E8A-4147-A177-3AD203B41FA5}">
                      <a16:colId xmlns="" xmlns:a16="http://schemas.microsoft.com/office/drawing/2014/main" val="3857177956"/>
                    </a:ext>
                  </a:extLst>
                </a:gridCol>
                <a:gridCol w="827199">
                  <a:extLst>
                    <a:ext uri="{9D8B030D-6E8A-4147-A177-3AD203B41FA5}">
                      <a16:colId xmlns="" xmlns:a16="http://schemas.microsoft.com/office/drawing/2014/main" val="551180252"/>
                    </a:ext>
                  </a:extLst>
                </a:gridCol>
                <a:gridCol w="827199">
                  <a:extLst>
                    <a:ext uri="{9D8B030D-6E8A-4147-A177-3AD203B41FA5}">
                      <a16:colId xmlns="" xmlns:a16="http://schemas.microsoft.com/office/drawing/2014/main" val="147016818"/>
                    </a:ext>
                  </a:extLst>
                </a:gridCol>
                <a:gridCol w="510916">
                  <a:extLst>
                    <a:ext uri="{9D8B030D-6E8A-4147-A177-3AD203B41FA5}">
                      <a16:colId xmlns="" xmlns:a16="http://schemas.microsoft.com/office/drawing/2014/main" val="1746605436"/>
                    </a:ext>
                  </a:extLst>
                </a:gridCol>
              </a:tblGrid>
              <a:tr h="252040">
                <a:tc>
                  <a:txBody>
                    <a:bodyPr/>
                    <a:lstStyle/>
                    <a:p>
                      <a:r>
                        <a:rPr lang="en-US" sz="1000" dirty="0">
                          <a:latin typeface="+mj-lt"/>
                        </a:rPr>
                        <a:t>Details</a:t>
                      </a:r>
                    </a:p>
                  </a:txBody>
                  <a:tcPr marT="9144" marB="9144" anchor="ctr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2017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2016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latin typeface="+mj-lt"/>
                        </a:rPr>
                        <a:t>2015</a:t>
                      </a:r>
                    </a:p>
                  </a:txBody>
                  <a:tcPr marT="9144" marB="9144" anchor="ctr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tc hMerge="1">
                  <a:txBody>
                    <a:bodyPr/>
                    <a:lstStyle/>
                    <a:p>
                      <a:endParaRPr lang="en-US" sz="1200" dirty="0"/>
                    </a:p>
                  </a:txBody>
                  <a:tcPr marT="9144" marB="9144"/>
                </a:tc>
                <a:extLst>
                  <a:ext uri="{0D108BD9-81ED-4DB2-BD59-A6C34878D82A}">
                    <a16:rowId xmlns="" xmlns:a16="http://schemas.microsoft.com/office/drawing/2014/main" val="2767195120"/>
                  </a:ext>
                </a:extLst>
              </a:tr>
              <a:tr h="364239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Prov.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Actual </a:t>
                      </a:r>
                    </a:p>
                    <a:p>
                      <a:pPr marL="0" marR="0" lvl="0" indent="0" algn="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b="1" dirty="0">
                          <a:latin typeface="Garamond" pitchFamily="18" charset="0"/>
                          <a:cs typeface="Aharoni" pitchFamily="2" charset="-79"/>
                        </a:rPr>
                        <a:t>₦</a:t>
                      </a: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’</a:t>
                      </a:r>
                      <a:r>
                        <a:rPr kumimoji="0" lang="en-US" sz="10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bn</a:t>
                      </a:r>
                      <a:endParaRPr kumimoji="0" lang="en-US" sz="10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j-lt"/>
                        <a:cs typeface="Arial" pitchFamily="34" charset="0"/>
                      </a:endParaRPr>
                    </a:p>
                  </a:txBody>
                  <a:tcPr marT="9144" marB="9144" anchor="ctr" horzOverflow="overflow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Perf</a:t>
                      </a: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0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j-lt"/>
                          <a:cs typeface="Arial" pitchFamily="34" charset="0"/>
                        </a:rPr>
                        <a:t>%</a:t>
                      </a:r>
                    </a:p>
                  </a:txBody>
                  <a:tcPr marT="9144" marB="9144" anchor="ctr" horzOverflow="overflow"/>
                </a:tc>
                <a:extLst>
                  <a:ext uri="{0D108BD9-81ED-4DB2-BD59-A6C34878D82A}">
                    <a16:rowId xmlns="" xmlns:a16="http://schemas.microsoft.com/office/drawing/2014/main" val="33178364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requirement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(85.075)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(10.164)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marL="0" marR="0" indent="0" algn="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59.858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31.471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rgbClr val="FF0000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35.148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74296568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Calibri" pitchFamily="34" charset="0"/>
                      </a:endParaRP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rgbClr val="FF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0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000" b="0" i="0" u="none" strike="noStrike" dirty="0">
                        <a:solidFill>
                          <a:srgbClr val="000000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45968494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Financing (sources)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85.076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10.164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59.857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39.526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1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66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45.409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10.208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1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22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752291394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External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11.276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0.164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28.208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39.562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140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endParaRPr lang="en-US" sz="10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206706931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>
                        <a:buAutoNum type="romanLcPeriod"/>
                      </a:pPr>
                      <a:r>
                        <a:rPr lang="en-US" sz="1000" b="0" i="0" u="none" strike="noStrike" baseline="0" dirty="0">
                          <a:solidFill>
                            <a:srgbClr val="000000"/>
                          </a:solidFill>
                          <a:latin typeface="+mj-lt"/>
                        </a:rPr>
                        <a:t>  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DPO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39.526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16.000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13427782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>
                        <a:buAutoNum type="romanLcPeriod" startAt="2"/>
                      </a:pPr>
                      <a:r>
                        <a:rPr lang="en-US" sz="1000" b="0" i="0" u="none" strike="noStrike" baseline="0" dirty="0">
                          <a:solidFill>
                            <a:srgbClr val="000000"/>
                          </a:solidFill>
                          <a:latin typeface="+mj-lt"/>
                        </a:rPr>
                        <a:t> </a:t>
                      </a:r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 Others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11.276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0.164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1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8.208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12.271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10.208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077147127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Internal loans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23.800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-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17.138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-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80753411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Bond issue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50.000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21.649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endParaRPr lang="en-US" sz="1000" b="0" i="0" u="none" strike="noStrike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/>
                      <a:endParaRPr lang="en-US" sz="1000" dirty="0">
                        <a:solidFill>
                          <a:schemeClr val="tx1"/>
                        </a:solidFill>
                        <a:latin typeface="+mj-lt"/>
                        <a:cs typeface="Arial" pitchFamily="34" charset="0"/>
                      </a:endParaRP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192415724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Repayments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35.779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35.182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36.246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31.420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87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45.409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51.171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113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493004993"/>
                  </a:ext>
                </a:extLst>
              </a:tr>
              <a:tr h="214001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External loans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1.649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3.438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208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0.823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1.556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b="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189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0.845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0.697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83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76012833"/>
                  </a:ext>
                </a:extLst>
              </a:tr>
              <a:tr h="39563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Internal loan (principal repayments)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11.896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11.124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10.000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5.000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50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13.692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22.174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162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2447372915"/>
                  </a:ext>
                </a:extLst>
              </a:tr>
              <a:tr h="395639">
                <a:tc>
                  <a:txBody>
                    <a:bodyPr/>
                    <a:lstStyle/>
                    <a:p>
                      <a:pPr algn="l" rtl="0" fontAlgn="b"/>
                      <a:r>
                        <a:rPr lang="en-US" sz="1000" b="0" i="0" u="none" strike="noStrike" dirty="0">
                          <a:solidFill>
                            <a:srgbClr val="000000"/>
                          </a:solidFill>
                          <a:latin typeface="+mj-lt"/>
                        </a:rPr>
                        <a:t>Consolidated debt service accounts 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latin typeface="Calibri (Body)"/>
                          <a:cs typeface="Calibri" pitchFamily="34" charset="0"/>
                        </a:rPr>
                        <a:t>22.234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/>
                        <a:t>20.620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/>
                        <a:t>93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25.423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24.863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1000" dirty="0">
                          <a:solidFill>
                            <a:schemeClr val="tx1"/>
                          </a:solidFill>
                          <a:latin typeface="+mj-lt"/>
                          <a:cs typeface="Calibri" pitchFamily="34" charset="0"/>
                        </a:rPr>
                        <a:t>98</a:t>
                      </a:r>
                    </a:p>
                  </a:txBody>
                  <a:tcPr marT="9144" marB="9144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30.873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28.300</a:t>
                      </a:r>
                    </a:p>
                  </a:txBody>
                  <a:tcPr marT="0" marB="0" anchor="ctr"/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sz="1000" b="0" i="0" u="none" strike="noStrike" dirty="0">
                          <a:solidFill>
                            <a:schemeClr val="tx1"/>
                          </a:solidFill>
                          <a:latin typeface="+mj-lt"/>
                          <a:cs typeface="Arial" pitchFamily="34" charset="0"/>
                        </a:rPr>
                        <a:t>92</a:t>
                      </a:r>
                    </a:p>
                  </a:txBody>
                  <a:tcPr marT="0" marB="0" anchor="ctr"/>
                </a:tc>
                <a:extLst>
                  <a:ext uri="{0D108BD9-81ED-4DB2-BD59-A6C34878D82A}">
                    <a16:rowId xmlns="" xmlns:a16="http://schemas.microsoft.com/office/drawing/2014/main" val="75481559"/>
                  </a:ext>
                </a:extLst>
              </a:tr>
            </a:tbl>
          </a:graphicData>
        </a:graphic>
      </p:graphicFrame>
      <p:sp>
        <p:nvSpPr>
          <p:cNvPr id="10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7724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Financing Activities: Half Year Performance From 2015 - 2017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6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35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321776807"/>
      </p:ext>
    </p:extLst>
  </p:cSld>
  <p:clrMapOvr>
    <a:masterClrMapping/>
  </p:clrMapOvr>
  <p:transition spd="slow">
    <p:fade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8001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Half Year 2017 Capital Expenditure and Financing Activities Appraisal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36</a:t>
            </a:fld>
            <a:endParaRPr lang="en-US" sz="800" dirty="0"/>
          </a:p>
        </p:txBody>
      </p:sp>
      <p:sp>
        <p:nvSpPr>
          <p:cNvPr id="4" name="Rounded Rectangle 3"/>
          <p:cNvSpPr/>
          <p:nvPr/>
        </p:nvSpPr>
        <p:spPr>
          <a:xfrm>
            <a:off x="4724400" y="971550"/>
            <a:ext cx="4114800" cy="3429000"/>
          </a:xfrm>
          <a:prstGeom prst="roundRect">
            <a:avLst>
              <a:gd name="adj" fmla="val 5154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defRPr/>
            </a:pPr>
            <a:r>
              <a:rPr lang="en-US" b="1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Financing Activities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HY  2017 showed a net revenue deficit of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10.164bn.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The State repaid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10.164bn as debt obligation in the second quarter 2017.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</p:txBody>
      </p:sp>
      <p:sp>
        <p:nvSpPr>
          <p:cNvPr id="8" name="Rounded Rectangle 7"/>
          <p:cNvSpPr/>
          <p:nvPr/>
        </p:nvSpPr>
        <p:spPr>
          <a:xfrm>
            <a:off x="304800" y="971550"/>
            <a:ext cx="4114800" cy="3429000"/>
          </a:xfrm>
          <a:prstGeom prst="roundRect">
            <a:avLst>
              <a:gd name="adj" fmla="val 5154"/>
            </a:avLst>
          </a:prstGeom>
          <a:ln>
            <a:noFill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t"/>
          <a:lstStyle/>
          <a:p>
            <a:pPr lvl="0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defRPr/>
            </a:pPr>
            <a:r>
              <a:rPr lang="en-US" b="1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Capital Expenditure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HY 2017 performed at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102.306bn/40% as against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33.396bn/29% the same period in  2016;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68.910bn more in absolute terms.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r>
              <a:rPr lang="en-US" sz="1500" dirty="0">
                <a:solidFill>
                  <a:schemeClr val="bg1"/>
                </a:solidFill>
                <a:latin typeface="Garamond" pitchFamily="18" charset="0"/>
                <a:cs typeface="Aharoni" pitchFamily="2" charset="-79"/>
              </a:rPr>
              <a:t>As at the end of HY 2017, the Capital: Recurrent ratio closed at  41:59, lower than 50:50 recorded same time in 2016 and shy of the projected 62:38 in 2017.</a:t>
            </a:r>
          </a:p>
          <a:p>
            <a:pPr marL="228600" lvl="0" indent="-225425" eaLnBrk="1" hangingPunct="1">
              <a:lnSpc>
                <a:spcPct val="90000"/>
              </a:lnSpc>
              <a:spcBef>
                <a:spcPts val="575"/>
              </a:spcBef>
              <a:buClr>
                <a:schemeClr val="bg1"/>
              </a:buClr>
              <a:buSzPct val="100000"/>
              <a:buFont typeface="Arial" panose="020B0604020202020204" pitchFamily="34" charset="0"/>
              <a:buChar char="•"/>
              <a:defRPr/>
            </a:pPr>
            <a:endParaRPr lang="en-US" sz="1500" dirty="0">
              <a:solidFill>
                <a:schemeClr val="bg1"/>
              </a:solidFill>
              <a:latin typeface="Garamond" pitchFamily="18" charset="0"/>
              <a:cs typeface="Aharoni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250699584"/>
      </p:ext>
    </p:extLst>
  </p:cSld>
  <p:clrMapOvr>
    <a:masterClrMapping/>
  </p:clrMapOvr>
  <p:transition spd="slow">
    <p:fade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5" name="Rectangle 3"/>
          <p:cNvSpPr>
            <a:spLocks noGrp="1" noChangeArrowheads="1"/>
          </p:cNvSpPr>
          <p:nvPr>
            <p:ph sz="quarter" idx="4294967295"/>
          </p:nvPr>
        </p:nvSpPr>
        <p:spPr>
          <a:xfrm>
            <a:off x="463349" y="969233"/>
            <a:ext cx="8168870" cy="3583717"/>
          </a:xfrm>
        </p:spPr>
        <p:txBody>
          <a:bodyPr>
            <a:noAutofit/>
          </a:bodyPr>
          <a:lstStyle/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1.0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Revenue: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1.1  </a:t>
            </a:r>
            <a:r>
              <a:rPr lang="en-US" sz="1600" dirty="0">
                <a:latin typeface="Garamond" panose="02020404030301010803" pitchFamily="18" charset="0"/>
              </a:rPr>
              <a:t>Dwindling Federal Allocation remain relatively low despite the addition of 13% derivations. The cumulative for the second quarter shows 0.197/26%.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1.2   All MDAs will have to perform well over 100% to meet up with the shortfall due to decline in Federal Transfers.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1.3    There is a need to intensify efforts by MDAs in shoring up Revenue Performance.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1.4   We will continue our efforts to moderate discretionary expenditures in line with Revenue performance.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1.5	Second tranche of Paris Club refund yet to be released.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anose="02020404030301010803" pitchFamily="18" charset="0"/>
              </a:rPr>
              <a:t>1.6	13% derivation fell below estimates as inflows only came from royalties while we still await distributions from petroleum profit tax.</a:t>
            </a:r>
          </a:p>
          <a:p>
            <a:pPr marL="1084263" indent="-454025" algn="just" fontAlgn="auto">
              <a:spcAft>
                <a:spcPts val="0"/>
              </a:spcAft>
              <a:buNone/>
              <a:defRPr/>
            </a:pPr>
            <a:endParaRPr lang="en-US" sz="1600" dirty="0">
              <a:latin typeface="Garamond" panose="02020404030301010803" pitchFamily="18" charset="0"/>
            </a:endParaRPr>
          </a:p>
        </p:txBody>
      </p:sp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(1/4)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37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904399645"/>
      </p:ext>
    </p:extLst>
  </p:cSld>
  <p:clrMapOvr>
    <a:masterClrMapping/>
  </p:clrMapOvr>
  <p:transition spd="slow">
    <p:fade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(2/4)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9" name="Rectangle 3"/>
          <p:cNvSpPr txBox="1">
            <a:spLocks noChangeArrowheads="1"/>
          </p:cNvSpPr>
          <p:nvPr/>
        </p:nvSpPr>
        <p:spPr bwMode="auto">
          <a:xfrm>
            <a:off x="469959" y="980056"/>
            <a:ext cx="8229600" cy="304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2.0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Recurrent Expenditure:</a:t>
            </a: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GB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2.1    </a:t>
            </a:r>
            <a:r>
              <a:rPr lang="en-GB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Costs: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Personnel Cost performance of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48.871bn/93% is higher compared to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45.997bn/73% for the same period last year.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endParaRPr lang="en-GB" sz="1600" dirty="0">
              <a:latin typeface="Garamond" pitchFamily="18" charset="0"/>
              <a:ea typeface="Tahoma" panose="020B0604030504040204" pitchFamily="34" charset="0"/>
              <a:cs typeface="Tahoma" panose="020B0604030504040204" pitchFamily="34" charset="0"/>
            </a:endParaRPr>
          </a:p>
          <a:p>
            <a:pPr marL="1144588" indent="-522288" algn="just" fontAlgn="auto">
              <a:spcAft>
                <a:spcPts val="0"/>
              </a:spcAft>
              <a:buNone/>
              <a:defRPr/>
            </a:pPr>
            <a:r>
              <a:rPr lang="en-US" sz="1600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2.2     </a:t>
            </a:r>
            <a:r>
              <a:rPr lang="en-US" sz="1600" b="1" i="1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Overhead Expenditure:</a:t>
            </a:r>
          </a:p>
          <a:p>
            <a:pPr marL="1544638" indent="-407988" algn="just" fontAlgn="auto">
              <a:spcAft>
                <a:spcPts val="0"/>
              </a:spcAft>
              <a:buFont typeface="Wingdings" panose="05000000000000000000" pitchFamily="2" charset="2"/>
              <a:buChar char="v"/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Overhead Cost running at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89.290bn/105% in Q2 2017 and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60.398bn/88% in Q2 2016 is a pointer that deliberate effort must be geared towards  tighter control of overhead while ensuring improved funding of Capital projects.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38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2864409244"/>
      </p:ext>
    </p:extLst>
  </p:cSld>
  <p:clrMapOvr>
    <a:masterClrMapping/>
  </p:clrMapOvr>
  <p:transition spd="slow">
    <p:fade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(3/4)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61452" y="975803"/>
            <a:ext cx="8149147" cy="33485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3.0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Capital Expenditure: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Total Capital Expenditure at 40% performance, revealing a Capex/Recurrent ratio (41:59) thus maintaining an imbalance in </a:t>
            </a:r>
            <a:r>
              <a:rPr lang="en-US" sz="1600" dirty="0" err="1">
                <a:latin typeface="Garamond" pitchFamily="18" charset="0"/>
                <a:ea typeface="Tahoma" pitchFamily="34" charset="0"/>
                <a:cs typeface="Tahoma" pitchFamily="34" charset="0"/>
              </a:rPr>
              <a:t>favour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 of recurrent expenditure. We need to support the delivery of infrastructure in critical areas such as road rehabilitation, transportation, security, environment, etc. to drive performance in 2017 (Q3 &amp; Q4).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MDAs must exhaust avenues to accommodate proposed capital expenditures within their budgetary provisions before seeking for state wide votes from MEPB.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Note that the Special Expenditure recorded huge performance (147%), an indication that it may not be available for use in the coming quarters. MDAs to note this.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expected inflows of </a:t>
            </a:r>
            <a:r>
              <a:rPr lang="en-US" sz="1600" dirty="0">
                <a:latin typeface="Garamond" pitchFamily="18" charset="0"/>
                <a:cs typeface="Aharoni" pitchFamily="2" charset="-79"/>
              </a:rPr>
              <a:t>₦</a:t>
            </a: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100 billion from bonds will shore up capex ratio in the second half of the year.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39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4249961970"/>
      </p:ext>
    </p:extLst>
  </p:cSld>
  <p:clrMapOvr>
    <a:masterClrMapping/>
  </p:clrMapOvr>
  <p:transition spd="slow">
    <p:fade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Observations/Recommendations (4/4)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10" name="Rectangle 3"/>
          <p:cNvSpPr txBox="1">
            <a:spLocks noChangeArrowheads="1"/>
          </p:cNvSpPr>
          <p:nvPr/>
        </p:nvSpPr>
        <p:spPr bwMode="auto">
          <a:xfrm>
            <a:off x="461452" y="975803"/>
            <a:ext cx="8149147" cy="2895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>
            <a:lvl1pPr marL="273050" indent="-273050" algn="l" rtl="0" eaLnBrk="1" fontAlgn="base" hangingPunct="1">
              <a:spcBef>
                <a:spcPts val="575"/>
              </a:spcBef>
              <a:spcAft>
                <a:spcPct val="0"/>
              </a:spcAft>
              <a:buClr>
                <a:schemeClr val="accent1"/>
              </a:buClr>
              <a:buSzPct val="85000"/>
              <a:buFont typeface="Wingdings 2" pitchFamily="18" charset="2"/>
              <a:buChar char=""/>
              <a:defRPr sz="2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547688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chemeClr val="accent2"/>
              </a:buClr>
              <a:buSzPct val="85000"/>
              <a:buFont typeface="Wingdings 2" pitchFamily="18" charset="2"/>
              <a:buChar char="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822325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E6B1AB"/>
              </a:buClr>
              <a:buSzPct val="85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096963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SzPct val="80000"/>
              <a:buFont typeface="Wingdings 2" pitchFamily="18" charset="2"/>
              <a:buChar char="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371600" indent="-228600" algn="l" rtl="0" eaLnBrk="1" fontAlgn="base" hangingPunct="1">
              <a:spcBef>
                <a:spcPts val="375"/>
              </a:spcBef>
              <a:spcAft>
                <a:spcPct val="0"/>
              </a:spcAft>
              <a:buClr>
                <a:srgbClr val="A28E6A"/>
              </a:buClr>
              <a:buChar char="o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1645920" indent="-228600" algn="l" rtl="0" eaLnBrk="1" latinLnBrk="0" hangingPunct="1">
              <a:spcBef>
                <a:spcPts val="370"/>
              </a:spcBef>
              <a:buClr>
                <a:schemeClr val="accent3"/>
              </a:buClr>
              <a:buChar char="•"/>
              <a:defRPr kumimoji="0" sz="1800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1920240" indent="-228600" algn="l" rtl="0" eaLnBrk="1" latinLnBrk="0" hangingPunct="1">
              <a:spcBef>
                <a:spcPts val="370"/>
              </a:spcBef>
              <a:buClr>
                <a:schemeClr val="accent2"/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2194560" indent="-228600" algn="l" rtl="0" eaLnBrk="1" latinLnBrk="0" hangingPunct="1">
              <a:spcBef>
                <a:spcPts val="370"/>
              </a:spcBef>
              <a:buClr>
                <a:schemeClr val="accent1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2468880" indent="-228600" algn="l" rtl="0" eaLnBrk="1" latinLnBrk="0" hangingPunct="1">
              <a:spcBef>
                <a:spcPts val="370"/>
              </a:spcBef>
              <a:buClr>
                <a:schemeClr val="accent2">
                  <a:tint val="60000"/>
                </a:schemeClr>
              </a:buClr>
              <a:buChar char="•"/>
              <a:defRPr kumimoji="0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566928" indent="-457200" algn="just" fontAlgn="auto">
              <a:lnSpc>
                <a:spcPct val="150000"/>
              </a:lnSpc>
              <a:spcBef>
                <a:spcPts val="580"/>
              </a:spcBef>
              <a:spcAft>
                <a:spcPts val="0"/>
              </a:spcAft>
              <a:buNone/>
              <a:tabLst>
                <a:tab pos="800100" algn="l"/>
              </a:tabLst>
              <a:defRPr/>
            </a:pPr>
            <a:r>
              <a:rPr lang="en-US" sz="1600" dirty="0">
                <a:latin typeface="Garamond" panose="02020404030301010803" pitchFamily="18" charset="0"/>
              </a:rPr>
              <a:t>4.0      </a:t>
            </a:r>
            <a:r>
              <a:rPr lang="en-US" sz="1600" b="1" u="sng" dirty="0">
                <a:latin typeface="Garamond" pitchFamily="18" charset="0"/>
                <a:ea typeface="Tahoma" panose="020B0604030504040204" pitchFamily="34" charset="0"/>
                <a:cs typeface="Tahoma" panose="020B0604030504040204" pitchFamily="34" charset="0"/>
              </a:rPr>
              <a:t>Financing: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bond issuance is yet to perform as the external loans performed at 1% as at the end of the second quarter. However, internal loans performed at 42%. 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The bonds, internal and external loans are major components of financing for 2017 which are expected to be initiated and drawn down in the remaining quarters.</a:t>
            </a:r>
          </a:p>
          <a:p>
            <a:pPr marL="904875" indent="-285750" algn="just" fontAlgn="auto">
              <a:spcAft>
                <a:spcPts val="0"/>
              </a:spcAft>
              <a:defRPr/>
            </a:pPr>
            <a:r>
              <a:rPr lang="en-US" sz="1600" dirty="0">
                <a:latin typeface="Garamond" pitchFamily="18" charset="0"/>
                <a:ea typeface="Tahoma" pitchFamily="34" charset="0"/>
                <a:cs typeface="Tahoma" pitchFamily="34" charset="0"/>
              </a:rPr>
              <a:t>This explains the current level of capital expenditure performance.</a:t>
            </a: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40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3283040165"/>
      </p:ext>
    </p:extLst>
  </p:cSld>
  <p:clrMapOvr>
    <a:masterClrMapping/>
  </p:clrMapOvr>
  <p:transition spd="slow">
    <p:fade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Conclusion: The EXCO is Invited to Note: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41</a:t>
            </a:fld>
            <a:endParaRPr lang="en-US" sz="8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457200" y="2104403"/>
            <a:ext cx="1295400" cy="394755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4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15" name="Rectangle 6"/>
            <p:cNvSpPr>
              <a:spLocks noChangeArrowheads="1"/>
            </p:cNvSpPr>
            <p:nvPr/>
          </p:nvSpPr>
          <p:spPr bwMode="auto">
            <a:xfrm>
              <a:off x="1120876" y="1311994"/>
              <a:ext cx="882447" cy="44576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Total Revenue</a:t>
              </a:r>
            </a:p>
          </p:txBody>
        </p:sp>
      </p:grpSp>
      <p:sp>
        <p:nvSpPr>
          <p:cNvPr id="16" name="Rectangle 9"/>
          <p:cNvSpPr>
            <a:spLocks noChangeArrowheads="1"/>
          </p:cNvSpPr>
          <p:nvPr/>
        </p:nvSpPr>
        <p:spPr bwMode="auto">
          <a:xfrm>
            <a:off x="1828799" y="2068121"/>
            <a:ext cx="6858001" cy="431045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indent="-206375" eaLnBrk="1" fontAlgn="auto" hangingPunct="1">
              <a:lnSpc>
                <a:spcPct val="100000"/>
              </a:lnSpc>
              <a:spcBef>
                <a:spcPts val="0"/>
              </a:spcBef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Total Revenue performance was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241.433bn/75% compared with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198.781bn/73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% in HY 2016</a:t>
            </a:r>
          </a:p>
        </p:txBody>
      </p:sp>
      <p:grpSp>
        <p:nvGrpSpPr>
          <p:cNvPr id="17" name="Group 16"/>
          <p:cNvGrpSpPr/>
          <p:nvPr/>
        </p:nvGrpSpPr>
        <p:grpSpPr>
          <a:xfrm>
            <a:off x="457200" y="1477248"/>
            <a:ext cx="1295400" cy="48489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18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19" name="Rectangle 6"/>
            <p:cNvSpPr>
              <a:spLocks noChangeArrowheads="1"/>
            </p:cNvSpPr>
            <p:nvPr/>
          </p:nvSpPr>
          <p:spPr bwMode="auto">
            <a:xfrm>
              <a:off x="990600" y="1340749"/>
              <a:ext cx="1143000" cy="362896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HY Performance</a:t>
              </a:r>
            </a:p>
          </p:txBody>
        </p:sp>
      </p:grpSp>
      <p:sp>
        <p:nvSpPr>
          <p:cNvPr id="20" name="Rectangle 9"/>
          <p:cNvSpPr>
            <a:spLocks noChangeArrowheads="1"/>
          </p:cNvSpPr>
          <p:nvPr/>
        </p:nvSpPr>
        <p:spPr bwMode="auto">
          <a:xfrm>
            <a:off x="1828800" y="1477250"/>
            <a:ext cx="6858000" cy="484900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HY performed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251.617bn/62%; compared with to N230.253bn/70% for same period in 2016</a:t>
            </a:r>
          </a:p>
        </p:txBody>
      </p:sp>
      <p:grpSp>
        <p:nvGrpSpPr>
          <p:cNvPr id="21" name="Group 20"/>
          <p:cNvGrpSpPr/>
          <p:nvPr/>
        </p:nvGrpSpPr>
        <p:grpSpPr>
          <a:xfrm>
            <a:off x="457200" y="975803"/>
            <a:ext cx="1295400" cy="394757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2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23" name="Rectangle 6"/>
            <p:cNvSpPr>
              <a:spLocks noChangeArrowheads="1"/>
            </p:cNvSpPr>
            <p:nvPr/>
          </p:nvSpPr>
          <p:spPr bwMode="auto">
            <a:xfrm>
              <a:off x="990600" y="1449537"/>
              <a:ext cx="1143000" cy="222882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GB" altLang="en-US" sz="1050" b="1" i="0" u="none" strike="noStrike" kern="0" cap="none" spc="0" normalizeH="0" baseline="0" noProof="0" dirty="0">
                  <a:ln>
                    <a:noFill/>
                  </a:ln>
                  <a:solidFill>
                    <a:schemeClr val="bg1"/>
                  </a:solidFill>
                  <a:effectLst/>
                  <a:uLnTx/>
                  <a:uFillTx/>
                  <a:latin typeface="Verdana" panose="020B0604030504040204" pitchFamily="34" charset="0"/>
                  <a:cs typeface="+mn-cs"/>
                </a:rPr>
                <a:t>Budget Size</a:t>
              </a:r>
            </a:p>
          </p:txBody>
        </p:sp>
      </p:grpSp>
      <p:sp>
        <p:nvSpPr>
          <p:cNvPr id="24" name="Rectangle 9"/>
          <p:cNvSpPr>
            <a:spLocks noChangeArrowheads="1"/>
          </p:cNvSpPr>
          <p:nvPr/>
        </p:nvSpPr>
        <p:spPr bwMode="auto">
          <a:xfrm>
            <a:off x="1828800" y="975803"/>
            <a:ext cx="6858000" cy="394758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2017 Budget size was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812.998bn, with a Q2 pro-rata size of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406.499bn </a:t>
            </a:r>
          </a:p>
        </p:txBody>
      </p:sp>
      <p:grpSp>
        <p:nvGrpSpPr>
          <p:cNvPr id="25" name="Group 24"/>
          <p:cNvGrpSpPr/>
          <p:nvPr/>
        </p:nvGrpSpPr>
        <p:grpSpPr>
          <a:xfrm>
            <a:off x="457200" y="2605852"/>
            <a:ext cx="1295400" cy="394756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26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27" name="Rectangle 6"/>
            <p:cNvSpPr>
              <a:spLocks noChangeArrowheads="1"/>
            </p:cNvSpPr>
            <p:nvPr/>
          </p:nvSpPr>
          <p:spPr bwMode="auto">
            <a:xfrm>
              <a:off x="1098380" y="1309736"/>
              <a:ext cx="918278" cy="445763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Capital Receipts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28" name="Rectangle 9"/>
          <p:cNvSpPr>
            <a:spLocks noChangeArrowheads="1"/>
          </p:cNvSpPr>
          <p:nvPr/>
        </p:nvSpPr>
        <p:spPr bwMode="auto">
          <a:xfrm>
            <a:off x="1828800" y="2605854"/>
            <a:ext cx="6858000" cy="394758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Total Capital Receipts for the period amounted to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8.567bn/67%</a:t>
            </a:r>
          </a:p>
        </p:txBody>
      </p:sp>
      <p:grpSp>
        <p:nvGrpSpPr>
          <p:cNvPr id="46" name="Group 45"/>
          <p:cNvGrpSpPr/>
          <p:nvPr/>
        </p:nvGrpSpPr>
        <p:grpSpPr>
          <a:xfrm>
            <a:off x="457200" y="3108266"/>
            <a:ext cx="1295400" cy="44926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47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48" name="Rectangle 6"/>
            <p:cNvSpPr>
              <a:spLocks noChangeArrowheads="1"/>
            </p:cNvSpPr>
            <p:nvPr/>
          </p:nvSpPr>
          <p:spPr bwMode="auto">
            <a:xfrm>
              <a:off x="1069841" y="1310741"/>
              <a:ext cx="984523" cy="458124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Recurrent Expenditure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49" name="Rectangle 9"/>
          <p:cNvSpPr>
            <a:spLocks noChangeArrowheads="1"/>
          </p:cNvSpPr>
          <p:nvPr/>
        </p:nvSpPr>
        <p:spPr bwMode="auto">
          <a:xfrm>
            <a:off x="1828800" y="3108266"/>
            <a:ext cx="6858000" cy="44927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Total Recurrent Expenditure for the period performed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149.311bn/98% (Total Personnel Cost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48.871bn/93%; Total Overhead Cost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89.290bn/105%)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57200" y="3664090"/>
            <a:ext cx="1295400" cy="44926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1069841" y="1343964"/>
              <a:ext cx="984523" cy="391676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Capital Expenditure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1828800" y="3664090"/>
            <a:ext cx="6858000" cy="44927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Total Capital Expenditure performance was </a:t>
            </a:r>
            <a:r>
              <a:rPr lang="en-US" sz="110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₦</a:t>
            </a:r>
            <a:r>
              <a:rPr lang="en-US" altLang="en-US" sz="1100" kern="0" dirty="0">
                <a:solidFill>
                  <a:srgbClr val="002060"/>
                </a:solidFill>
                <a:ea typeface="Verdana" panose="020B0604030504040204" pitchFamily="34" charset="0"/>
                <a:cs typeface="Verdana" panose="020B0604030504040204" pitchFamily="34" charset="0"/>
              </a:rPr>
              <a:t>102.306bn/40%</a:t>
            </a:r>
          </a:p>
        </p:txBody>
      </p:sp>
    </p:spTree>
    <p:extLst>
      <p:ext uri="{BB962C8B-B14F-4D97-AF65-F5344CB8AC3E}">
        <p14:creationId xmlns:p14="http://schemas.microsoft.com/office/powerpoint/2010/main" val="3813019298"/>
      </p:ext>
    </p:extLst>
  </p:cSld>
  <p:clrMapOvr>
    <a:masterClrMapping/>
  </p:clrMapOvr>
  <p:transition spd="slow">
    <p:fade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2"/>
          <p:cNvSpPr txBox="1">
            <a:spLocks noChangeArrowheads="1"/>
          </p:cNvSpPr>
          <p:nvPr/>
        </p:nvSpPr>
        <p:spPr bwMode="auto">
          <a:xfrm>
            <a:off x="762000" y="123246"/>
            <a:ext cx="74676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  <a:noAutofit/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endParaRPr lang="en-US" sz="20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  <a:p>
            <a:pPr fontAlgn="auto">
              <a:spcAft>
                <a:spcPts val="0"/>
              </a:spcAft>
              <a:defRPr/>
            </a:pPr>
            <a:r>
              <a:rPr lang="en-US" sz="2000" b="1" dirty="0">
                <a:solidFill>
                  <a:srgbClr val="002060"/>
                </a:solidFill>
                <a:latin typeface="Garamond" pitchFamily="18" charset="0"/>
                <a:cs typeface="Arial" pitchFamily="34" charset="0"/>
              </a:rPr>
              <a:t>Conclusion: The EXCO is Invited to Note:</a:t>
            </a:r>
            <a:endParaRPr lang="en-US" sz="1700" b="1" dirty="0">
              <a:solidFill>
                <a:srgbClr val="002060"/>
              </a:solidFill>
              <a:latin typeface="Garamond" pitchFamily="18" charset="0"/>
              <a:cs typeface="Arial" pitchFamily="34" charset="0"/>
            </a:endParaRPr>
          </a:p>
        </p:txBody>
      </p:sp>
      <p:sp>
        <p:nvSpPr>
          <p:cNvPr id="5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  <a:ln>
            <a:solidFill>
              <a:schemeClr val="accent1"/>
            </a:solidFill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42</a:t>
            </a:fld>
            <a:endParaRPr lang="en-US" sz="800" dirty="0"/>
          </a:p>
        </p:txBody>
      </p:sp>
      <p:grpSp>
        <p:nvGrpSpPr>
          <p:cNvPr id="38" name="Group 37"/>
          <p:cNvGrpSpPr/>
          <p:nvPr/>
        </p:nvGrpSpPr>
        <p:grpSpPr>
          <a:xfrm>
            <a:off x="457200" y="1475178"/>
            <a:ext cx="1295400" cy="398009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39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40" name="Rectangle 6"/>
            <p:cNvSpPr>
              <a:spLocks noChangeArrowheads="1"/>
            </p:cNvSpPr>
            <p:nvPr/>
          </p:nvSpPr>
          <p:spPr bwMode="auto">
            <a:xfrm>
              <a:off x="1069841" y="1441883"/>
              <a:ext cx="984523" cy="195839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Debt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41" name="Rectangle 9"/>
          <p:cNvSpPr>
            <a:spLocks noChangeArrowheads="1"/>
          </p:cNvSpPr>
          <p:nvPr/>
        </p:nvSpPr>
        <p:spPr bwMode="auto">
          <a:xfrm>
            <a:off x="1828800" y="1475179"/>
            <a:ext cx="6858000" cy="398012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</a:rPr>
              <a:t>Bonds are yet to be drawn down while loans have partly been utilized</a:t>
            </a:r>
          </a:p>
        </p:txBody>
      </p:sp>
      <p:grpSp>
        <p:nvGrpSpPr>
          <p:cNvPr id="50" name="Group 49"/>
          <p:cNvGrpSpPr/>
          <p:nvPr/>
        </p:nvGrpSpPr>
        <p:grpSpPr>
          <a:xfrm>
            <a:off x="457200" y="928442"/>
            <a:ext cx="1295400" cy="449268"/>
            <a:chOff x="927101" y="1265236"/>
            <a:chExt cx="1395413" cy="544513"/>
          </a:xfrm>
          <a:solidFill>
            <a:schemeClr val="tx2"/>
          </a:solidFill>
          <a:scene3d>
            <a:camera prst="orthographicFront">
              <a:rot lat="0" lon="0" rev="0"/>
            </a:camera>
            <a:lightRig rig="soft" dir="t">
              <a:rot lat="0" lon="0" rev="0"/>
            </a:lightRig>
          </a:scene3d>
        </p:grpSpPr>
        <p:sp>
          <p:nvSpPr>
            <p:cNvPr id="51" name="Freeform 5"/>
            <p:cNvSpPr>
              <a:spLocks/>
            </p:cNvSpPr>
            <p:nvPr/>
          </p:nvSpPr>
          <p:spPr bwMode="auto">
            <a:xfrm rot="16200000">
              <a:off x="1352551" y="839786"/>
              <a:ext cx="544513" cy="1395413"/>
            </a:xfrm>
            <a:custGeom>
              <a:avLst/>
              <a:gdLst>
                <a:gd name="T0" fmla="*/ 977900 w 821"/>
                <a:gd name="T1" fmla="*/ 0 h 629"/>
                <a:gd name="T2" fmla="*/ 977900 w 821"/>
                <a:gd name="T3" fmla="*/ 1111450 h 629"/>
                <a:gd name="T4" fmla="*/ 480017 w 821"/>
                <a:gd name="T5" fmla="*/ 1395413 h 629"/>
                <a:gd name="T6" fmla="*/ 0 w 821"/>
                <a:gd name="T7" fmla="*/ 1144727 h 629"/>
                <a:gd name="T8" fmla="*/ 0 w 821"/>
                <a:gd name="T9" fmla="*/ 0 h 629"/>
                <a:gd name="T10" fmla="*/ 977900 w 821"/>
                <a:gd name="T11" fmla="*/ 0 h 629"/>
                <a:gd name="T12" fmla="*/ 0 60000 65536"/>
                <a:gd name="T13" fmla="*/ 0 60000 65536"/>
                <a:gd name="T14" fmla="*/ 0 60000 65536"/>
                <a:gd name="T15" fmla="*/ 0 60000 65536"/>
                <a:gd name="T16" fmla="*/ 0 60000 65536"/>
                <a:gd name="T17" fmla="*/ 0 60000 65536"/>
              </a:gdLst>
              <a:ahLst/>
              <a:cxnLst>
                <a:cxn ang="T12">
                  <a:pos x="T0" y="T1"/>
                </a:cxn>
                <a:cxn ang="T13">
                  <a:pos x="T2" y="T3"/>
                </a:cxn>
                <a:cxn ang="T14">
                  <a:pos x="T4" y="T5"/>
                </a:cxn>
                <a:cxn ang="T15">
                  <a:pos x="T6" y="T7"/>
                </a:cxn>
                <a:cxn ang="T16">
                  <a:pos x="T8" y="T9"/>
                </a:cxn>
                <a:cxn ang="T17">
                  <a:pos x="T10" y="T11"/>
                </a:cxn>
              </a:cxnLst>
              <a:rect l="0" t="0" r="r" b="b"/>
              <a:pathLst>
                <a:path w="821" h="629">
                  <a:moveTo>
                    <a:pt x="821" y="0"/>
                  </a:moveTo>
                  <a:lnTo>
                    <a:pt x="821" y="501"/>
                  </a:lnTo>
                  <a:lnTo>
                    <a:pt x="403" y="629"/>
                  </a:lnTo>
                  <a:lnTo>
                    <a:pt x="0" y="516"/>
                  </a:lnTo>
                  <a:lnTo>
                    <a:pt x="0" y="0"/>
                  </a:lnTo>
                  <a:lnTo>
                    <a:pt x="821" y="0"/>
                  </a:lnTo>
                </a:path>
              </a:pathLst>
            </a:cu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6350" cap="flat" cmpd="sng">
                  <a:solidFill>
                    <a:srgbClr val="C0C0C0"/>
                  </a:solidFill>
                  <a:prstDash val="solid"/>
                  <a:round/>
                  <a:headEnd/>
                  <a:tailEnd/>
                </a14:hiddenLine>
              </a:ext>
            </a:extLst>
          </p:spPr>
          <p:txBody>
            <a:bodyPr tIns="91440" bIns="91440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050" b="0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latin typeface="Verdana" panose="020B0604030504040204" pitchFamily="34" charset="0"/>
                <a:cs typeface="+mn-cs"/>
              </a:endParaRPr>
            </a:p>
          </p:txBody>
        </p:sp>
        <p:sp>
          <p:nvSpPr>
            <p:cNvPr id="52" name="Rectangle 6"/>
            <p:cNvSpPr>
              <a:spLocks noChangeArrowheads="1"/>
            </p:cNvSpPr>
            <p:nvPr/>
          </p:nvSpPr>
          <p:spPr bwMode="auto">
            <a:xfrm>
              <a:off x="1069841" y="1343964"/>
              <a:ext cx="984523" cy="391676"/>
            </a:xfrm>
            <a:prstGeom prst="rect">
              <a:avLst/>
            </a:prstGeom>
            <a:grpFill/>
            <a:ln>
              <a:noFill/>
            </a:ln>
            <a:effectLst>
              <a:outerShdw blurRad="107950" dist="12700" dir="5400000" algn="ctr">
                <a:srgbClr val="000000"/>
              </a:outerShdw>
            </a:effectLst>
            <a:sp3d contourW="44450" prstMaterial="matte">
              <a:bevelT w="63500" h="63500" prst="artDeco"/>
              <a:contourClr>
                <a:srgbClr val="FFFFFF"/>
              </a:contourClr>
            </a:sp3d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wrap="square" lIns="0" tIns="0" rIns="0" bIns="0" anchor="ctr">
              <a:spAutoFit/>
            </a:bodyPr>
            <a:lstStyle>
              <a:lvl1pPr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1pPr>
              <a:lvl2pPr marL="742950" indent="-28575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2pPr>
              <a:lvl3pPr marL="11430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3pPr>
              <a:lvl4pPr marL="16002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4pPr>
              <a:lvl5pPr marL="2057400" indent="-228600" algn="ctr"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5pPr>
              <a:lvl6pPr marL="25146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6pPr>
              <a:lvl7pPr marL="29718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7pPr>
              <a:lvl8pPr marL="34290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8pPr>
              <a:lvl9pPr marL="3886200" indent="-228600" algn="ctr" eaLnBrk="0" fontAlgn="base" hangingPunct="0">
                <a:spcBef>
                  <a:spcPct val="0"/>
                </a:spcBef>
                <a:spcAft>
                  <a:spcPct val="0"/>
                </a:spcAft>
                <a:defRPr sz="1200">
                  <a:solidFill>
                    <a:schemeClr val="tx1"/>
                  </a:solidFill>
                  <a:latin typeface="Verdana" panose="020B0604030504040204" pitchFamily="34" charset="0"/>
                </a:defRPr>
              </a:lvl9pPr>
            </a:lstStyle>
            <a:p>
              <a:pPr lvl="0" eaLnBrk="1" fontAlgn="auto" hangingPunct="1">
                <a:spcBef>
                  <a:spcPts val="0"/>
                </a:spcBef>
                <a:spcAft>
                  <a:spcPts val="0"/>
                </a:spcAft>
              </a:pPr>
              <a:r>
                <a:rPr lang="en-GB" altLang="en-US" sz="1050" b="1" kern="0" dirty="0">
                  <a:solidFill>
                    <a:schemeClr val="bg1"/>
                  </a:solidFill>
                  <a:cs typeface="+mn-cs"/>
                </a:rPr>
                <a:t>Capital / Recurrent</a:t>
              </a:r>
              <a:endParaRPr kumimoji="0" lang="en-GB" altLang="en-US" sz="1050" b="1" i="0" u="none" strike="noStrike" kern="0" cap="none" spc="0" normalizeH="0" baseline="0" noProof="0" dirty="0">
                <a:ln>
                  <a:noFill/>
                </a:ln>
                <a:solidFill>
                  <a:schemeClr val="bg1"/>
                </a:solidFill>
                <a:effectLst/>
                <a:uLnTx/>
                <a:uFillTx/>
                <a:cs typeface="+mn-cs"/>
              </a:endParaRPr>
            </a:p>
          </p:txBody>
        </p:sp>
      </p:grpSp>
      <p:sp>
        <p:nvSpPr>
          <p:cNvPr id="53" name="Rectangle 9"/>
          <p:cNvSpPr>
            <a:spLocks noChangeArrowheads="1"/>
          </p:cNvSpPr>
          <p:nvPr/>
        </p:nvSpPr>
        <p:spPr bwMode="auto">
          <a:xfrm>
            <a:off x="1828800" y="928442"/>
            <a:ext cx="6858000" cy="449271"/>
          </a:xfrm>
          <a:prstGeom prst="rect">
            <a:avLst/>
          </a:prstGeom>
          <a:solidFill>
            <a:schemeClr val="bg2">
              <a:lumMod val="90000"/>
            </a:schemeClr>
          </a:solidFill>
          <a:ln w="9525">
            <a:solidFill>
              <a:schemeClr val="accent1"/>
            </a:solidFill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</p:spPr>
        <p:txBody>
          <a:bodyPr lIns="0" tIns="0" rIns="0" bIns="0" anchor="ctr">
            <a:noAutofit/>
          </a:bodyPr>
          <a:lstStyle>
            <a:lvl1pPr marL="381000" indent="-381000">
              <a:lnSpc>
                <a:spcPct val="102000"/>
              </a:lnSpc>
              <a:spcAft>
                <a:spcPct val="37000"/>
              </a:spcAft>
              <a:buChar char="•"/>
              <a:defRPr sz="1600">
                <a:solidFill>
                  <a:schemeClr val="tx1"/>
                </a:solidFill>
                <a:latin typeface="Verdana" panose="020B0604030504040204" pitchFamily="34" charset="0"/>
              </a:defRPr>
            </a:lvl1pPr>
            <a:lvl2pPr marL="571500" indent="-190500">
              <a:lnSpc>
                <a:spcPct val="94000"/>
              </a:lnSpc>
              <a:spcAft>
                <a:spcPct val="36000"/>
              </a:spcAft>
              <a:buChar char="–"/>
              <a:defRPr sz="1400">
                <a:solidFill>
                  <a:schemeClr val="tx1"/>
                </a:solidFill>
                <a:latin typeface="Verdana" panose="020B0604030504040204" pitchFamily="34" charset="0"/>
              </a:defRPr>
            </a:lvl2pPr>
            <a:lvl3pPr marL="574675" indent="-190500">
              <a:lnSpc>
                <a:spcPct val="95000"/>
              </a:lnSpc>
              <a:spcAft>
                <a:spcPct val="30000"/>
              </a:spcAft>
              <a:buChar char="–"/>
              <a:defRPr sz="1200">
                <a:solidFill>
                  <a:schemeClr val="tx1"/>
                </a:solidFill>
                <a:latin typeface="Verdana" panose="020B0604030504040204" pitchFamily="34" charset="0"/>
              </a:defRPr>
            </a:lvl3pPr>
            <a:lvl4pPr marL="771525" indent="-195263">
              <a:lnSpc>
                <a:spcPct val="97000"/>
              </a:lnSpc>
              <a:spcAft>
                <a:spcPct val="28000"/>
              </a:spcAft>
              <a:buChar char="–"/>
              <a:defRPr sz="1000">
                <a:solidFill>
                  <a:schemeClr val="tx1"/>
                </a:solidFill>
                <a:latin typeface="Verdana" panose="020B0604030504040204" pitchFamily="34" charset="0"/>
              </a:defRPr>
            </a:lvl4pPr>
            <a:lvl5pPr marL="960438" indent="-187325"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5pPr>
            <a:lvl6pPr marL="14176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6pPr>
            <a:lvl7pPr marL="18748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7pPr>
            <a:lvl8pPr marL="23320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8pPr>
            <a:lvl9pPr marL="2789238" indent="-187325" eaLnBrk="0" fontAlgn="base" hangingPunct="0">
              <a:spcBef>
                <a:spcPct val="0"/>
              </a:spcBef>
              <a:spcAft>
                <a:spcPct val="0"/>
              </a:spcAft>
              <a:buSzPct val="100000"/>
              <a:buFont typeface="Arial" panose="020B0604020202020204" pitchFamily="34" charset="0"/>
              <a:buChar char="–"/>
              <a:defRPr>
                <a:solidFill>
                  <a:schemeClr val="tx1"/>
                </a:solidFill>
                <a:latin typeface="Verdana" panose="020B0604030504040204" pitchFamily="34" charset="0"/>
              </a:defRPr>
            </a:lvl9pPr>
          </a:lstStyle>
          <a:p>
            <a:pPr marL="288925" lvl="0" indent="-206375" eaLnBrk="1" fontAlgn="auto" hangingPunct="1">
              <a:lnSpc>
                <a:spcPct val="100000"/>
              </a:lnSpc>
              <a:spcBef>
                <a:spcPts val="0"/>
              </a:spcBef>
              <a:spcAft>
                <a:spcPct val="0"/>
              </a:spcAft>
            </a:pPr>
            <a:r>
              <a:rPr lang="en-US" altLang="en-US" sz="1100" kern="0" dirty="0">
                <a:solidFill>
                  <a:srgbClr val="002060"/>
                </a:solidFill>
              </a:rPr>
              <a:t>Capital/Recurrent Expenditure Ratio closed at 41:59 vs 62:38 target for 2017</a:t>
            </a:r>
            <a:endParaRPr lang="en-US" altLang="en-US" sz="1100" kern="0" dirty="0">
              <a:solidFill>
                <a:srgbClr val="002060"/>
              </a:solidFill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1986487624"/>
      </p:ext>
    </p:extLst>
  </p:cSld>
  <p:clrMapOvr>
    <a:masterClrMapping/>
  </p:clrMapOvr>
  <p:transition spd="slow">
    <p:fade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 txBox="1">
            <a:spLocks/>
          </p:cNvSpPr>
          <p:nvPr/>
        </p:nvSpPr>
        <p:spPr bwMode="auto">
          <a:xfrm>
            <a:off x="1384638" y="1662998"/>
            <a:ext cx="6373139" cy="16707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91440" numCol="1" anchor="ctr" anchorCtr="0" compatLnSpc="1">
            <a:prstTxWarp prst="textNoShape">
              <a:avLst/>
            </a:prstTxWarp>
          </a:bodyPr>
          <a:lstStyle>
            <a:lvl1pPr algn="l" rtl="0" eaLnBrk="1" fontAlgn="base" hangingPunct="1">
              <a:spcBef>
                <a:spcPct val="0"/>
              </a:spcBef>
              <a:spcAft>
                <a:spcPct val="0"/>
              </a:spcAft>
              <a:defRPr sz="4000" kern="120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2pPr>
            <a:lvl3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3pPr>
            <a:lvl4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4pPr>
            <a:lvl5pPr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5pPr>
            <a:lvl6pPr marL="4572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6pPr>
            <a:lvl7pPr marL="9144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7pPr>
            <a:lvl8pPr marL="13716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8pPr>
            <a:lvl9pPr marL="1828800" algn="l" rtl="0" eaLnBrk="1" fontAlgn="base" hangingPunct="1">
              <a:spcBef>
                <a:spcPct val="0"/>
              </a:spcBef>
              <a:spcAft>
                <a:spcPct val="0"/>
              </a:spcAft>
              <a:defRPr sz="4000">
                <a:solidFill>
                  <a:schemeClr val="tx2"/>
                </a:solidFill>
                <a:latin typeface="Franklin Gothic Book" pitchFamily="34" charset="0"/>
              </a:defRPr>
            </a:lvl9pPr>
          </a:lstStyle>
          <a:p>
            <a:pPr algn="ctr"/>
            <a:r>
              <a:rPr lang="en-US" altLang="en-US" sz="3200" dirty="0" err="1">
                <a:latin typeface="Garamond" pitchFamily="18" charset="0"/>
              </a:rPr>
              <a:t>Itesiwaju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ipinle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Eko</a:t>
            </a:r>
            <a:r>
              <a:rPr lang="en-US" altLang="en-US" sz="3200" dirty="0">
                <a:latin typeface="Garamond" pitchFamily="18" charset="0"/>
              </a:rPr>
              <a:t> lo je </a:t>
            </a:r>
            <a:r>
              <a:rPr lang="en-US" altLang="en-US" sz="3200" dirty="0" err="1">
                <a:latin typeface="Garamond" pitchFamily="18" charset="0"/>
              </a:rPr>
              <a:t>wa</a:t>
            </a:r>
            <a:r>
              <a:rPr lang="en-US" altLang="en-US" sz="3200" dirty="0">
                <a:latin typeface="Garamond" pitchFamily="18" charset="0"/>
              </a:rPr>
              <a:t> </a:t>
            </a:r>
            <a:r>
              <a:rPr lang="en-US" altLang="en-US" sz="3200" dirty="0" err="1">
                <a:latin typeface="Garamond" pitchFamily="18" charset="0"/>
              </a:rPr>
              <a:t>l’ogun</a:t>
            </a:r>
            <a:r>
              <a:rPr lang="en-US" altLang="en-US" sz="3200" dirty="0">
                <a:latin typeface="Garamond" pitchFamily="18" charset="0"/>
              </a:rPr>
              <a:t>! 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Thank you.	</a:t>
            </a:r>
          </a:p>
          <a:p>
            <a:pPr algn="ctr"/>
            <a:endParaRPr lang="en-US" altLang="en-US" sz="3200" dirty="0">
              <a:latin typeface="Garamond" pitchFamily="18" charset="0"/>
            </a:endParaRPr>
          </a:p>
          <a:p>
            <a:pPr algn="ctr"/>
            <a:r>
              <a:rPr lang="en-US" altLang="en-US" sz="3200" dirty="0">
                <a:latin typeface="Garamond" pitchFamily="18" charset="0"/>
              </a:rPr>
              <a:t>Comments, Observations &amp; Questions?</a:t>
            </a:r>
          </a:p>
        </p:txBody>
      </p:sp>
      <p:sp>
        <p:nvSpPr>
          <p:cNvPr id="4" name="Slide Number Placeholder 6"/>
          <p:cNvSpPr txBox="1">
            <a:spLocks/>
          </p:cNvSpPr>
          <p:nvPr/>
        </p:nvSpPr>
        <p:spPr>
          <a:xfrm>
            <a:off x="8686800" y="4842110"/>
            <a:ext cx="304800" cy="190500"/>
          </a:xfrm>
          <a:prstGeom prst="ellipse">
            <a:avLst/>
          </a:prstGeom>
          <a:solidFill>
            <a:schemeClr val="accent1"/>
          </a:solidFill>
        </p:spPr>
        <p:txBody>
          <a:bodyPr vert="horz" wrap="none" lIns="0" tIns="0" rIns="0" bIns="0" numCol="1" anchor="ctr" anchorCtr="1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algn="ctr" rtl="0" eaLnBrk="1" fontAlgn="base" hangingPunct="1">
              <a:spcBef>
                <a:spcPct val="0"/>
              </a:spcBef>
              <a:spcAft>
                <a:spcPct val="0"/>
              </a:spcAft>
              <a:defRPr sz="1400" kern="1200" smtClean="0">
                <a:solidFill>
                  <a:srgbClr val="FFFFFF"/>
                </a:solidFill>
                <a:latin typeface="Franklin Gothic Book" pitchFamily="34" charset="0"/>
                <a:ea typeface="+mn-ea"/>
                <a:cs typeface="Arial" charset="0"/>
              </a:defRPr>
            </a:lvl1pPr>
            <a:lvl2pPr marL="4572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2pPr>
            <a:lvl3pPr marL="9144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3pPr>
            <a:lvl4pPr marL="13716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4pPr>
            <a:lvl5pPr marL="1828800" algn="l" rtl="0" eaLnBrk="0" fontAlgn="base" hangingPunct="0">
              <a:spcBef>
                <a:spcPct val="0"/>
              </a:spcBef>
              <a:spcAft>
                <a:spcPct val="0"/>
              </a:spcAft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5pPr>
            <a:lvl6pPr marL="22860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6pPr>
            <a:lvl7pPr marL="27432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7pPr>
            <a:lvl8pPr marL="32004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8pPr>
            <a:lvl9pPr marL="3657600" algn="l" defTabSz="914400" rtl="0" eaLnBrk="1" latinLnBrk="0" hangingPunct="1">
              <a:defRPr kern="1200">
                <a:solidFill>
                  <a:schemeClr val="tx1"/>
                </a:solidFill>
                <a:latin typeface="Arial" charset="0"/>
                <a:ea typeface="+mn-ea"/>
                <a:cs typeface="Arial" charset="0"/>
              </a:defRPr>
            </a:lvl9pPr>
          </a:lstStyle>
          <a:p>
            <a:pPr>
              <a:defRPr/>
            </a:pPr>
            <a:fld id="{9B36653D-785B-486C-A4E5-0689D472AF01}" type="slidenum">
              <a:rPr lang="en-US" sz="800" smtClean="0"/>
              <a:pPr>
                <a:defRPr/>
              </a:pPr>
              <a:t>43</a:t>
            </a:fld>
            <a:endParaRPr lang="en-US" sz="800" dirty="0"/>
          </a:p>
        </p:txBody>
      </p:sp>
    </p:spTree>
    <p:extLst>
      <p:ext uri="{BB962C8B-B14F-4D97-AF65-F5344CB8AC3E}">
        <p14:creationId xmlns:p14="http://schemas.microsoft.com/office/powerpoint/2010/main" val="1310133521"/>
      </p:ext>
    </p:extLst>
  </p:cSld>
  <p:clrMapOvr>
    <a:masterClrMapping/>
  </p:clrMapOvr>
  <p:transition spd="slow">
    <p:fade/>
  </p:transition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Office">
    <a:dk1>
      <a:sysClr val="windowText" lastClr="000000"/>
    </a:dk1>
    <a:lt1>
      <a:sysClr val="window" lastClr="FFFFFF"/>
    </a:lt1>
    <a:dk2>
      <a:srgbClr val="1F497D"/>
    </a:dk2>
    <a:lt2>
      <a:srgbClr val="EEECE1"/>
    </a:lt2>
    <a:accent1>
      <a:srgbClr val="4F81BD"/>
    </a:accent1>
    <a:accent2>
      <a:srgbClr val="C0504D"/>
    </a:accent2>
    <a:accent3>
      <a:srgbClr val="9BBB59"/>
    </a:accent3>
    <a:accent4>
      <a:srgbClr val="8064A2"/>
    </a:accent4>
    <a:accent5>
      <a:srgbClr val="4BACC6"/>
    </a:accent5>
    <a:accent6>
      <a:srgbClr val="F79646"/>
    </a:accent6>
    <a:hlink>
      <a:srgbClr val="0000FF"/>
    </a:hlink>
    <a:folHlink>
      <a:srgbClr val="800080"/>
    </a:folHlink>
  </a:clrScheme>
  <a:fontScheme name="Office">
    <a:majorFont>
      <a:latin typeface="Cambria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Times New Roman"/>
      <a:font script="Hebr" typeface="Times New Roman"/>
      <a:font script="Thai" typeface="Tahoma"/>
      <a:font script="Ethi" typeface="Nyala"/>
      <a:font script="Beng" typeface="Vrinda"/>
      <a:font script="Gujr" typeface="Shruti"/>
      <a:font script="Khmr" typeface="MoolBoran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Times New Roman"/>
      <a:font script="Uigh" typeface="Microsoft Uighur"/>
      <a:font script="Geor" typeface="Sylfaen"/>
    </a:majorFont>
    <a:minorFont>
      <a:latin typeface="Calibri"/>
      <a:ea typeface=""/>
      <a:cs typeface=""/>
      <a:font script="Jpan" typeface="ＭＳ Ｐゴシック"/>
      <a:font script="Hang" typeface="맑은 고딕"/>
      <a:font script="Hans" typeface="宋体"/>
      <a:font script="Hant" typeface="新細明體"/>
      <a:font script="Arab" typeface="Arial"/>
      <a:font script="Hebr" typeface="Arial"/>
      <a:font script="Thai" typeface="Tahoma"/>
      <a:font script="Ethi" typeface="Nyala"/>
      <a:font script="Beng" typeface="Vrinda"/>
      <a:font script="Gujr" typeface="Shruti"/>
      <a:font script="Khmr" typeface="DaunPenh"/>
      <a:font script="Knda" typeface="Tunga"/>
      <a:font script="Guru" typeface="Raavi"/>
      <a:font script="Cans" typeface="Euphemia"/>
      <a:font script="Cher" typeface="Plantagenet Cherokee"/>
      <a:font script="Yiii" typeface="Microsoft Yi Baiti"/>
      <a:font script="Tibt" typeface="Microsoft Himalaya"/>
      <a:font script="Thaa" typeface="MV Boli"/>
      <a:font script="Deva" typeface="Mangal"/>
      <a:font script="Telu" typeface="Gautami"/>
      <a:font script="Taml" typeface="Latha"/>
      <a:font script="Syrc" typeface="Estrangelo Edessa"/>
      <a:font script="Orya" typeface="Kalinga"/>
      <a:font script="Mlym" typeface="Kartika"/>
      <a:font script="Laoo" typeface="DokChampa"/>
      <a:font script="Sinh" typeface="Iskoola Pota"/>
      <a:font script="Mong" typeface="Mongolian Baiti"/>
      <a:font script="Viet" typeface="Arial"/>
      <a:font script="Uigh" typeface="Microsoft Uighur"/>
      <a:font script="Geor" typeface="Sylfaen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3643</Words>
  <Application>Microsoft Office PowerPoint</Application>
  <PresentationFormat>On-screen Show (16:9)</PresentationFormat>
  <Paragraphs>1289</Paragraphs>
  <Slides>43</Slides>
  <Notes>27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43</vt:i4>
      </vt:variant>
    </vt:vector>
  </HeadingPairs>
  <TitlesOfParts>
    <vt:vector size="55" baseType="lpstr">
      <vt:lpstr>Aharoni</vt:lpstr>
      <vt:lpstr>Arial</vt:lpstr>
      <vt:lpstr>Calibri</vt:lpstr>
      <vt:lpstr>Calibri (Body)</vt:lpstr>
      <vt:lpstr>Franklin Gothic Book</vt:lpstr>
      <vt:lpstr>Garamond</vt:lpstr>
      <vt:lpstr>Symbol</vt:lpstr>
      <vt:lpstr>Tahoma</vt:lpstr>
      <vt:lpstr>Verdana</vt:lpstr>
      <vt:lpstr>Wingdings</vt:lpstr>
      <vt:lpstr>Wingdings 2</vt:lpstr>
      <vt:lpstr>Office Theme</vt:lpstr>
      <vt:lpstr>LAGOS STATE GOVERNMENT MINISTRY OF ECONOMIC PLANNING AND BUDGET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Highlights of Budget Performance Review</vt:lpstr>
      <vt:lpstr>Q1 2017 Budget Performance (Recap)</vt:lpstr>
      <vt:lpstr>PowerPoint Presentation</vt:lpstr>
      <vt:lpstr>Q2 2017 Budget Performance Review</vt:lpstr>
      <vt:lpstr>PowerPoint Presentation</vt:lpstr>
      <vt:lpstr>PowerPoint Presentation</vt:lpstr>
      <vt:lpstr>Half Year 2017 Budget Performance Review</vt:lpstr>
      <vt:lpstr>PowerPoint Presentation</vt:lpstr>
      <vt:lpstr>Half Year 2017 Revenue Appraisal</vt:lpstr>
      <vt:lpstr>PowerPoint Presentation</vt:lpstr>
      <vt:lpstr>PowerPoint Presentation</vt:lpstr>
      <vt:lpstr>PowerPoint Presentation</vt:lpstr>
      <vt:lpstr>PowerPoint Presentation</vt:lpstr>
      <vt:lpstr> </vt:lpstr>
      <vt:lpstr>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2014-01-30T07:05:43Z</dcterms:created>
  <dcterms:modified xsi:type="dcterms:W3CDTF">2017-07-27T10:46:46Z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LCID">
    <vt:i4>1033</vt:i4>
  </property>
  <property fmtid="{D5CDD505-2E9C-101B-9397-08002B2CF9AE}" pid="3" name="_Version">
    <vt:lpwstr>12.0.4518</vt:lpwstr>
  </property>
</Properties>
</file>