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charts/chart3.xml" ContentType="application/vnd.openxmlformats-officedocument.drawingml.chart+xml"/>
  <Default Extension="xlsx" ContentType="application/vnd.openxmlformats-officedocument.spreadsheetml.sheet"/>
  <Override PartName="/ppt/charts/chart5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charts/chart6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4.xml" ContentType="application/vnd.openxmlformats-officedocument.drawingml.chart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4108" r:id="rId1"/>
  </p:sldMasterIdLst>
  <p:notesMasterIdLst>
    <p:notesMasterId r:id="rId58"/>
  </p:notesMasterIdLst>
  <p:handoutMasterIdLst>
    <p:handoutMasterId r:id="rId59"/>
  </p:handoutMasterIdLst>
  <p:sldIdLst>
    <p:sldId id="316" r:id="rId2"/>
    <p:sldId id="385" r:id="rId3"/>
    <p:sldId id="465" r:id="rId4"/>
    <p:sldId id="330" r:id="rId5"/>
    <p:sldId id="484" r:id="rId6"/>
    <p:sldId id="485" r:id="rId7"/>
    <p:sldId id="486" r:id="rId8"/>
    <p:sldId id="334" r:id="rId9"/>
    <p:sldId id="335" r:id="rId10"/>
    <p:sldId id="336" r:id="rId11"/>
    <p:sldId id="487" r:id="rId12"/>
    <p:sldId id="521" r:id="rId13"/>
    <p:sldId id="527" r:id="rId14"/>
    <p:sldId id="400" r:id="rId15"/>
    <p:sldId id="528" r:id="rId16"/>
    <p:sldId id="401" r:id="rId17"/>
    <p:sldId id="499" r:id="rId18"/>
    <p:sldId id="430" r:id="rId19"/>
    <p:sldId id="556" r:id="rId20"/>
    <p:sldId id="534" r:id="rId21"/>
    <p:sldId id="557" r:id="rId22"/>
    <p:sldId id="451" r:id="rId23"/>
    <p:sldId id="466" r:id="rId24"/>
    <p:sldId id="536" r:id="rId25"/>
    <p:sldId id="431" r:id="rId26"/>
    <p:sldId id="537" r:id="rId27"/>
    <p:sldId id="452" r:id="rId28"/>
    <p:sldId id="472" r:id="rId29"/>
    <p:sldId id="550" r:id="rId30"/>
    <p:sldId id="538" r:id="rId31"/>
    <p:sldId id="539" r:id="rId32"/>
    <p:sldId id="489" r:id="rId33"/>
    <p:sldId id="490" r:id="rId34"/>
    <p:sldId id="540" r:id="rId35"/>
    <p:sldId id="541" r:id="rId36"/>
    <p:sldId id="493" r:id="rId37"/>
    <p:sldId id="542" r:id="rId38"/>
    <p:sldId id="494" r:id="rId39"/>
    <p:sldId id="545" r:id="rId40"/>
    <p:sldId id="496" r:id="rId41"/>
    <p:sldId id="547" r:id="rId42"/>
    <p:sldId id="432" r:id="rId43"/>
    <p:sldId id="548" r:id="rId44"/>
    <p:sldId id="454" r:id="rId45"/>
    <p:sldId id="558" r:id="rId46"/>
    <p:sldId id="357" r:id="rId47"/>
    <p:sldId id="358" r:id="rId48"/>
    <p:sldId id="530" r:id="rId49"/>
    <p:sldId id="531" r:id="rId50"/>
    <p:sldId id="532" r:id="rId51"/>
    <p:sldId id="533" r:id="rId52"/>
    <p:sldId id="359" r:id="rId53"/>
    <p:sldId id="555" r:id="rId54"/>
    <p:sldId id="524" r:id="rId55"/>
    <p:sldId id="526" r:id="rId56"/>
    <p:sldId id="398" r:id="rId57"/>
  </p:sldIdLst>
  <p:sldSz cx="9144000" cy="5143500" type="screen16x9"/>
  <p:notesSz cx="7045325" cy="93456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1146" autoAdjust="0"/>
    <p:restoredTop sz="81471" autoAdjust="0"/>
  </p:normalViewPr>
  <p:slideViewPr>
    <p:cSldViewPr>
      <p:cViewPr varScale="1">
        <p:scale>
          <a:sx n="79" d="100"/>
          <a:sy n="79" d="100"/>
        </p:scale>
        <p:origin x="-1566" y="-7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304" y="-102"/>
      </p:cViewPr>
      <p:guideLst>
        <p:guide orient="horz" pos="2944"/>
        <p:guide pos="222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Olufemi%20Orojimi\Desktop\Y2012%20Sectoral%20Allocation.xls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Olufemi%20Orojimi\Desktop\CHRT%20CTZS%20BGT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Olufemi%20Orojimi\Desktop\CHRT%20CTZS%20BGT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2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GB"/>
  <c:chart>
    <c:autoTitleDeleted val="1"/>
    <c:view3D>
      <c:rotX val="30"/>
      <c:perspective val="30"/>
    </c:view3D>
    <c:plotArea>
      <c:layout/>
      <c:pie3DChart>
        <c:varyColors val="1"/>
        <c:ser>
          <c:idx val="2"/>
          <c:order val="2"/>
          <c:dPt>
            <c:idx val="0"/>
            <c:spPr>
              <a:solidFill>
                <a:srgbClr val="002060"/>
              </a:solidFill>
            </c:spPr>
          </c:dPt>
          <c:dPt>
            <c:idx val="2"/>
            <c:spPr>
              <a:solidFill>
                <a:srgbClr val="FF0000"/>
              </a:solidFill>
            </c:spPr>
          </c:dPt>
          <c:dPt>
            <c:idx val="3"/>
            <c:spPr>
              <a:solidFill>
                <a:schemeClr val="accent2">
                  <a:lumMod val="60000"/>
                  <a:lumOff val="40000"/>
                </a:schemeClr>
              </a:solidFill>
            </c:spPr>
          </c:dPt>
          <c:dPt>
            <c:idx val="5"/>
            <c:spPr>
              <a:solidFill>
                <a:srgbClr val="00B050"/>
              </a:solidFill>
            </c:spPr>
          </c:dPt>
          <c:dPt>
            <c:idx val="7"/>
            <c:spPr>
              <a:solidFill>
                <a:srgbClr val="7030A0"/>
              </a:solidFill>
            </c:spPr>
          </c:dPt>
          <c:dPt>
            <c:idx val="8"/>
            <c:spPr>
              <a:solidFill>
                <a:srgbClr val="000000"/>
              </a:solidFill>
            </c:spPr>
          </c:dPt>
          <c:dLbls>
            <c:dLbl>
              <c:idx val="0"/>
              <c:layout>
                <c:manualLayout>
                  <c:x val="-2.5846463505855812E-2"/>
                  <c:y val="-2.4807859631228842E-2"/>
                </c:manualLayout>
              </c:layout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2.5980884732419952E-3"/>
                  <c:y val="-0.16673649416817973"/>
                </c:manualLayout>
              </c:layout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7.3935288811383434E-2"/>
                  <c:y val="-1.0496313929750978E-2"/>
                </c:manualLayout>
              </c:layout>
              <c:dLblPos val="bestFit"/>
              <c:showCatName val="1"/>
              <c:showPercent val="1"/>
            </c:dLbl>
            <c:dLbl>
              <c:idx val="3"/>
              <c:layout>
                <c:manualLayout>
                  <c:x val="-6.5163526182105524E-2"/>
                  <c:y val="6.2572185586599549E-2"/>
                </c:manualLayout>
              </c:layout>
              <c:dLblPos val="bestFit"/>
              <c:showCatName val="1"/>
              <c:showPercent val="1"/>
            </c:dLbl>
            <c:dLbl>
              <c:idx val="4"/>
              <c:layout>
                <c:manualLayout>
                  <c:x val="-4.4124858074340613E-2"/>
                  <c:y val="-8.8733364862268876E-2"/>
                </c:manualLayout>
              </c:layout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-0.10217344959231206"/>
                  <c:y val="-9.1464313130025477E-4"/>
                </c:manualLayout>
              </c:layout>
              <c:dLblPos val="bestFit"/>
              <c:showCatName val="1"/>
              <c:showPercent val="1"/>
            </c:dLbl>
            <c:dLbl>
              <c:idx val="6"/>
              <c:layout>
                <c:manualLayout>
                  <c:x val="-4.1529304248386363E-2"/>
                  <c:y val="-8.8367788282744358E-2"/>
                </c:manualLayout>
              </c:layout>
              <c:dLblPos val="bestFit"/>
              <c:showCatName val="1"/>
              <c:showPercent val="1"/>
            </c:dLbl>
            <c:dLbl>
              <c:idx val="7"/>
              <c:layout>
                <c:manualLayout>
                  <c:x val="-2.7386714528331375E-2"/>
                  <c:y val="-4.4893554972296308E-2"/>
                </c:manualLayout>
              </c:layout>
              <c:dLblPos val="bestFit"/>
              <c:showCatName val="1"/>
              <c:showPercent val="1"/>
            </c:dLbl>
            <c:dLblPos val="bestFit"/>
            <c:showCatName val="1"/>
            <c:showPercent val="1"/>
          </c:dLbls>
          <c:cat>
            <c:strRef>
              <c:f>'[Y2012 Sectoral Allocation.xls]hoa'!$Q$6:$Q$14</c:f>
              <c:strCache>
                <c:ptCount val="9"/>
                <c:pt idx="0">
                  <c:v>General Public Service </c:v>
                </c:pt>
                <c:pt idx="1">
                  <c:v>Public Order and Safety</c:v>
                </c:pt>
                <c:pt idx="2">
                  <c:v>Economic Affairs</c:v>
                </c:pt>
                <c:pt idx="3">
                  <c:v>Environmental Protection</c:v>
                </c:pt>
                <c:pt idx="4">
                  <c:v>Housing and Community Amenities</c:v>
                </c:pt>
                <c:pt idx="5">
                  <c:v>Health</c:v>
                </c:pt>
                <c:pt idx="6">
                  <c:v>Recreation, Culture and Religion</c:v>
                </c:pt>
                <c:pt idx="7">
                  <c:v>Education</c:v>
                </c:pt>
                <c:pt idx="8">
                  <c:v>Social Protection</c:v>
                </c:pt>
              </c:strCache>
            </c:strRef>
          </c:cat>
          <c:val>
            <c:numRef>
              <c:f>'[Y2012 Sectoral Allocation.xls]hoa'!$T$6:$T$14</c:f>
              <c:numCache>
                <c:formatCode>_(* #,##0_);_(* \(#,##0\);_(* "-"??_);_(@_)</c:formatCode>
                <c:ptCount val="9"/>
                <c:pt idx="0">
                  <c:v>107480904684.81229</c:v>
                </c:pt>
                <c:pt idx="1">
                  <c:v>13825082275.190002</c:v>
                </c:pt>
                <c:pt idx="2">
                  <c:v>155219132446.85968</c:v>
                </c:pt>
                <c:pt idx="3">
                  <c:v>44226578192.789993</c:v>
                </c:pt>
                <c:pt idx="4">
                  <c:v>43811683534.139999</c:v>
                </c:pt>
                <c:pt idx="5">
                  <c:v>40532087691</c:v>
                </c:pt>
                <c:pt idx="6">
                  <c:v>11302134741.450001</c:v>
                </c:pt>
                <c:pt idx="7">
                  <c:v>72173440324.267715</c:v>
                </c:pt>
                <c:pt idx="8">
                  <c:v>3370360255.0799999</c:v>
                </c:pt>
              </c:numCache>
            </c:numRef>
          </c:val>
        </c:ser>
        <c:ser>
          <c:idx val="3"/>
          <c:order val="3"/>
          <c:cat>
            <c:strRef>
              <c:f>'[Y2012 Sectoral Allocation.xls]hoa'!$Q$6:$Q$14</c:f>
              <c:strCache>
                <c:ptCount val="9"/>
                <c:pt idx="0">
                  <c:v>General Public Service </c:v>
                </c:pt>
                <c:pt idx="1">
                  <c:v>Public Order and Safety</c:v>
                </c:pt>
                <c:pt idx="2">
                  <c:v>Economic Affairs</c:v>
                </c:pt>
                <c:pt idx="3">
                  <c:v>Environmental Protection</c:v>
                </c:pt>
                <c:pt idx="4">
                  <c:v>Housing and Community Amenities</c:v>
                </c:pt>
                <c:pt idx="5">
                  <c:v>Health</c:v>
                </c:pt>
                <c:pt idx="6">
                  <c:v>Recreation, Culture and Religion</c:v>
                </c:pt>
                <c:pt idx="7">
                  <c:v>Education</c:v>
                </c:pt>
                <c:pt idx="8">
                  <c:v>Social Protection</c:v>
                </c:pt>
              </c:strCache>
            </c:strRef>
          </c:cat>
          <c:val>
            <c:numRef>
              <c:f>'[Y2012 Sectoral Allocation.xls]hoa'!$U$6:$U$14</c:f>
              <c:numCache>
                <c:formatCode>0.00%</c:formatCode>
                <c:ptCount val="9"/>
                <c:pt idx="0">
                  <c:v>0.21848314408803982</c:v>
                </c:pt>
                <c:pt idx="1">
                  <c:v>2.8103107725201259E-2</c:v>
                </c:pt>
                <c:pt idx="2">
                  <c:v>0.31552361955881586</c:v>
                </c:pt>
                <c:pt idx="3">
                  <c:v>8.9902126188390663E-2</c:v>
                </c:pt>
                <c:pt idx="4">
                  <c:v>8.9058743917343766E-2</c:v>
                </c:pt>
                <c:pt idx="5">
                  <c:v>8.2392104729213905E-2</c:v>
                </c:pt>
                <c:pt idx="6">
                  <c:v>2.2974554786824496E-2</c:v>
                </c:pt>
                <c:pt idx="7">
                  <c:v>0.14671145733224336</c:v>
                </c:pt>
                <c:pt idx="8">
                  <c:v>6.8511416739433506E-3</c:v>
                </c:pt>
              </c:numCache>
            </c:numRef>
          </c:val>
        </c:ser>
        <c:ser>
          <c:idx val="1"/>
          <c:order val="1"/>
          <c:cat>
            <c:strRef>
              <c:f>'[Y2012 Sectoral Allocation.xls]hoa'!$Q$6:$Q$14</c:f>
              <c:strCache>
                <c:ptCount val="9"/>
                <c:pt idx="0">
                  <c:v>General Public Service </c:v>
                </c:pt>
                <c:pt idx="1">
                  <c:v>Public Order and Safety</c:v>
                </c:pt>
                <c:pt idx="2">
                  <c:v>Economic Affairs</c:v>
                </c:pt>
                <c:pt idx="3">
                  <c:v>Environmental Protection</c:v>
                </c:pt>
                <c:pt idx="4">
                  <c:v>Housing and Community Amenities</c:v>
                </c:pt>
                <c:pt idx="5">
                  <c:v>Health</c:v>
                </c:pt>
                <c:pt idx="6">
                  <c:v>Recreation, Culture and Religion</c:v>
                </c:pt>
                <c:pt idx="7">
                  <c:v>Education</c:v>
                </c:pt>
                <c:pt idx="8">
                  <c:v>Social Protection</c:v>
                </c:pt>
              </c:strCache>
            </c:strRef>
          </c:cat>
          <c:val>
            <c:numRef>
              <c:f>'[Y2012 Sectoral Allocation.xls]hoa'!$S$6:$S$14</c:f>
            </c:numRef>
          </c:val>
        </c:ser>
        <c:ser>
          <c:idx val="0"/>
          <c:order val="0"/>
          <c:cat>
            <c:strRef>
              <c:f>'[Y2012 Sectoral Allocation.xls]hoa'!$Q$6:$Q$14</c:f>
              <c:strCache>
                <c:ptCount val="9"/>
                <c:pt idx="0">
                  <c:v>General Public Service </c:v>
                </c:pt>
                <c:pt idx="1">
                  <c:v>Public Order and Safety</c:v>
                </c:pt>
                <c:pt idx="2">
                  <c:v>Economic Affairs</c:v>
                </c:pt>
                <c:pt idx="3">
                  <c:v>Environmental Protection</c:v>
                </c:pt>
                <c:pt idx="4">
                  <c:v>Housing and Community Amenities</c:v>
                </c:pt>
                <c:pt idx="5">
                  <c:v>Health</c:v>
                </c:pt>
                <c:pt idx="6">
                  <c:v>Recreation, Culture and Religion</c:v>
                </c:pt>
                <c:pt idx="7">
                  <c:v>Education</c:v>
                </c:pt>
                <c:pt idx="8">
                  <c:v>Social Protection</c:v>
                </c:pt>
              </c:strCache>
            </c:strRef>
          </c:cat>
          <c:val>
            <c:numRef>
              <c:f>'[Y2012 Sectoral Allocation.xls]hoa'!$R$6:$R$14</c:f>
            </c:numRef>
          </c:val>
        </c:ser>
        <c:dLbls>
          <c:showCatName val="1"/>
          <c:showPercent val="1"/>
        </c:dLbls>
      </c:pie3DChart>
    </c:plotArea>
    <c:plotVisOnly val="1"/>
    <c:dispBlanksAs val="zero"/>
  </c:chart>
  <c:spPr>
    <a:ln>
      <a:noFill/>
    </a:ln>
  </c:sp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GB"/>
  <c:chart>
    <c:title>
      <c:tx>
        <c:rich>
          <a:bodyPr/>
          <a:lstStyle/>
          <a:p>
            <a:pPr algn="just">
              <a:defRPr/>
            </a:pPr>
            <a:r>
              <a:rPr lang="en-US" sz="2000" b="1" i="0" baseline="0" dirty="0"/>
              <a:t>Highlights </a:t>
            </a:r>
            <a:r>
              <a:rPr lang="en-US" sz="2000" b="1" i="0" baseline="0" dirty="0" smtClean="0"/>
              <a:t>of  Y2012 </a:t>
            </a:r>
            <a:r>
              <a:rPr lang="en-US" sz="2000" b="1" i="0" baseline="0" dirty="0"/>
              <a:t>Budget</a:t>
            </a:r>
            <a:endParaRPr lang="en-US" sz="2000" dirty="0"/>
          </a:p>
          <a:p>
            <a:pPr algn="just">
              <a:defRPr/>
            </a:pPr>
            <a:r>
              <a:rPr lang="en-US" sz="1600" b="1" i="0" baseline="0" dirty="0">
                <a:solidFill>
                  <a:srgbClr val="FF0000"/>
                </a:solidFill>
              </a:rPr>
              <a:t>Projected Revenue Sources</a:t>
            </a:r>
            <a:endParaRPr lang="en-US" sz="1600" dirty="0">
              <a:solidFill>
                <a:srgbClr val="FF0000"/>
              </a:solidFill>
            </a:endParaRPr>
          </a:p>
          <a:p>
            <a:pPr algn="just">
              <a:defRPr/>
            </a:pPr>
            <a:endParaRPr lang="en-US" dirty="0"/>
          </a:p>
        </c:rich>
      </c:tx>
      <c:layout>
        <c:manualLayout>
          <c:xMode val="edge"/>
          <c:yMode val="edge"/>
          <c:x val="0.44058477208697588"/>
          <c:y val="1.7757971181161868E-2"/>
        </c:manualLayout>
      </c:layout>
      <c:overlay val="1"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.16477762527390283"/>
          <c:y val="0.21457240982490641"/>
          <c:w val="0.7916498109754736"/>
          <c:h val="0.76901841127025261"/>
        </c:manualLayout>
      </c:layout>
      <c:pie3DChart>
        <c:varyColors val="1"/>
        <c:ser>
          <c:idx val="0"/>
          <c:order val="0"/>
          <c:dPt>
            <c:idx val="0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rgbClr val="00B050"/>
              </a:solidFill>
            </c:spPr>
          </c:dPt>
          <c:dPt>
            <c:idx val="2"/>
            <c:spPr>
              <a:solidFill>
                <a:srgbClr val="FFFF00"/>
              </a:solidFill>
            </c:spPr>
          </c:dPt>
          <c:dPt>
            <c:idx val="3"/>
            <c:spPr>
              <a:solidFill>
                <a:srgbClr val="C00000"/>
              </a:solidFill>
            </c:spPr>
          </c:dPt>
          <c:dLbls>
            <c:dLbl>
              <c:idx val="0"/>
              <c:layout>
                <c:manualLayout>
                  <c:x val="0"/>
                  <c:y val="0.28240740740740788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ORDINARY REVENUE
 </a:t>
                    </a:r>
                    <a:r>
                      <a:rPr lang="en-US" dirty="0" smtClean="0"/>
                      <a:t>289.676 </a:t>
                    </a:r>
                    <a:r>
                      <a:rPr lang="en-US" dirty="0"/>
                      <a:t>
59%</a:t>
                    </a:r>
                  </a:p>
                </c:rich>
              </c:tx>
              <c:dLblPos val="bestFit"/>
              <c:showVal val="1"/>
              <c:showCatName val="1"/>
              <c:showPercent val="1"/>
            </c:dLbl>
            <c:dLbl>
              <c:idx val="1"/>
              <c:layout>
                <c:manualLayout>
                  <c:x val="0"/>
                  <c:y val="0.23611111111111124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FEDERAL TRANSFERS
 </a:t>
                    </a:r>
                    <a:r>
                      <a:rPr lang="en-US" dirty="0" smtClean="0"/>
                      <a:t>110.158 </a:t>
                    </a:r>
                    <a:r>
                      <a:rPr lang="en-US" dirty="0"/>
                      <a:t>
22%</a:t>
                    </a:r>
                  </a:p>
                </c:rich>
              </c:tx>
              <c:dLblPos val="bestFit"/>
              <c:showVal val="1"/>
              <c:showCatName val="1"/>
              <c:showPercent val="1"/>
            </c:dLbl>
            <c:dLbl>
              <c:idx val="2"/>
              <c:layout>
                <c:manualLayout>
                  <c:x val="-4.2495011467415182E-2"/>
                  <c:y val="-2.3255813953488354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CAPITAL </a:t>
                    </a:r>
                    <a:r>
                      <a:rPr lang="en-US" dirty="0"/>
                      <a:t>RECEIPTS
 </a:t>
                    </a:r>
                    <a:r>
                      <a:rPr lang="en-US" dirty="0" smtClean="0"/>
                      <a:t>25.677 </a:t>
                    </a:r>
                    <a:r>
                      <a:rPr lang="en-US" dirty="0"/>
                      <a:t>
5%</a:t>
                    </a:r>
                  </a:p>
                </c:rich>
              </c:tx>
              <c:dLblPos val="bestFit"/>
              <c:showVal val="1"/>
              <c:showCatName val="1"/>
              <c:showPercent val="1"/>
            </c:dLbl>
            <c:dLbl>
              <c:idx val="3"/>
              <c:layout>
                <c:manualLayout>
                  <c:x val="-2.6097271648873713E-2"/>
                  <c:y val="-1.5503875968992544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FINANCING</a:t>
                    </a:r>
                    <a:r>
                      <a:rPr lang="en-US" dirty="0"/>
                      <a:t>
 </a:t>
                    </a:r>
                    <a:r>
                      <a:rPr lang="en-US" dirty="0" smtClean="0"/>
                      <a:t>66.430 </a:t>
                    </a:r>
                    <a:r>
                      <a:rPr lang="en-US" dirty="0"/>
                      <a:t>
14%</a:t>
                    </a:r>
                  </a:p>
                </c:rich>
              </c:tx>
              <c:dLblPos val="bestFit"/>
              <c:showVal val="1"/>
              <c:showCatName val="1"/>
              <c:showPercent val="1"/>
            </c:dLbl>
            <c:txPr>
              <a:bodyPr/>
              <a:lstStyle/>
              <a:p>
                <a:pPr>
                  <a:defRPr sz="1200" b="1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dLblPos val="outEnd"/>
            <c:showVal val="1"/>
            <c:showCatName val="1"/>
            <c:showPercent val="1"/>
            <c:showLeaderLines val="1"/>
          </c:dLbls>
          <c:cat>
            <c:strRef>
              <c:f>Sheet1!$E$27:$E$30</c:f>
              <c:strCache>
                <c:ptCount val="4"/>
                <c:pt idx="0">
                  <c:v>ORDINARY REVENUE</c:v>
                </c:pt>
                <c:pt idx="1">
                  <c:v>FEDERAL TRANSFERS</c:v>
                </c:pt>
                <c:pt idx="2">
                  <c:v>CAPITAL RECEIPTS</c:v>
                </c:pt>
                <c:pt idx="3">
                  <c:v>FINANCING</c:v>
                </c:pt>
              </c:strCache>
            </c:strRef>
          </c:cat>
          <c:val>
            <c:numRef>
              <c:f>Sheet1!$F$27:$F$30</c:f>
              <c:numCache>
                <c:formatCode>_(* #,##0_);_(* \(#,##0\);_(* "-"??_);_(@_)</c:formatCode>
                <c:ptCount val="4"/>
                <c:pt idx="0">
                  <c:v>289676</c:v>
                </c:pt>
                <c:pt idx="1">
                  <c:v>110158</c:v>
                </c:pt>
                <c:pt idx="2">
                  <c:v>25677</c:v>
                </c:pt>
                <c:pt idx="3">
                  <c:v>66430</c:v>
                </c:pt>
              </c:numCache>
            </c:numRef>
          </c:val>
        </c:ser>
        <c:dLbls>
          <c:showVal val="1"/>
        </c:dLbls>
      </c:pie3DChart>
    </c:plotArea>
    <c:plotVisOnly val="1"/>
    <c:dispBlanksAs val="zero"/>
  </c:chart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GB"/>
  <c:chart>
    <c:title>
      <c:tx>
        <c:rich>
          <a:bodyPr/>
          <a:lstStyle/>
          <a:p>
            <a:pPr>
              <a:defRPr/>
            </a:pPr>
            <a:r>
              <a:rPr lang="en-US" sz="3200" dirty="0"/>
              <a:t>CAPITAL RECURRENT RATIO</a:t>
            </a:r>
            <a:endParaRPr lang="en-US" sz="4000" dirty="0"/>
          </a:p>
        </c:rich>
      </c:tx>
      <c:layout/>
      <c:overlay val="1"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.16093030131316374"/>
          <c:y val="4.6376142637342757E-2"/>
          <c:w val="0.63846489020600261"/>
          <c:h val="0.9513091682505207"/>
        </c:manualLayout>
      </c:layout>
      <c:pie3DChart>
        <c:varyColors val="1"/>
        <c:ser>
          <c:idx val="0"/>
          <c:order val="0"/>
          <c:dPt>
            <c:idx val="1"/>
            <c:spPr>
              <a:solidFill>
                <a:srgbClr val="7030A0"/>
              </a:solidFill>
            </c:spPr>
          </c:dPt>
          <c:dLbls>
            <c:dLbl>
              <c:idx val="0"/>
              <c:layout>
                <c:manualLayout>
                  <c:x val="-1.6666666666666701E-2"/>
                  <c:y val="0.22685185185185186"/>
                </c:manualLayout>
              </c:layout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0"/>
                  <c:y val="-0.19444444444444869"/>
                </c:manualLayout>
              </c:layout>
              <c:dLblPos val="bestFit"/>
              <c:showCatName val="1"/>
              <c:showPercent val="1"/>
            </c:dLbl>
            <c:txPr>
              <a:bodyPr/>
              <a:lstStyle/>
              <a:p>
                <a:pPr>
                  <a:defRPr sz="1100"/>
                </a:pPr>
                <a:endParaRPr lang="en-US"/>
              </a:p>
            </c:txPr>
            <c:dLblPos val="outEnd"/>
            <c:showCatName val="1"/>
            <c:showPercent val="1"/>
            <c:showLeaderLines val="1"/>
          </c:dLbls>
          <c:cat>
            <c:strRef>
              <c:f>'[CHRT CTZS BGT.xlsx]Sheet1'!$D$22:$E$22</c:f>
              <c:strCache>
                <c:ptCount val="2"/>
                <c:pt idx="0">
                  <c:v>CAPITAL EXPENDITURE</c:v>
                </c:pt>
                <c:pt idx="1">
                  <c:v>RECURRENT EXPENDITURE</c:v>
                </c:pt>
              </c:strCache>
            </c:strRef>
          </c:cat>
          <c:val>
            <c:numRef>
              <c:f>'[CHRT CTZS BGT.xlsx]Sheet1'!$D$23:$E$23</c:f>
              <c:numCache>
                <c:formatCode>General</c:formatCode>
                <c:ptCount val="2"/>
                <c:pt idx="0">
                  <c:v>53</c:v>
                </c:pt>
                <c:pt idx="1">
                  <c:v>47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78576461063074265"/>
          <c:y val="0.17131085423573481"/>
          <c:w val="0.21423534520310344"/>
          <c:h val="0.17988473897862992"/>
        </c:manualLayout>
      </c:layout>
      <c:txPr>
        <a:bodyPr/>
        <a:lstStyle/>
        <a:p>
          <a:pPr>
            <a:defRPr sz="1000"/>
          </a:pPr>
          <a:endParaRPr lang="en-US"/>
        </a:p>
      </c:txPr>
    </c:legend>
    <c:plotVisOnly val="1"/>
    <c:dispBlanksAs val="zero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GB"/>
  <c:chart>
    <c:plotArea>
      <c:layout/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Column2</c:v>
                </c:pt>
              </c:strCache>
            </c:strRef>
          </c:tx>
          <c:marker>
            <c:symbol val="none"/>
          </c:marker>
          <c:cat>
            <c:strRef>
              <c:f>Sheet1!$A$2:$A$4</c:f>
              <c:strCache>
                <c:ptCount val="3"/>
                <c:pt idx="0">
                  <c:v>Q1</c:v>
                </c:pt>
                <c:pt idx="1">
                  <c:v>Q2</c:v>
                </c:pt>
                <c:pt idx="2">
                  <c:v>Q3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65</c:v>
                </c:pt>
                <c:pt idx="1">
                  <c:v>84</c:v>
                </c:pt>
                <c:pt idx="2">
                  <c:v>65</c:v>
                </c:pt>
              </c:numCache>
            </c:numRef>
          </c:val>
        </c:ser>
        <c:ser>
          <c:idx val="2"/>
          <c:order val="1"/>
          <c:tx>
            <c:strRef>
              <c:f>Sheet1!$D$1</c:f>
              <c:strCache>
                <c:ptCount val="1"/>
                <c:pt idx="0">
                  <c:v>Column4</c:v>
                </c:pt>
              </c:strCache>
            </c:strRef>
          </c:tx>
          <c:marker>
            <c:symbol val="none"/>
          </c:marker>
          <c:cat>
            <c:strRef>
              <c:f>Sheet1!$A$2:$A$4</c:f>
              <c:strCache>
                <c:ptCount val="3"/>
                <c:pt idx="0">
                  <c:v>Q1</c:v>
                </c:pt>
                <c:pt idx="1">
                  <c:v>Q2</c:v>
                </c:pt>
                <c:pt idx="2">
                  <c:v>Q3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dLbls/>
        <c:marker val="1"/>
        <c:axId val="97075968"/>
        <c:axId val="97077504"/>
      </c:lineChart>
      <c:catAx>
        <c:axId val="97075968"/>
        <c:scaling>
          <c:orientation val="minMax"/>
        </c:scaling>
        <c:axPos val="b"/>
        <c:tickLblPos val="nextTo"/>
        <c:crossAx val="97077504"/>
        <c:crosses val="autoZero"/>
        <c:auto val="1"/>
        <c:lblAlgn val="ctr"/>
        <c:lblOffset val="100"/>
      </c:catAx>
      <c:valAx>
        <c:axId val="97077504"/>
        <c:scaling>
          <c:orientation val="minMax"/>
        </c:scaling>
        <c:axPos val="l"/>
        <c:majorGridlines/>
        <c:numFmt formatCode="General" sourceLinked="1"/>
        <c:tickLblPos val="nextTo"/>
        <c:crossAx val="97075968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GB"/>
  <c:chart>
    <c:autoTitleDeleted val="1"/>
    <c:plotArea>
      <c:layout>
        <c:manualLayout>
          <c:layoutTarget val="inner"/>
          <c:xMode val="edge"/>
          <c:yMode val="edge"/>
          <c:x val="8.3277623385312263E-2"/>
          <c:y val="0.16782414698162729"/>
          <c:w val="0.89874852040553765"/>
          <c:h val="0.67715398075240596"/>
        </c:manualLayout>
      </c:layout>
      <c:lineChart>
        <c:grouping val="stacked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marker>
            <c:symbol val="none"/>
          </c:marker>
          <c:cat>
            <c:numRef>
              <c:f>Sheet1!$A$2:$A$4</c:f>
              <c:numCache>
                <c:formatCode>General</c:formatCode>
                <c:ptCount val="3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83</c:v>
                </c:pt>
                <c:pt idx="1">
                  <c:v>88</c:v>
                </c:pt>
                <c:pt idx="2">
                  <c:v>65</c:v>
                </c:pt>
              </c:numCache>
            </c:numRef>
          </c:val>
        </c:ser>
        <c:dLbls/>
        <c:marker val="1"/>
        <c:axId val="94536064"/>
        <c:axId val="94537600"/>
      </c:lineChart>
      <c:catAx>
        <c:axId val="94536064"/>
        <c:scaling>
          <c:orientation val="minMax"/>
        </c:scaling>
        <c:axPos val="b"/>
        <c:numFmt formatCode="General" sourceLinked="1"/>
        <c:tickLblPos val="nextTo"/>
        <c:crossAx val="94537600"/>
        <c:crosses val="autoZero"/>
        <c:auto val="1"/>
        <c:lblAlgn val="ctr"/>
        <c:lblOffset val="100"/>
      </c:catAx>
      <c:valAx>
        <c:axId val="94537600"/>
        <c:scaling>
          <c:orientation val="minMax"/>
        </c:scaling>
        <c:axPos val="l"/>
        <c:majorGridlines/>
        <c:numFmt formatCode="General" sourceLinked="1"/>
        <c:tickLblPos val="nextTo"/>
        <c:crossAx val="94536064"/>
        <c:crosses val="autoZero"/>
        <c:crossBetween val="between"/>
      </c:valAx>
    </c:plotArea>
    <c:plotVisOnly val="1"/>
    <c:dispBlanksAs val="zero"/>
  </c:chart>
  <c:txPr>
    <a:bodyPr/>
    <a:lstStyle/>
    <a:p>
      <a:pPr>
        <a:defRPr sz="1800"/>
      </a:pPr>
      <a:endParaRPr lang="en-US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GB"/>
  <c:chart>
    <c:plotArea>
      <c:layout/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LIRS</c:v>
                </c:pt>
              </c:strCache>
            </c:strRef>
          </c:tx>
          <c:marker>
            <c:symbol val="none"/>
          </c:marker>
          <c:dLbls>
            <c:dLbl>
              <c:idx val="1"/>
              <c:delete val="1"/>
            </c:dLbl>
            <c:dLblPos val="r"/>
            <c:showSerName val="1"/>
          </c:dLbls>
          <c:cat>
            <c:strRef>
              <c:f>Sheet1!$A$2:$A$4</c:f>
              <c:strCache>
                <c:ptCount val="3"/>
                <c:pt idx="0">
                  <c:v>Q1</c:v>
                </c:pt>
                <c:pt idx="1">
                  <c:v>Q2</c:v>
                </c:pt>
                <c:pt idx="2">
                  <c:v>Q3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43.111000000000004</c:v>
                </c:pt>
                <c:pt idx="1">
                  <c:v>48.884999999999998</c:v>
                </c:pt>
                <c:pt idx="2">
                  <c:v>42.954999999999998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Others</c:v>
                </c:pt>
              </c:strCache>
            </c:strRef>
          </c:tx>
          <c:marker>
            <c:symbol val="none"/>
          </c:marker>
          <c:dLbls>
            <c:dLbl>
              <c:idx val="1"/>
              <c:delete val="1"/>
            </c:dLbl>
            <c:showSerName val="1"/>
          </c:dLbls>
          <c:cat>
            <c:strRef>
              <c:f>Sheet1!$A$2:$A$4</c:f>
              <c:strCache>
                <c:ptCount val="3"/>
                <c:pt idx="0">
                  <c:v>Q1</c:v>
                </c:pt>
                <c:pt idx="1">
                  <c:v>Q2</c:v>
                </c:pt>
                <c:pt idx="2">
                  <c:v>Q3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5.6919999999999975</c:v>
                </c:pt>
                <c:pt idx="1">
                  <c:v>5.2669999999999995</c:v>
                </c:pt>
                <c:pt idx="2">
                  <c:v>3.5749999999999997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Ded. Rev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0.25163398692810435"/>
                  <c:y val="1.4814814814814815E-2"/>
                </c:manualLayout>
              </c:layout>
              <c:dLblPos val="ctr"/>
              <c:showSerName val="1"/>
            </c:dLbl>
            <c:dLbl>
              <c:idx val="2"/>
              <c:delete val="1"/>
            </c:dLbl>
            <c:dLblPos val="ctr"/>
            <c:showSerName val="1"/>
          </c:dLbls>
          <c:cat>
            <c:strRef>
              <c:f>Sheet1!$A$2:$A$4</c:f>
              <c:strCache>
                <c:ptCount val="3"/>
                <c:pt idx="0">
                  <c:v>Q1</c:v>
                </c:pt>
                <c:pt idx="1">
                  <c:v>Q2</c:v>
                </c:pt>
                <c:pt idx="2">
                  <c:v>Q3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3.589</c:v>
                </c:pt>
                <c:pt idx="1">
                  <c:v>2.3919999999999981</c:v>
                </c:pt>
                <c:pt idx="2">
                  <c:v>2.2119999999999997</c:v>
                </c:pt>
              </c:numCache>
            </c:numRef>
          </c:val>
        </c:ser>
        <c:dLbls/>
        <c:marker val="1"/>
        <c:axId val="117953280"/>
        <c:axId val="117954816"/>
      </c:lineChart>
      <c:catAx>
        <c:axId val="117953280"/>
        <c:scaling>
          <c:orientation val="minMax"/>
        </c:scaling>
        <c:axPos val="b"/>
        <c:tickLblPos val="nextTo"/>
        <c:crossAx val="117954816"/>
        <c:crossesAt val="0"/>
        <c:auto val="1"/>
        <c:lblAlgn val="ctr"/>
        <c:lblOffset val="100"/>
      </c:catAx>
      <c:valAx>
        <c:axId val="117954816"/>
        <c:scaling>
          <c:orientation val="minMax"/>
          <c:max val="50"/>
        </c:scaling>
        <c:axPos val="l"/>
        <c:majorGridlines/>
        <c:numFmt formatCode="General" sourceLinked="1"/>
        <c:tickLblPos val="nextTo"/>
        <c:crossAx val="117953280"/>
        <c:crosses val="autoZero"/>
        <c:crossBetween val="between"/>
        <c:majorUnit val="5"/>
      </c:valAx>
    </c:plotArea>
    <c:legend>
      <c:legendPos val="r"/>
      <c:layout/>
    </c:legend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</c:chartSpace>
</file>

<file path=ppt/drawing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2.jpe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0.10092</cdr:x>
      <cdr:y>0.18864</cdr:y>
    </cdr:to>
    <cdr:pic>
      <cdr:nvPicPr>
        <cdr:cNvPr id="2" name="Picture 1" descr="MEPB fin_0.tmp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 cstate="print"/>
        <a:srcRect xmlns:a="http://schemas.openxmlformats.org/drawingml/2006/main" l="6554" t="11111" r="63655" b="61111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0" y="0"/>
          <a:ext cx="838200" cy="83820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</cdr:pic>
  </cdr:relSizeAnchor>
  <cdr:relSizeAnchor xmlns:cdr="http://schemas.openxmlformats.org/drawingml/2006/chartDrawing">
    <cdr:from>
      <cdr:x>0.86239</cdr:x>
      <cdr:y>0</cdr:y>
    </cdr:from>
    <cdr:to>
      <cdr:x>1</cdr:x>
      <cdr:y>0.15434</cdr:y>
    </cdr:to>
    <cdr:pic>
      <cdr:nvPicPr>
        <cdr:cNvPr id="3" name="Picture 2" descr="MEPB fin_0.tmp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2" cstate="print"/>
        <a:srcRect xmlns:a="http://schemas.openxmlformats.org/drawingml/2006/main" l="37587" t="2222" r="1588" b="55556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7620000" y="-133350"/>
          <a:ext cx="1205917" cy="68580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</cdr:pic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3052974" cy="467600"/>
          </a:xfrm>
          <a:prstGeom prst="rect">
            <a:avLst/>
          </a:prstGeom>
        </p:spPr>
        <p:txBody>
          <a:bodyPr vert="horz" lIns="93363" tIns="46682" rIns="93363" bIns="46682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90723" y="0"/>
            <a:ext cx="3052974" cy="467600"/>
          </a:xfrm>
          <a:prstGeom prst="rect">
            <a:avLst/>
          </a:prstGeom>
        </p:spPr>
        <p:txBody>
          <a:bodyPr vert="horz" lIns="93363" tIns="46682" rIns="93363" bIns="46682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5512F90-D8E3-45A9-A9A3-2D62742E8A03}" type="datetimeFigureOut">
              <a:rPr lang="en-GB"/>
              <a:pPr>
                <a:defRPr/>
              </a:pPr>
              <a:t>19/11/2012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8876417"/>
            <a:ext cx="3052974" cy="467600"/>
          </a:xfrm>
          <a:prstGeom prst="rect">
            <a:avLst/>
          </a:prstGeom>
        </p:spPr>
        <p:txBody>
          <a:bodyPr vert="horz" lIns="93363" tIns="46682" rIns="93363" bIns="46682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90723" y="8876417"/>
            <a:ext cx="3052974" cy="467600"/>
          </a:xfrm>
          <a:prstGeom prst="rect">
            <a:avLst/>
          </a:prstGeom>
        </p:spPr>
        <p:txBody>
          <a:bodyPr vert="horz" lIns="93363" tIns="46682" rIns="93363" bIns="46682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B1D4EAD-C03A-4D62-B6CC-A39B67BAD58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9838912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3052974" cy="467600"/>
          </a:xfrm>
          <a:prstGeom prst="rect">
            <a:avLst/>
          </a:prstGeom>
        </p:spPr>
        <p:txBody>
          <a:bodyPr vert="horz" lIns="93363" tIns="46682" rIns="93363" bIns="4668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90723" y="0"/>
            <a:ext cx="3052974" cy="467600"/>
          </a:xfrm>
          <a:prstGeom prst="rect">
            <a:avLst/>
          </a:prstGeom>
        </p:spPr>
        <p:txBody>
          <a:bodyPr vert="horz" lIns="93363" tIns="46682" rIns="93363" bIns="4668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4737301-0A05-4030-8C72-07ACB8264D51}" type="datetimeFigureOut">
              <a:rPr lang="en-US"/>
              <a:pPr>
                <a:defRPr/>
              </a:pPr>
              <a:t>11/19/2012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700088"/>
            <a:ext cx="6232525" cy="3505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63" tIns="46682" rIns="93363" bIns="46682" rtlCol="0" anchor="ctr"/>
          <a:lstStyle>
            <a:extLst/>
          </a:lstStyle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4533" y="4439809"/>
            <a:ext cx="5636260" cy="4205207"/>
          </a:xfrm>
          <a:prstGeom prst="rect">
            <a:avLst/>
          </a:prstGeom>
        </p:spPr>
        <p:txBody>
          <a:bodyPr vert="horz" lIns="93363" tIns="46682" rIns="93363" bIns="46682" rtlCol="0">
            <a:normAutofit/>
          </a:bodyPr>
          <a:lstStyle>
            <a:extLst/>
          </a:lstStyle>
          <a:p>
            <a:pPr lvl="0"/>
            <a:r>
              <a:rPr lang="en-US" noProof="0" smtClean="0"/>
              <a:t>Click to edit Master text styles</a:t>
            </a:r>
            <a:endParaRPr lang="en-US" noProof="0"/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8876417"/>
            <a:ext cx="3052974" cy="467600"/>
          </a:xfrm>
          <a:prstGeom prst="rect">
            <a:avLst/>
          </a:prstGeom>
        </p:spPr>
        <p:txBody>
          <a:bodyPr vert="horz" lIns="93363" tIns="46682" rIns="93363" bIns="4668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90723" y="8876417"/>
            <a:ext cx="3052974" cy="467600"/>
          </a:xfrm>
          <a:prstGeom prst="rect">
            <a:avLst/>
          </a:prstGeom>
        </p:spPr>
        <p:txBody>
          <a:bodyPr vert="horz" lIns="93363" tIns="46682" rIns="93363" bIns="4668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E4E0590-8699-4CA0-9B50-FFF3FECD6E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492326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3363" tIns="46682" rIns="93363" bIns="46682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1F96CA1-D943-4B2D-B914-439F77BBCBAC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41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42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43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49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50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51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52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54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56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ounded Rectangle 4"/>
          <p:cNvSpPr/>
          <p:nvPr/>
        </p:nvSpPr>
        <p:spPr>
          <a:xfrm>
            <a:off x="65088" y="52388"/>
            <a:ext cx="9013825" cy="501967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3500" y="1087438"/>
            <a:ext cx="9021763" cy="1144587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3500" y="1047750"/>
            <a:ext cx="9021763" cy="90488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3500" y="2232025"/>
            <a:ext cx="9021763" cy="84138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2400300"/>
            <a:ext cx="6400800" cy="120015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129448"/>
            <a:ext cx="8229600" cy="1102519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9191C0-4F4E-4D55-BF6F-0543642E4711}" type="datetime1">
              <a:rPr lang="en-US" smtClean="0"/>
              <a:pPr>
                <a:defRPr/>
              </a:pPr>
              <a:t>11/19/2012</a:t>
            </a:fld>
            <a:endParaRPr lang="en-US" dirty="0"/>
          </a:p>
        </p:txBody>
      </p:sp>
      <p:sp>
        <p:nvSpPr>
          <p:cNvPr id="12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13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5724760-75DB-4F01-874C-ED40E31B2DC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085850"/>
            <a:ext cx="7772400" cy="3429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3AB4F-306F-43BB-9B36-03BEB75D4350}" type="datetime1">
              <a:rPr lang="en-US" smtClean="0"/>
              <a:pPr>
                <a:defRPr/>
              </a:pPr>
              <a:t>11/19/2012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6653D-785B-486C-A4E5-0689D472AF0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ounded Rectangle 4"/>
          <p:cNvSpPr/>
          <p:nvPr/>
        </p:nvSpPr>
        <p:spPr>
          <a:xfrm>
            <a:off x="65313" y="52316"/>
            <a:ext cx="9013372" cy="501915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 flipV="1">
            <a:off x="69850" y="1782763"/>
            <a:ext cx="9013825" cy="6826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9850" y="1755775"/>
            <a:ext cx="9013825" cy="34925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263" y="1851025"/>
            <a:ext cx="9015412" cy="349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714376"/>
            <a:ext cx="7772400" cy="1021556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910953"/>
            <a:ext cx="7772400" cy="100369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AF9C5-3D44-48C3-BCDE-EF82BC9D2FB4}" type="datetime1">
              <a:rPr lang="en-US" smtClean="0"/>
              <a:pPr>
                <a:defRPr/>
              </a:pPr>
              <a:t>11/19/2012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4629150"/>
            <a:ext cx="4000500" cy="3429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050" y="4656138"/>
            <a:ext cx="457200" cy="3429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F902A0-5217-4F83-9AA2-98A3C38B1CC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085850"/>
            <a:ext cx="3749040" cy="3429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085850"/>
            <a:ext cx="3749040" cy="3429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ABA7C-8034-4449-BA3E-23F324B13DF0}" type="datetime1">
              <a:rPr lang="en-US" smtClean="0"/>
              <a:pPr>
                <a:defRPr/>
              </a:pPr>
              <a:t>11/19/2012</a:t>
            </a:fld>
            <a:endParaRPr lang="en-US" dirty="0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003F6-7D88-467E-A2DA-6D944B25B5B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4788"/>
            <a:ext cx="77724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085850"/>
            <a:ext cx="3733800" cy="5715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085850"/>
            <a:ext cx="3733800" cy="5715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1685925"/>
            <a:ext cx="3733800" cy="29146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1685925"/>
            <a:ext cx="3733800" cy="29146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D5604E-3661-4A20-8321-EF90FD61424D}" type="datetime1">
              <a:rPr lang="en-US" smtClean="0"/>
              <a:pPr>
                <a:defRPr/>
              </a:pPr>
              <a:t>11/19/2012</a:t>
            </a:fld>
            <a:endParaRPr lang="en-US" dirty="0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4C9B64-3AE1-4F9C-AD45-73B979751AA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8B56A-BC96-4F06-BE93-D32FA3E56B01}" type="datetime1">
              <a:rPr lang="en-US" smtClean="0"/>
              <a:pPr>
                <a:defRPr/>
              </a:pPr>
              <a:t>11/19/2012</a:t>
            </a:fld>
            <a:endParaRPr lang="en-US" dirty="0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B96E7-4477-46EB-A013-69610228C7E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673479-CADC-4576-8127-C98CDCA4B444}" type="datetime1">
              <a:rPr lang="en-US" smtClean="0"/>
              <a:pPr>
                <a:defRPr/>
              </a:pPr>
              <a:t>11/19/2012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B60C3A-BFD0-493C-A48B-C22769291EE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6" name="Rounded Rectangle 5"/>
          <p:cNvSpPr/>
          <p:nvPr/>
        </p:nvSpPr>
        <p:spPr>
          <a:xfrm>
            <a:off x="63500" y="52388"/>
            <a:ext cx="9013825" cy="501967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4788"/>
            <a:ext cx="7772400" cy="85725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200150"/>
            <a:ext cx="1905000" cy="337185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200150"/>
            <a:ext cx="5715000" cy="33718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A9FCB-D754-4D66-9E91-F7DD9C022749}" type="datetime1">
              <a:rPr lang="en-US" smtClean="0"/>
              <a:pPr>
                <a:defRPr/>
              </a:pPr>
              <a:t>11/19/2012</a:t>
            </a:fld>
            <a:endParaRPr lang="en-US" dirty="0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B3F82-8F2B-4156-9699-7BE62023D67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flipV="1">
            <a:off x="68263" y="3513138"/>
            <a:ext cx="9007475" cy="6826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8263" y="3487738"/>
            <a:ext cx="9007475" cy="34925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8263" y="3579813"/>
            <a:ext cx="9007475" cy="3651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675413"/>
            <a:ext cx="7315200" cy="391716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84369"/>
            <a:ext cx="7315200" cy="51435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9" y="50006"/>
            <a:ext cx="9001873" cy="3436144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C626F-586F-4D04-A61A-641F442FFFEC}" type="datetime1">
              <a:rPr lang="en-US" smtClean="0"/>
              <a:pPr>
                <a:defRPr/>
              </a:pPr>
              <a:t>11/19/2012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3886200" cy="3429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050" y="4656138"/>
            <a:ext cx="457200" cy="3429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9BC567-E365-4C5F-8ADD-E26D233361D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12500-50F9-44EB-8983-FBD617211EBE}" type="datetime1">
              <a:rPr lang="en-US" smtClean="0"/>
              <a:pPr>
                <a:defRPr/>
              </a:pPr>
              <a:t>11/19/2012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DFF0C6-AD33-4CF2-8FAE-CC04537497F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1"/>
            <a:ext cx="201168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05980"/>
            <a:ext cx="55626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86CE0-1927-4266-AFB9-87D237444107}" type="datetime1">
              <a:rPr lang="en-US" smtClean="0"/>
              <a:pPr>
                <a:defRPr/>
              </a:pPr>
              <a:t>11/19/2012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E2CCDF-8B0C-4F3A-B2DF-D6D62583FA6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00151"/>
            <a:ext cx="8229600" cy="3394472"/>
          </a:xfrm>
        </p:spPr>
        <p:txBody>
          <a:bodyPr>
            <a:normAutofit/>
          </a:bodyPr>
          <a:lstStyle/>
          <a:p>
            <a:pPr lvl="0"/>
            <a:endParaRPr lang="en-GB" noProof="0" smtClean="0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26652-E8A8-4C17-81D1-50DDFD6DF311}" type="datetime1">
              <a:rPr lang="en-US" smtClean="0"/>
              <a:pPr>
                <a:defRPr/>
              </a:pPr>
              <a:t>11/19/2012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25BEC4-FDA3-446D-9876-CD093332392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3500" y="52388"/>
            <a:ext cx="9013825" cy="501967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07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206375"/>
            <a:ext cx="77724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085850"/>
            <a:ext cx="77724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4643438"/>
            <a:ext cx="2476500" cy="357187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1B93BF6-C8C7-483E-80F9-4A9D7E3BBD84}" type="datetime1">
              <a:rPr lang="en-US" smtClean="0"/>
              <a:pPr>
                <a:defRPr/>
              </a:pPr>
              <a:t>11/19/2012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4629150"/>
            <a:ext cx="3962400" cy="3429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050" y="4657725"/>
            <a:ext cx="457200" cy="3429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ABDDE797-82EB-47D7-A88C-4B4BDEF826F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85" r:id="rId1"/>
    <p:sldLayoutId id="2147484477" r:id="rId2"/>
    <p:sldLayoutId id="2147484486" r:id="rId3"/>
    <p:sldLayoutId id="2147484478" r:id="rId4"/>
    <p:sldLayoutId id="2147484479" r:id="rId5"/>
    <p:sldLayoutId id="2147484480" r:id="rId6"/>
    <p:sldLayoutId id="2147484481" r:id="rId7"/>
    <p:sldLayoutId id="2147484487" r:id="rId8"/>
    <p:sldLayoutId id="2147484488" r:id="rId9"/>
    <p:sldLayoutId id="2147484482" r:id="rId10"/>
    <p:sldLayoutId id="2147484483" r:id="rId11"/>
    <p:sldLayoutId id="2147484484" r:id="rId12"/>
  </p:sldLayoutIdLst>
  <p:transition spd="slow">
    <p:fade/>
  </p:transition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4"/>
          <p:cNvSpPr>
            <a:spLocks noGrp="1"/>
          </p:cNvSpPr>
          <p:nvPr>
            <p:ph type="title"/>
          </p:nvPr>
        </p:nvSpPr>
        <p:spPr>
          <a:xfrm>
            <a:off x="1066800" y="590550"/>
            <a:ext cx="7620000" cy="914400"/>
          </a:xfrm>
        </p:spPr>
        <p:txBody>
          <a:bodyPr/>
          <a:lstStyle/>
          <a:p>
            <a:pPr algn="ctr" eaLnBrk="1" hangingPunct="1"/>
            <a:r>
              <a:rPr lang="en-US" sz="2400" b="1" dirty="0" smtClean="0">
                <a:solidFill>
                  <a:schemeClr val="tx1"/>
                </a:solidFill>
              </a:rPr>
              <a:t>LAGOS STATE GOVERNMENT</a:t>
            </a:r>
            <a:r>
              <a:rPr lang="en-US" sz="2000" b="1" dirty="0" smtClean="0">
                <a:solidFill>
                  <a:schemeClr val="tx1"/>
                </a:solidFill>
              </a:rPr>
              <a:t/>
            </a:r>
            <a:br>
              <a:rPr lang="en-US" sz="2000" b="1" dirty="0" smtClean="0">
                <a:solidFill>
                  <a:schemeClr val="tx1"/>
                </a:solidFill>
              </a:rPr>
            </a:br>
            <a:r>
              <a:rPr lang="en-US" sz="2000" b="1" dirty="0" smtClean="0">
                <a:solidFill>
                  <a:schemeClr val="tx1"/>
                </a:solidFill>
              </a:rPr>
              <a:t>MINISTRY OF ECONOMIC PLANNING &amp; BUDGET</a:t>
            </a:r>
          </a:p>
        </p:txBody>
      </p:sp>
      <p:sp>
        <p:nvSpPr>
          <p:cNvPr id="2" name="Content Placeholder 5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7123113" cy="2724150"/>
          </a:xfrm>
        </p:spPr>
        <p:txBody>
          <a:bodyPr>
            <a:normAutofit lnSpcReduction="10000"/>
          </a:bodyPr>
          <a:lstStyle/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2000" dirty="0" smtClean="0">
                <a:solidFill>
                  <a:srgbClr val="002060"/>
                </a:solidFill>
                <a:latin typeface="Arial Black" pitchFamily="34" charset="0"/>
              </a:rPr>
              <a:t>Y2012 BUDGET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2000" dirty="0" smtClean="0">
                <a:solidFill>
                  <a:srgbClr val="002060"/>
                </a:solidFill>
                <a:latin typeface="Arial Black" pitchFamily="34" charset="0"/>
              </a:rPr>
              <a:t>3</a:t>
            </a:r>
            <a:r>
              <a:rPr lang="en-US" sz="2000" baseline="30000" dirty="0" smtClean="0">
                <a:solidFill>
                  <a:srgbClr val="002060"/>
                </a:solidFill>
                <a:latin typeface="Arial Black" pitchFamily="34" charset="0"/>
              </a:rPr>
              <a:t>rd</a:t>
            </a:r>
            <a:r>
              <a:rPr lang="en-US" sz="2000" dirty="0" smtClean="0">
                <a:solidFill>
                  <a:srgbClr val="002060"/>
                </a:solidFill>
                <a:latin typeface="Arial Black" pitchFamily="34" charset="0"/>
              </a:rPr>
              <a:t> QUARTER AND CUMULATIVE 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2000" dirty="0" smtClean="0">
                <a:solidFill>
                  <a:srgbClr val="002060"/>
                </a:solidFill>
                <a:latin typeface="Arial Black" pitchFamily="34" charset="0"/>
              </a:rPr>
              <a:t>PERFORMANCE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2000" dirty="0" smtClean="0">
                <a:solidFill>
                  <a:srgbClr val="002060"/>
                </a:solidFill>
                <a:latin typeface="Arial Black" pitchFamily="34" charset="0"/>
              </a:rPr>
              <a:t>APPRAISAL    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2000" dirty="0" smtClean="0">
                <a:solidFill>
                  <a:srgbClr val="002060"/>
                </a:solidFill>
                <a:latin typeface="Arial Black" pitchFamily="34" charset="0"/>
              </a:rPr>
              <a:t> By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800" b="1" dirty="0" smtClean="0">
                <a:solidFill>
                  <a:srgbClr val="C00000"/>
                </a:solidFill>
                <a:latin typeface="Arial Black" pitchFamily="34" charset="0"/>
              </a:rPr>
              <a:t>Mr. Ben </a:t>
            </a:r>
            <a:r>
              <a:rPr lang="en-US" sz="1800" b="1" dirty="0" err="1" smtClean="0">
                <a:solidFill>
                  <a:srgbClr val="C00000"/>
                </a:solidFill>
                <a:latin typeface="Arial Black" pitchFamily="34" charset="0"/>
              </a:rPr>
              <a:t>Akabueze</a:t>
            </a:r>
            <a:endParaRPr lang="en-US" sz="1800" b="1" dirty="0" smtClean="0">
              <a:solidFill>
                <a:srgbClr val="C00000"/>
              </a:solidFill>
              <a:latin typeface="Arial Black" pitchFamily="34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800" b="1" dirty="0" smtClean="0">
                <a:solidFill>
                  <a:srgbClr val="C00000"/>
                </a:solidFill>
                <a:latin typeface="Arial Black" pitchFamily="34" charset="0"/>
              </a:rPr>
              <a:t>Hon. Commissioner (MEPB)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800" b="1" dirty="0" smtClean="0">
                <a:solidFill>
                  <a:srgbClr val="C00000"/>
                </a:solidFill>
                <a:latin typeface="Arial Black" pitchFamily="34" charset="0"/>
              </a:rPr>
              <a:t>At The Banquet Hall, State House, </a:t>
            </a:r>
            <a:r>
              <a:rPr lang="en-US" sz="1800" b="1" dirty="0" err="1" smtClean="0">
                <a:solidFill>
                  <a:srgbClr val="C00000"/>
                </a:solidFill>
                <a:latin typeface="Arial Black" pitchFamily="34" charset="0"/>
              </a:rPr>
              <a:t>Ikeja</a:t>
            </a:r>
            <a:endParaRPr lang="en-US" sz="1800" b="1" dirty="0" smtClean="0">
              <a:solidFill>
                <a:srgbClr val="C00000"/>
              </a:solidFill>
              <a:latin typeface="Arial Black" pitchFamily="34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800" b="1" dirty="0" smtClean="0">
                <a:solidFill>
                  <a:srgbClr val="C00000"/>
                </a:solidFill>
                <a:latin typeface="Arial Black" pitchFamily="34" charset="0"/>
              </a:rPr>
              <a:t>On 18</a:t>
            </a:r>
            <a:r>
              <a:rPr lang="en-US" sz="1800" b="1" baseline="30000" dirty="0" smtClean="0">
                <a:solidFill>
                  <a:srgbClr val="C00000"/>
                </a:solidFill>
                <a:latin typeface="Arial Black" pitchFamily="34" charset="0"/>
              </a:rPr>
              <a:t>th</a:t>
            </a:r>
            <a:r>
              <a:rPr lang="en-US" sz="1800" b="1" dirty="0" smtClean="0">
                <a:solidFill>
                  <a:srgbClr val="C00000"/>
                </a:solidFill>
                <a:latin typeface="Arial Black" pitchFamily="34" charset="0"/>
              </a:rPr>
              <a:t> October,2012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000" b="1" dirty="0" smtClean="0">
              <a:solidFill>
                <a:srgbClr val="C00000"/>
              </a:solidFill>
            </a:endParaRPr>
          </a:p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100" b="1" dirty="0" smtClean="0"/>
          </a:p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800" b="1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220" name="Footer Placeholder 1"/>
          <p:cNvSpPr>
            <a:spLocks noGrp="1"/>
          </p:cNvSpPr>
          <p:nvPr>
            <p:ph type="ftr" sz="quarter" idx="11"/>
          </p:nvPr>
        </p:nvSpPr>
        <p:spPr bwMode="auto">
          <a:xfrm>
            <a:off x="152400" y="4629150"/>
            <a:ext cx="5257800" cy="381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fr-FR" dirty="0" smtClean="0">
                <a:latin typeface="Arial" charset="0"/>
                <a:cs typeface="Arial" charset="0"/>
              </a:rPr>
              <a:t>MEPB:Q3 &amp; Cumulative  Y2012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382000" y="4629150"/>
            <a:ext cx="457200" cy="342900"/>
          </a:xfrm>
        </p:spPr>
        <p:txBody>
          <a:bodyPr/>
          <a:lstStyle/>
          <a:p>
            <a:pPr>
              <a:defRPr/>
            </a:pPr>
            <a:fld id="{35438BB6-B16A-429E-AC2A-46B94AE4FF6F}" type="slidenum">
              <a:rPr lang="en-US"/>
              <a:pPr>
                <a:defRPr/>
              </a:pPr>
              <a:t>1</a:t>
            </a:fld>
            <a:endParaRPr lang="en-US" dirty="0"/>
          </a:p>
        </p:txBody>
      </p:sp>
      <p:pic>
        <p:nvPicPr>
          <p:cNvPr id="9222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59055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	 		</a:t>
            </a:r>
            <a:r>
              <a:rPr lang="en-US" b="1" dirty="0" smtClean="0">
                <a:solidFill>
                  <a:schemeClr val="tx1"/>
                </a:solidFill>
              </a:rPr>
              <a:t>   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OUTLINE</a:t>
            </a:r>
          </a:p>
        </p:txBody>
      </p:sp>
      <p:sp>
        <p:nvSpPr>
          <p:cNvPr id="10243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05350"/>
            <a:ext cx="8229600" cy="2286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fr-FR" dirty="0" smtClean="0">
                <a:latin typeface="Arial" charset="0"/>
                <a:cs typeface="Arial" charset="0"/>
              </a:rPr>
              <a:t>MEPB:Q3 &amp; Cumulative  Y2012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72621B46-188A-45A1-9A4C-14B66860C9EC}" type="slidenum">
              <a:rPr lang="en-US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1024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914400" y="666750"/>
            <a:ext cx="7848600" cy="4038600"/>
          </a:xfrm>
        </p:spPr>
        <p:txBody>
          <a:bodyPr/>
          <a:lstStyle/>
          <a:p>
            <a:pPr eaLnBrk="1" hangingPunct="1"/>
            <a:r>
              <a:rPr lang="en-US" sz="24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Purpose of the briefing</a:t>
            </a:r>
          </a:p>
          <a:p>
            <a:pPr eaLnBrk="1" hangingPunct="1"/>
            <a:r>
              <a:rPr lang="en-US" sz="20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Y2012 Budget</a:t>
            </a:r>
          </a:p>
          <a:p>
            <a:pPr eaLnBrk="1" hangingPunct="1"/>
            <a:r>
              <a:rPr lang="en-US" sz="20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Implementation Strategies</a:t>
            </a:r>
          </a:p>
          <a:p>
            <a:pPr eaLnBrk="1" hangingPunct="1"/>
            <a:r>
              <a:rPr lang="en-US" sz="20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Notes from Q2/ Half Year Review</a:t>
            </a:r>
          </a:p>
          <a:p>
            <a:pPr eaLnBrk="1" hangingPunct="1"/>
            <a:r>
              <a:rPr lang="en-US" sz="20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Q3 Performance Review</a:t>
            </a:r>
          </a:p>
          <a:p>
            <a:pPr eaLnBrk="1" hangingPunct="1"/>
            <a:r>
              <a:rPr lang="en-US" sz="20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Jan-Sept. Budget Performance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Revenue Appraisal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Expenditure Appraisal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Comparative Analysis</a:t>
            </a:r>
          </a:p>
          <a:p>
            <a:pPr eaLnBrk="1" hangingPunct="1"/>
            <a:r>
              <a:rPr lang="en-US" sz="20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Observations</a:t>
            </a:r>
          </a:p>
          <a:p>
            <a:pPr eaLnBrk="1" hangingPunct="1"/>
            <a:r>
              <a:rPr lang="en-US" sz="20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Conclusion(s)</a:t>
            </a:r>
          </a:p>
        </p:txBody>
      </p:sp>
      <p:pic>
        <p:nvPicPr>
          <p:cNvPr id="1024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 Purpose of the briefing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 smtClean="0"/>
          </a:p>
          <a:p>
            <a:pPr lvl="1">
              <a:buFont typeface="Wingdings" pitchFamily="2" charset="2"/>
              <a:buChar char="ü"/>
            </a:pPr>
            <a:r>
              <a:rPr lang="en-US" sz="2800" dirty="0" smtClean="0">
                <a:cs typeface="Arial" pitchFamily="34" charset="0"/>
              </a:rPr>
              <a:t>analyze and deliberate on Q3 and cumulative (Jan-Sept.)Budget performance</a:t>
            </a:r>
          </a:p>
          <a:p>
            <a:pPr lvl="1">
              <a:buFont typeface="Wingdings" pitchFamily="2" charset="2"/>
              <a:buChar char="ü"/>
            </a:pPr>
            <a:r>
              <a:rPr lang="en-US" sz="2800" dirty="0" smtClean="0">
                <a:cs typeface="Arial" pitchFamily="34" charset="0"/>
              </a:rPr>
              <a:t> establish areas that require improvement</a:t>
            </a:r>
          </a:p>
          <a:p>
            <a:pPr lvl="1">
              <a:buFont typeface="Wingdings" pitchFamily="2" charset="2"/>
              <a:buChar char="ü"/>
            </a:pPr>
            <a:r>
              <a:rPr lang="en-US" sz="2800" dirty="0" smtClean="0">
                <a:cs typeface="Arial" pitchFamily="34" charset="0"/>
              </a:rPr>
              <a:t> examine reasons for non-performance</a:t>
            </a:r>
          </a:p>
          <a:p>
            <a:pPr lvl="1">
              <a:buFont typeface="Wingdings" pitchFamily="2" charset="2"/>
              <a:buChar char="ü"/>
            </a:pPr>
            <a:r>
              <a:rPr lang="en-US" sz="2800" dirty="0" smtClean="0">
                <a:cs typeface="Arial" pitchFamily="34" charset="0"/>
              </a:rPr>
              <a:t> suggest the way forward</a:t>
            </a:r>
            <a:endParaRPr lang="en-US" dirty="0" smtClean="0">
              <a:cs typeface="Arial" pitchFamily="34" charset="0"/>
            </a:endParaRPr>
          </a:p>
          <a:p>
            <a:endParaRPr lang="en-US" dirty="0" smtClean="0"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181600" cy="34290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514350"/>
            <a:ext cx="7010400" cy="533400"/>
          </a:xfrm>
        </p:spPr>
        <p:txBody>
          <a:bodyPr/>
          <a:lstStyle/>
          <a:p>
            <a:pPr algn="ctr" eaLnBrk="1" hangingPunct="1"/>
            <a:r>
              <a:rPr lang="en-US" sz="3400" b="1" dirty="0" smtClean="0"/>
              <a:t/>
            </a:r>
            <a:br>
              <a:rPr lang="en-US" sz="3400" b="1" dirty="0" smtClean="0"/>
            </a:br>
            <a:r>
              <a:rPr lang="en-US" sz="3400" b="1" dirty="0" smtClean="0"/>
              <a:t>Y 2012 Budget</a:t>
            </a:r>
            <a:br>
              <a:rPr lang="en-US" sz="3400" b="1" dirty="0" smtClean="0"/>
            </a:br>
            <a:r>
              <a:rPr lang="en-US" sz="2800" b="1" dirty="0" smtClean="0">
                <a:solidFill>
                  <a:srgbClr val="002060"/>
                </a:solidFill>
              </a:rPr>
              <a:t>Preamble</a:t>
            </a:r>
          </a:p>
        </p:txBody>
      </p:sp>
      <p:sp>
        <p:nvSpPr>
          <p:cNvPr id="12291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05350"/>
            <a:ext cx="8686800" cy="254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fr-FR" dirty="0" smtClean="0">
                <a:latin typeface="Arial" charset="0"/>
                <a:cs typeface="Arial" charset="0"/>
              </a:rPr>
              <a:t>MEPB:Q3 &amp; Cumulative  Y2012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00804306-2778-4F73-A4B7-DFF1B730A2E0}" type="slidenum">
              <a:rPr lang="en-US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1229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914400" y="971550"/>
            <a:ext cx="7772400" cy="3543300"/>
          </a:xfrm>
        </p:spPr>
        <p:txBody>
          <a:bodyPr/>
          <a:lstStyle/>
          <a:p>
            <a:pPr marL="365125" indent="-255588" algn="just" eaLnBrk="1" hangingPunct="1">
              <a:buFont typeface="Wingdings 3" pitchFamily="18" charset="2"/>
              <a:buChar char=""/>
            </a:pPr>
            <a:endParaRPr lang="en-US" sz="2400" dirty="0" smtClean="0"/>
          </a:p>
          <a:p>
            <a:pPr marL="365125" indent="-255588" algn="just" eaLnBrk="1" hangingPunct="1">
              <a:buFont typeface="Wingdings 3" pitchFamily="18" charset="2"/>
              <a:buChar char=""/>
            </a:pPr>
            <a:endParaRPr lang="en-US" sz="2400" dirty="0" smtClean="0"/>
          </a:p>
          <a:p>
            <a:pPr marL="365125" indent="-255588" algn="just" eaLnBrk="1" hangingPunct="1">
              <a:buFont typeface="Wingdings 3" pitchFamily="18" charset="2"/>
              <a:buChar char=""/>
            </a:pPr>
            <a:r>
              <a:rPr lang="en-US" sz="2400" dirty="0" smtClean="0"/>
              <a:t>Y2012 Budget of N491.941bn was signed into law by His Excellency, the Governor on the  3</a:t>
            </a:r>
            <a:r>
              <a:rPr lang="en-US" sz="2400" baseline="30000" dirty="0" smtClean="0"/>
              <a:t>rd</a:t>
            </a:r>
            <a:r>
              <a:rPr lang="en-US" sz="2400" dirty="0" smtClean="0"/>
              <a:t> of January, 2012.</a:t>
            </a:r>
          </a:p>
          <a:p>
            <a:pPr marL="365125" indent="-255588" algn="just" eaLnBrk="1" hangingPunct="1">
              <a:buFont typeface="Wingdings 3" pitchFamily="18" charset="2"/>
              <a:buChar char=""/>
            </a:pPr>
            <a:r>
              <a:rPr lang="en-US" sz="2400" dirty="0" smtClean="0"/>
              <a:t>Underlying Policy Thrust of Government:</a:t>
            </a:r>
          </a:p>
          <a:p>
            <a:pPr marL="620713" lvl="1" algn="just" eaLnBrk="1" hangingPunct="1">
              <a:spcBef>
                <a:spcPts val="325"/>
              </a:spcBef>
              <a:buFont typeface="Verdana" pitchFamily="34" charset="0"/>
              <a:buChar char="◦"/>
            </a:pPr>
            <a:r>
              <a:rPr lang="en-US" dirty="0" smtClean="0"/>
              <a:t>Poverty Eradication and Sustainable Economic Growth Through Infrastructure Renewal and Development.</a:t>
            </a:r>
          </a:p>
          <a:p>
            <a:pPr marL="365125" indent="-255588" algn="just" eaLnBrk="1" hangingPunct="1">
              <a:buFont typeface="Wingdings 3" pitchFamily="18" charset="2"/>
              <a:buChar char=""/>
            </a:pPr>
            <a:endParaRPr lang="en-US" sz="2400" dirty="0" smtClean="0"/>
          </a:p>
          <a:p>
            <a:pPr marL="365125" indent="-255588" algn="just" eaLnBrk="1" hangingPunct="1">
              <a:buFont typeface="Wingdings 2" pitchFamily="18" charset="2"/>
              <a:buNone/>
            </a:pPr>
            <a:endParaRPr lang="en-US" sz="800" dirty="0" smtClean="0"/>
          </a:p>
        </p:txBody>
      </p:sp>
      <p:pic>
        <p:nvPicPr>
          <p:cNvPr id="12294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924800" y="133350"/>
            <a:ext cx="10715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133350"/>
            <a:ext cx="5486400" cy="762000"/>
          </a:xfrm>
        </p:spPr>
        <p:txBody>
          <a:bodyPr/>
          <a:lstStyle/>
          <a:p>
            <a:pPr algn="ctr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Y2012 BUDGET SIZE: 491.941bn</a:t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SECTORAL ALLOCATION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quarter" idx="1"/>
          </p:nvPr>
        </p:nvGraphicFramePr>
        <p:xfrm>
          <a:off x="1371600" y="1047750"/>
          <a:ext cx="73152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Picture 7" descr="MEPB fin_0.tmp"/>
          <p:cNvPicPr>
            <a:picLocks noChangeAspect="1"/>
          </p:cNvPicPr>
          <p:nvPr/>
        </p:nvPicPr>
        <p:blipFill>
          <a:blip r:embed="rId4" cstate="print"/>
          <a:srcRect l="6554" t="11111" r="63655" b="61111"/>
          <a:stretch>
            <a:fillRect/>
          </a:stretch>
        </p:blipFill>
        <p:spPr bwMode="auto">
          <a:xfrm>
            <a:off x="152400" y="209550"/>
            <a:ext cx="8382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MEPB fin_0.tmp"/>
          <p:cNvPicPr>
            <a:picLocks noChangeAspect="1"/>
          </p:cNvPicPr>
          <p:nvPr/>
        </p:nvPicPr>
        <p:blipFill>
          <a:blip r:embed="rId5" cstate="print"/>
          <a:srcRect l="37587" t="2222" r="1588" b="55556"/>
          <a:stretch>
            <a:fillRect/>
          </a:stretch>
        </p:blipFill>
        <p:spPr bwMode="auto">
          <a:xfrm>
            <a:off x="7772400" y="285750"/>
            <a:ext cx="1143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181600" cy="34290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graphicFrame>
        <p:nvGraphicFramePr>
          <p:cNvPr id="7" name="Chart 6"/>
          <p:cNvGraphicFramePr/>
          <p:nvPr/>
        </p:nvGraphicFramePr>
        <p:xfrm>
          <a:off x="152400" y="133351"/>
          <a:ext cx="8763000" cy="4343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334000" cy="34290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B60C3A-BFD0-493C-A48B-C22769291EE9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graphicFrame>
        <p:nvGraphicFramePr>
          <p:cNvPr id="4" name="Chart 3"/>
          <p:cNvGraphicFramePr/>
          <p:nvPr/>
        </p:nvGraphicFramePr>
        <p:xfrm>
          <a:off x="381000" y="209550"/>
          <a:ext cx="7103075" cy="4419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5" name="Picture 7" descr="MEPB fin_0.tmp"/>
          <p:cNvPicPr>
            <a:picLocks noChangeAspect="1"/>
          </p:cNvPicPr>
          <p:nvPr/>
        </p:nvPicPr>
        <p:blipFill>
          <a:blip r:embed="rId4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685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MEPB fin_0.tmp"/>
          <p:cNvPicPr>
            <a:picLocks noChangeAspect="1"/>
          </p:cNvPicPr>
          <p:nvPr/>
        </p:nvPicPr>
        <p:blipFill>
          <a:blip r:embed="rId5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17475"/>
            <a:ext cx="6705600" cy="1006475"/>
          </a:xfrm>
        </p:spPr>
        <p:txBody>
          <a:bodyPr/>
          <a:lstStyle/>
          <a:p>
            <a:pPr eaLnBrk="1" hangingPunct="1"/>
            <a:r>
              <a:rPr lang="en-US" sz="3600" dirty="0" smtClean="0">
                <a:solidFill>
                  <a:srgbClr val="002060"/>
                </a:solidFill>
                <a:latin typeface="Arial Rounded MT Bold" pitchFamily="34" charset="0"/>
                <a:cs typeface="Aharoni" pitchFamily="2" charset="-79"/>
              </a:rPr>
              <a:t>  </a:t>
            </a:r>
            <a:r>
              <a:rPr lang="en-US" sz="3200" b="1" dirty="0" smtClean="0">
                <a:solidFill>
                  <a:srgbClr val="002060"/>
                </a:solidFill>
                <a:latin typeface="Arial Rounded MT Bold" pitchFamily="34" charset="0"/>
                <a:cs typeface="Aharoni" pitchFamily="2" charset="-79"/>
              </a:rPr>
              <a:t>Y2012 Budget Focus</a:t>
            </a:r>
            <a:endParaRPr lang="en-US" sz="3600" b="1" dirty="0" smtClean="0"/>
          </a:p>
        </p:txBody>
      </p:sp>
      <p:sp>
        <p:nvSpPr>
          <p:cNvPr id="18435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05350"/>
            <a:ext cx="8610600" cy="2476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fr-FR" dirty="0" smtClean="0">
                <a:latin typeface="Arial" charset="0"/>
                <a:cs typeface="Arial" charset="0"/>
              </a:rPr>
              <a:t>MEPB:Q3 &amp; Cumulative  Y2012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BD0D01F6-9D2C-444A-B164-E39C191542DC}" type="slidenum">
              <a:rPr lang="en-US"/>
              <a:pPr>
                <a:defRPr/>
              </a:pPr>
              <a:t>8</a:t>
            </a:fld>
            <a:endParaRPr lang="en-US" dirty="0"/>
          </a:p>
        </p:txBody>
      </p:sp>
      <p:sp>
        <p:nvSpPr>
          <p:cNvPr id="1843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12775" y="1352550"/>
            <a:ext cx="8153400" cy="3352800"/>
          </a:xfrm>
        </p:spPr>
        <p:txBody>
          <a:bodyPr/>
          <a:lstStyle/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Security (including Food Security)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Transportation-Roads &amp; Inter-modal Transportation System 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Education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Health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Environment</a:t>
            </a:r>
          </a:p>
          <a:p>
            <a:pPr eaLnBrk="1" hangingPunct="1"/>
            <a:endParaRPr lang="en-US" sz="2800" dirty="0" smtClean="0"/>
          </a:p>
        </p:txBody>
      </p:sp>
      <p:pic>
        <p:nvPicPr>
          <p:cNvPr id="18438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285750"/>
            <a:ext cx="6477000" cy="6096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 smtClean="0">
                <a:solidFill>
                  <a:srgbClr val="002060"/>
                </a:solidFill>
                <a:latin typeface="Arial Rounded MT Bold" pitchFamily="34" charset="0"/>
              </a:rPr>
              <a:t>Y2012 Budget Focus…..2/</a:t>
            </a:r>
            <a:endParaRPr lang="en-US" sz="3200" b="1" dirty="0" smtClean="0">
              <a:solidFill>
                <a:srgbClr val="002060"/>
              </a:solidFill>
            </a:endParaRPr>
          </a:p>
        </p:txBody>
      </p:sp>
      <p:sp>
        <p:nvSpPr>
          <p:cNvPr id="19459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05350"/>
            <a:ext cx="8686800" cy="254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fr-FR" dirty="0" smtClean="0">
                <a:latin typeface="Arial" charset="0"/>
                <a:cs typeface="Arial" charset="0"/>
              </a:rPr>
              <a:t>MEPB:Q3 &amp; Cumulative  Y2012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3820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B7015D07-7903-4198-BAC3-D24C6BFCEFEA}" type="slidenum">
              <a:rPr lang="en-US"/>
              <a:pPr>
                <a:defRPr/>
              </a:pPr>
              <a:t>9</a:t>
            </a:fld>
            <a:endParaRPr lang="en-US" dirty="0"/>
          </a:p>
        </p:txBody>
      </p:sp>
      <p:sp>
        <p:nvSpPr>
          <p:cNvPr id="1946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52400" y="1352550"/>
            <a:ext cx="8613775" cy="2895600"/>
          </a:xfrm>
        </p:spPr>
        <p:txBody>
          <a:bodyPr/>
          <a:lstStyle/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Rural/Urban Development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Skill Acquisition/Microfinance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Water 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Housing and Urban Renewal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E-Governance</a:t>
            </a:r>
            <a:endParaRPr lang="en-US" sz="2800" dirty="0" smtClean="0">
              <a:solidFill>
                <a:srgbClr val="FF0000"/>
              </a:solidFill>
              <a:latin typeface="Arial Rounded MT Bold" pitchFamily="34" charset="0"/>
            </a:endParaRPr>
          </a:p>
          <a:p>
            <a:pPr eaLnBrk="1" hangingPunct="1">
              <a:buNone/>
            </a:pPr>
            <a:endParaRPr lang="en-US" sz="2800" dirty="0" smtClean="0">
              <a:solidFill>
                <a:srgbClr val="C00000"/>
              </a:solidFill>
              <a:latin typeface="Arial Rounded MT Bold" pitchFamily="34" charset="0"/>
              <a:cs typeface="Aharoni" pitchFamily="2" charset="-79"/>
            </a:endParaRPr>
          </a:p>
        </p:txBody>
      </p:sp>
      <p:pic>
        <p:nvPicPr>
          <p:cNvPr id="19462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17475"/>
            <a:ext cx="6629400" cy="777875"/>
          </a:xfrm>
        </p:spPr>
        <p:txBody>
          <a:bodyPr/>
          <a:lstStyle/>
          <a:p>
            <a:pPr eaLnBrk="1" hangingPunct="1"/>
            <a:r>
              <a:rPr lang="en-US" sz="3200" b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Key Implementation Strategies</a:t>
            </a:r>
            <a:endParaRPr lang="en-US" sz="3200" b="1" smtClean="0"/>
          </a:p>
        </p:txBody>
      </p:sp>
      <p:sp>
        <p:nvSpPr>
          <p:cNvPr id="20483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81550"/>
            <a:ext cx="8686800" cy="177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fr-FR" dirty="0" smtClean="0">
                <a:latin typeface="Arial" charset="0"/>
                <a:cs typeface="Arial" charset="0"/>
              </a:rPr>
              <a:t>MEPB:Q3 &amp; Cumulative  Y2012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16DC407A-6388-475E-9935-47549C74E10E}" type="slidenum">
              <a:rPr lang="en-US"/>
              <a:pPr>
                <a:defRPr/>
              </a:pPr>
              <a:t>10</a:t>
            </a:fld>
            <a:endParaRPr lang="en-US" dirty="0"/>
          </a:p>
        </p:txBody>
      </p:sp>
      <p:sp>
        <p:nvSpPr>
          <p:cNvPr id="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09600" y="1047750"/>
            <a:ext cx="7620000" cy="3581400"/>
          </a:xfrm>
        </p:spPr>
        <p:txBody>
          <a:bodyPr>
            <a:normAutofit fontScale="25000" lnSpcReduction="2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96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Revenue  Stakeholders’ meeting with the Governor as a vehicle for sustained Revenue drive;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96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Enhanced transparency and accountability; 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96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Efficient allocation of resources across sectors;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96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Tighter operating expenditure control;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96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Periodic review of performance;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96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More effective Project Monitoring and evaluation;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96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Benchmark performance set at 90%</a:t>
            </a:r>
            <a:endParaRPr lang="en-US" sz="9600" dirty="0" smtClean="0"/>
          </a:p>
          <a:p>
            <a:pPr marL="274320" indent="-274320" algn="just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sz="2400" dirty="0" smtClean="0"/>
              <a:t>	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dirty="0" smtClean="0"/>
              <a:t>	</a:t>
            </a:r>
          </a:p>
        </p:txBody>
      </p:sp>
      <p:pic>
        <p:nvPicPr>
          <p:cNvPr id="2048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2095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266700"/>
            <a:ext cx="7772400" cy="552450"/>
          </a:xfrm>
        </p:spPr>
        <p:txBody>
          <a:bodyPr/>
          <a:lstStyle/>
          <a:p>
            <a:pPr algn="ctr"/>
            <a:r>
              <a:rPr lang="en-US" sz="3200" b="1" dirty="0" smtClean="0"/>
              <a:t>Notes from Q2 Review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819150"/>
            <a:ext cx="7772400" cy="3886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None/>
            </a:pPr>
            <a:r>
              <a:rPr lang="en-US" sz="2000" dirty="0" smtClean="0">
                <a:solidFill>
                  <a:srgbClr val="FF0000"/>
                </a:solidFill>
              </a:rPr>
              <a:t>	</a:t>
            </a:r>
            <a:r>
              <a:rPr lang="en-US" sz="2200" dirty="0" smtClean="0">
                <a:solidFill>
                  <a:srgbClr val="FF0000"/>
                </a:solidFill>
              </a:rPr>
              <a:t>The Overall Q2/Cumulative to Q2 budget performance was 84%/75% respectively; better than 62.9%/57% for same period in Y2011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FF0000"/>
                </a:solidFill>
              </a:rPr>
              <a:t>Total Revenue -    85%/85%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FF0000"/>
                </a:solidFill>
              </a:rPr>
              <a:t>Capital Receipts – 50%/43%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FF0000"/>
                </a:solidFill>
              </a:rPr>
              <a:t>Recurrent Expenditure -89%/81%</a:t>
            </a:r>
          </a:p>
          <a:p>
            <a:pPr lvl="4" eaLnBrk="1" hangingPunct="1">
              <a:lnSpc>
                <a:spcPct val="80000"/>
              </a:lnSpc>
            </a:pPr>
            <a:r>
              <a:rPr lang="en-US" sz="2400" dirty="0" smtClean="0">
                <a:solidFill>
                  <a:srgbClr val="FF0000"/>
                </a:solidFill>
              </a:rPr>
              <a:t>Personnel Cost – 87%/91%</a:t>
            </a:r>
          </a:p>
          <a:p>
            <a:pPr lvl="4" eaLnBrk="1" hangingPunct="1">
              <a:lnSpc>
                <a:spcPct val="80000"/>
              </a:lnSpc>
            </a:pPr>
            <a:r>
              <a:rPr lang="en-US" sz="2400" dirty="0" smtClean="0">
                <a:solidFill>
                  <a:srgbClr val="FF0000"/>
                </a:solidFill>
              </a:rPr>
              <a:t>Overhead Cost – 90%/87%</a:t>
            </a:r>
          </a:p>
          <a:p>
            <a:pPr lvl="4" eaLnBrk="1" hangingPunct="1">
              <a:lnSpc>
                <a:spcPct val="80000"/>
              </a:lnSpc>
            </a:pPr>
            <a:r>
              <a:rPr lang="en-US" sz="2400" dirty="0" smtClean="0">
                <a:solidFill>
                  <a:srgbClr val="FF0000"/>
                </a:solidFill>
              </a:rPr>
              <a:t>Capital Expenditure – 80%/63%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2400" dirty="0" smtClean="0">
                <a:solidFill>
                  <a:srgbClr val="FF0000"/>
                </a:solidFill>
              </a:rPr>
              <a:t>Financing  - 71%/20%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2400" dirty="0" smtClean="0">
                <a:solidFill>
                  <a:srgbClr val="FF0000"/>
                </a:solidFill>
              </a:rPr>
              <a:t>Capital/Recurrent Ratio was  50</a:t>
            </a:r>
            <a:r>
              <a:rPr lang="en-US" sz="18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:50/44:56</a:t>
            </a:r>
            <a:r>
              <a:rPr lang="en-US" sz="2400" dirty="0" smtClean="0">
                <a:solidFill>
                  <a:srgbClr val="FF0000"/>
                </a:solidFill>
              </a:rPr>
              <a:t> as against </a:t>
            </a:r>
            <a:r>
              <a:rPr lang="en-US" sz="18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53:47</a:t>
            </a:r>
            <a:r>
              <a:rPr lang="en-US" sz="2400" dirty="0" smtClean="0">
                <a:solidFill>
                  <a:srgbClr val="FF0000"/>
                </a:solidFill>
              </a:rPr>
              <a:t> per the budget.</a:t>
            </a:r>
          </a:p>
          <a:p>
            <a:pPr eaLnBrk="1" hangingPunct="1">
              <a:lnSpc>
                <a:spcPct val="80000"/>
              </a:lnSpc>
            </a:pPr>
            <a:endParaRPr lang="en-US" sz="2800" dirty="0" smtClean="0">
              <a:solidFill>
                <a:srgbClr val="FF0000"/>
              </a:solidFill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857750"/>
            <a:ext cx="5181600" cy="11430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85750"/>
            <a:ext cx="7772400" cy="304800"/>
          </a:xfrm>
        </p:spPr>
        <p:txBody>
          <a:bodyPr/>
          <a:lstStyle/>
          <a:p>
            <a:pPr algn="ctr"/>
            <a:r>
              <a:rPr lang="en-US" sz="3200" dirty="0" smtClean="0">
                <a:latin typeface="Cambria" pitchFamily="18" charset="0"/>
              </a:rPr>
              <a:t>Q1 - Q3 Y2012 Comparison</a:t>
            </a:r>
            <a:endParaRPr lang="en-US" sz="3200" dirty="0">
              <a:latin typeface="Cambria" pitchFamily="18" charset="0"/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quarter" idx="1"/>
          </p:nvPr>
        </p:nvGraphicFramePr>
        <p:xfrm>
          <a:off x="457200" y="514350"/>
          <a:ext cx="8534402" cy="41389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/>
                <a:gridCol w="838200"/>
                <a:gridCol w="838200"/>
                <a:gridCol w="685800"/>
                <a:gridCol w="762000"/>
                <a:gridCol w="914400"/>
                <a:gridCol w="685800"/>
                <a:gridCol w="914400"/>
                <a:gridCol w="838200"/>
                <a:gridCol w="685802"/>
              </a:tblGrid>
              <a:tr h="27050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Details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</a:rPr>
                        <a:t> Q1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</a:rPr>
                        <a:t>                     Q2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</a:rPr>
                        <a:t>                      Q3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111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Jan-March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Nbn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Jan-March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Nbn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April-June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Nbn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April-June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Nbn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July-Sept.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Nbn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July-Sept.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Nbn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10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 Revenue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99.959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85.103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99.959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85.117         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99.959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/>
                        <a:t>80.057</a:t>
                      </a:r>
                      <a:endParaRPr 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/>
                        <a:t>80</a:t>
                      </a:r>
                      <a:endParaRPr 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1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Recurrent Expenditure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    (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)  Personnel Cost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    (ii) Overhead Cost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58.405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20.406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37.999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50.736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19.046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31.690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87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93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58.405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20.406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37.999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51.858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17.793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34.065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89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87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58.405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20.406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37.999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/>
                        <a:t>52.602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sz="1000" dirty="0" smtClean="0"/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/>
                        <a:t>20.237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sz="1000" dirty="0" smtClean="0"/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/>
                        <a:t>32.365</a:t>
                      </a:r>
                      <a:endParaRPr 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/>
                        <a:t>90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sz="1000" dirty="0" smtClean="0"/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/>
                        <a:t>99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sz="1000" dirty="0" smtClean="0"/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/>
                        <a:t>85</a:t>
                      </a:r>
                      <a:endParaRPr 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10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Recurrent Surplus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41.554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34.367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41.554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33.319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41.554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/>
                        <a:t>27.455</a:t>
                      </a:r>
                      <a:endParaRPr 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/>
                        <a:t>66</a:t>
                      </a:r>
                      <a:endParaRPr 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94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Capital Receipts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6.419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2.596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6.419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3.216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6.419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/>
                        <a:t>1.488</a:t>
                      </a:r>
                      <a:endParaRPr 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/>
                        <a:t>23</a:t>
                      </a:r>
                      <a:endParaRPr 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10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Capital Expenditure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64.580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28.995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64.580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51.900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64.580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/>
                        <a:t>27.820</a:t>
                      </a:r>
                      <a:endParaRPr 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/>
                        <a:t>43</a:t>
                      </a:r>
                      <a:endParaRPr 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94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Financing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16.608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7.968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16.608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(15.365)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(92)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16.608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/>
                        <a:t>1.123</a:t>
                      </a:r>
                      <a:endParaRPr 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/>
                        <a:t>7</a:t>
                      </a:r>
                      <a:endParaRPr 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94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Budget Size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122.985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79.731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122.985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103.758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122.985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/>
                        <a:t>80.422</a:t>
                      </a:r>
                      <a:endParaRPr 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dirty="0" smtClean="0"/>
                        <a:t>65</a:t>
                      </a:r>
                      <a:endParaRPr 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791200" cy="34290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209550"/>
            <a:ext cx="457199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458200" y="133350"/>
            <a:ext cx="538163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dirty="0" smtClean="0">
                <a:latin typeface="Cambria" pitchFamily="18" charset="0"/>
              </a:rPr>
              <a:t>Q1 - Q3 Y2012 Performance Comparison</a:t>
            </a:r>
            <a:endParaRPr lang="en-US" sz="28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914400" y="1085850"/>
          <a:ext cx="7772400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410200" cy="34290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</a:t>
            </a:r>
            <a:r>
              <a:rPr lang="fr-FR" dirty="0" err="1" smtClean="0"/>
              <a:t>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610600" y="133350"/>
            <a:ext cx="3857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MEPB fin_0.tmp"/>
          <p:cNvPicPr>
            <a:picLocks noChangeAspect="1"/>
          </p:cNvPicPr>
          <p:nvPr/>
        </p:nvPicPr>
        <p:blipFill>
          <a:blip r:embed="rId4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457199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914400" y="133350"/>
            <a:ext cx="7772400" cy="666750"/>
          </a:xfrm>
        </p:spPr>
        <p:txBody>
          <a:bodyPr/>
          <a:lstStyle/>
          <a:p>
            <a:pPr algn="ctr"/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>Comparative Analysis of Q3 Budget Performance from Y2010 to Y2012</a:t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>July – Sept.</a:t>
            </a:r>
            <a:r>
              <a:rPr lang="en-US" sz="18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800" dirty="0" smtClean="0">
                <a:solidFill>
                  <a:srgbClr val="002060"/>
                </a:solidFill>
                <a:latin typeface="Arial Black" pitchFamily="34" charset="0"/>
              </a:rPr>
            </a:br>
            <a:endParaRPr lang="en-US" sz="1800" dirty="0" smtClean="0">
              <a:solidFill>
                <a:srgbClr val="002060"/>
              </a:solidFill>
              <a:latin typeface="Arial Black" pitchFamily="34" charset="0"/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quarter" idx="1"/>
          </p:nvPr>
        </p:nvGraphicFramePr>
        <p:xfrm>
          <a:off x="304800" y="666750"/>
          <a:ext cx="8534400" cy="41637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599"/>
                <a:gridCol w="736899"/>
                <a:gridCol w="761402"/>
                <a:gridCol w="543859"/>
                <a:gridCol w="1008610"/>
                <a:gridCol w="853440"/>
                <a:gridCol w="775855"/>
                <a:gridCol w="775856"/>
                <a:gridCol w="853440"/>
                <a:gridCol w="853440"/>
              </a:tblGrid>
              <a:tr h="361150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2012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Y2010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718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Details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July-Sept.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July-Sept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July-Sept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July-Sept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July-Sept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July-Sept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1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 Revenue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99.959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80.057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80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88.080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89.618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102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76.767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69.269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91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Recurrent Expenditure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(</a:t>
                      </a:r>
                      <a:r>
                        <a:rPr kumimoji="0" 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</a:t>
                      </a: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)  Personnel Cost (ii) Overhead Cost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58.405</a:t>
                      </a:r>
                    </a:p>
                    <a:p>
                      <a:endParaRPr lang="en-US" sz="1100" dirty="0" smtClean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20.406</a:t>
                      </a:r>
                    </a:p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37.999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52.602</a:t>
                      </a:r>
                    </a:p>
                    <a:p>
                      <a:pPr algn="ctr"/>
                      <a:endParaRPr lang="en-US" sz="11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20.237</a:t>
                      </a:r>
                    </a:p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32.365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90</a:t>
                      </a:r>
                    </a:p>
                    <a:p>
                      <a:endParaRPr lang="en-US" sz="1100" dirty="0" smtClean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99</a:t>
                      </a:r>
                    </a:p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85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49.546</a:t>
                      </a:r>
                    </a:p>
                    <a:p>
                      <a:pPr algn="ctr"/>
                      <a:endParaRPr lang="en-US" sz="1100" dirty="0" smtClean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17.857</a:t>
                      </a:r>
                    </a:p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31.688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49.702</a:t>
                      </a:r>
                    </a:p>
                    <a:p>
                      <a:pPr algn="ctr"/>
                      <a:endParaRPr lang="en-US" sz="1100" dirty="0" smtClean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18.140</a:t>
                      </a:r>
                    </a:p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31.562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100.3</a:t>
                      </a:r>
                    </a:p>
                    <a:p>
                      <a:pPr algn="ctr"/>
                      <a:endParaRPr lang="en-US" sz="1100" dirty="0" smtClean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106</a:t>
                      </a:r>
                    </a:p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97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41.254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11.270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29.984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36.800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13.657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23.143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89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121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77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39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Recurrent Surplus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41.554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27.455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66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38.535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39.916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104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35.503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32.469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91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Capital Receipts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6.419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1.488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23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4.815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1.666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35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7.093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3.739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91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Capital Expenditure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64.580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27.820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43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63.148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49.745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79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56.139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44.305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79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1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Financing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16.608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1.123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7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19.799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8.163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41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13.543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8.951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66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1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Budget Size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122.985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80.422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65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112.694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99.447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88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  97.393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81.105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83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8753" name="Footer Placeholder 3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81550"/>
            <a:ext cx="5334000" cy="3619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fr-FR" dirty="0" smtClean="0">
                <a:latin typeface="Arial" charset="0"/>
                <a:cs typeface="Arial" charset="0"/>
              </a:rPr>
              <a:t>MEPB:Q3 &amp; Cumulative  Y2012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/>
          <a:lstStyle/>
          <a:p>
            <a:pPr>
              <a:defRPr/>
            </a:pPr>
            <a:fld id="{778CCAF8-67BB-4FDE-A185-E9D98BBDC806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  <p:pic>
        <p:nvPicPr>
          <p:cNvPr id="28755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756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610600" y="133350"/>
            <a:ext cx="3857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38150"/>
            <a:ext cx="7772400" cy="1219200"/>
          </a:xfrm>
        </p:spPr>
        <p:txBody>
          <a:bodyPr/>
          <a:lstStyle/>
          <a:p>
            <a:pPr algn="ctr"/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>Comparative Analysis of Q3 Budget Performance from Y2010 to Y2012</a:t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>July – Sept.</a:t>
            </a:r>
            <a:r>
              <a:rPr lang="en-US" sz="48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4800" dirty="0" smtClean="0">
                <a:solidFill>
                  <a:srgbClr val="002060"/>
                </a:solidFill>
                <a:latin typeface="Arial Black" pitchFamily="34" charset="0"/>
              </a:rPr>
            </a:b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914400" y="1200150"/>
          <a:ext cx="7772400" cy="3314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638800" cy="34290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</a:t>
            </a:r>
            <a:r>
              <a:rPr lang="fr-FR" dirty="0" err="1" smtClean="0"/>
              <a:t>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  <p:pic>
        <p:nvPicPr>
          <p:cNvPr id="8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610600" y="133350"/>
            <a:ext cx="3857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914400" y="133350"/>
            <a:ext cx="7772400" cy="457200"/>
          </a:xfrm>
        </p:spPr>
        <p:txBody>
          <a:bodyPr/>
          <a:lstStyle/>
          <a:p>
            <a:pPr algn="ctr"/>
            <a:r>
              <a:rPr lang="en-US" sz="2400" dirty="0" smtClean="0">
                <a:solidFill>
                  <a:srgbClr val="002060"/>
                </a:solidFill>
                <a:latin typeface="Arial Black" pitchFamily="34" charset="0"/>
                <a:cs typeface="Arial" charset="0"/>
              </a:rPr>
              <a:t>Q3 2012 Vs Q3 2011 (July – Sept.)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514350"/>
            <a:ext cx="7772400" cy="4191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000" dirty="0" smtClean="0">
                <a:latin typeface="+mj-lt"/>
              </a:rPr>
              <a:t>Budget Performance for the 3</a:t>
            </a:r>
            <a:r>
              <a:rPr lang="en-US" sz="2000" baseline="30000" dirty="0" smtClean="0">
                <a:latin typeface="+mj-lt"/>
              </a:rPr>
              <a:t>rd</a:t>
            </a:r>
            <a:r>
              <a:rPr lang="en-US" sz="2000" dirty="0" smtClean="0">
                <a:latin typeface="+mj-lt"/>
              </a:rPr>
              <a:t> Quarter, Y2012  was 65% or N</a:t>
            </a:r>
            <a:r>
              <a:rPr lang="en-US" sz="2000" dirty="0" smtClean="0"/>
              <a:t>80.422</a:t>
            </a:r>
            <a:r>
              <a:rPr lang="en-US" sz="2000" dirty="0" smtClean="0">
                <a:latin typeface="+mj-lt"/>
              </a:rPr>
              <a:t>bn as against 88% or</a:t>
            </a:r>
            <a:r>
              <a:rPr lang="en-US" sz="2000" dirty="0" smtClean="0">
                <a:latin typeface="Calibri" pitchFamily="34" charset="0"/>
              </a:rPr>
              <a:t> N99.447</a:t>
            </a:r>
            <a:r>
              <a:rPr lang="en-US" sz="2000" dirty="0" smtClean="0">
                <a:latin typeface="+mj-lt"/>
              </a:rPr>
              <a:t>bn same period in 2011;  N19.025bn less in absolute terms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000" dirty="0" smtClean="0">
                <a:latin typeface="+mj-lt"/>
              </a:rPr>
              <a:t>Total Revenue (TR) recorded N80.057 or  80% compared to 102% or N89.618bn for same period in Y2011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000" dirty="0" smtClean="0">
                <a:latin typeface="+mj-lt"/>
              </a:rPr>
              <a:t>Recurrent Expenditure was N52.602bn or 90% as against N49.702bn or 100.3% in 2011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000" dirty="0" smtClean="0">
                <a:latin typeface="+mj-lt"/>
              </a:rPr>
              <a:t>Recurrent Surplus of  66% or N27.455bn as against 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en-US" sz="2000" dirty="0" smtClean="0">
                <a:latin typeface="+mj-lt"/>
              </a:rPr>
              <a:t>     104% or N39.916bn same period Y2011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000" dirty="0" smtClean="0">
                <a:latin typeface="+mj-lt"/>
              </a:rPr>
              <a:t>Capital Receipts was N1.488bn or 23% against N1.666bn or 35% same period in 2011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000" dirty="0" smtClean="0">
                <a:latin typeface="+mj-lt"/>
              </a:rPr>
              <a:t>Capital Expenditure performed N27.820bn or 43% compared to N49.745</a:t>
            </a:r>
            <a:r>
              <a:rPr lang="en-US" sz="1600" b="1" dirty="0" smtClean="0"/>
              <a:t> </a:t>
            </a:r>
            <a:r>
              <a:rPr lang="en-US" sz="2000" dirty="0" err="1" smtClean="0"/>
              <a:t>bn</a:t>
            </a:r>
            <a:r>
              <a:rPr lang="en-US" sz="2000" dirty="0" smtClean="0"/>
              <a:t> or 79</a:t>
            </a:r>
            <a:r>
              <a:rPr lang="en-US" sz="1600" dirty="0" smtClean="0"/>
              <a:t> </a:t>
            </a:r>
            <a:r>
              <a:rPr lang="en-US" sz="2000" dirty="0" smtClean="0"/>
              <a:t>% </a:t>
            </a:r>
            <a:r>
              <a:rPr lang="en-US" sz="2000" dirty="0" smtClean="0">
                <a:latin typeface="+mj-lt"/>
              </a:rPr>
              <a:t>same period </a:t>
            </a:r>
            <a:r>
              <a:rPr lang="en-US" sz="2000" dirty="0" smtClean="0"/>
              <a:t>in Y2011</a:t>
            </a:r>
            <a:endParaRPr lang="en-US" sz="1800" dirty="0" smtClean="0">
              <a:latin typeface="+mj-lt"/>
            </a:endParaRPr>
          </a:p>
          <a:p>
            <a:pPr eaLnBrk="1" hangingPunct="1">
              <a:lnSpc>
                <a:spcPct val="90000"/>
              </a:lnSpc>
              <a:buNone/>
              <a:defRPr/>
            </a:pPr>
            <a:endParaRPr lang="en-US" sz="1800" b="1" dirty="0" smtClean="0">
              <a:latin typeface="+mj-lt"/>
            </a:endParaRPr>
          </a:p>
          <a:p>
            <a:pPr>
              <a:defRPr/>
            </a:pPr>
            <a:endParaRPr lang="en-US" dirty="0" smtClean="0"/>
          </a:p>
        </p:txBody>
      </p:sp>
      <p:sp>
        <p:nvSpPr>
          <p:cNvPr id="29700" name="Footer Placeholder 3"/>
          <p:cNvSpPr>
            <a:spLocks noGrp="1"/>
          </p:cNvSpPr>
          <p:nvPr>
            <p:ph type="ftr" sz="quarter" idx="11"/>
          </p:nvPr>
        </p:nvSpPr>
        <p:spPr bwMode="auto">
          <a:xfrm>
            <a:off x="914400" y="4933950"/>
            <a:ext cx="5715000" cy="762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fr-FR" dirty="0" smtClean="0">
                <a:latin typeface="Arial" charset="0"/>
                <a:cs typeface="Arial" charset="0"/>
              </a:rPr>
              <a:t>MEPB:Q3 &amp; Cumulative  Y2012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/>
          <a:lstStyle/>
          <a:p>
            <a:pPr>
              <a:defRPr/>
            </a:pPr>
            <a:fld id="{498E9DBA-C057-49A9-AB01-D7C9965D1A05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  <p:pic>
        <p:nvPicPr>
          <p:cNvPr id="29702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7924800" y="133350"/>
            <a:ext cx="1071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09550"/>
            <a:ext cx="7924800" cy="609600"/>
          </a:xfrm>
        </p:spPr>
        <p:txBody>
          <a:bodyPr/>
          <a:lstStyle/>
          <a:p>
            <a:pPr algn="ctr"/>
            <a:r>
              <a:rPr lang="en-US" sz="2400" b="1" dirty="0" smtClean="0"/>
              <a:t>Cumulative (Jan-Sept.) Budget Performance Highlights</a:t>
            </a:r>
            <a:endParaRPr lang="en-US" sz="2400" b="1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533400" y="895348"/>
          <a:ext cx="8382000" cy="39087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5600"/>
                <a:gridCol w="1752600"/>
                <a:gridCol w="1828800"/>
                <a:gridCol w="1905000"/>
              </a:tblGrid>
              <a:tr h="5334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Details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 (Jan-Sept.)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 (Jan-Sept)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Performance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8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Revenue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299.876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251.304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   84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767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Recurrent Expenditure</a:t>
                      </a:r>
                    </a:p>
                    <a:p>
                      <a:pPr marL="400050" marR="0" lvl="0" indent="-400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romanLcParenBoth"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Personnel</a:t>
                      </a:r>
                    </a:p>
                    <a:p>
                      <a:pPr marL="400050" marR="0" lvl="0" indent="-400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romanLcParenBoth"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Overhead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175.215</a:t>
                      </a:r>
                    </a:p>
                    <a:p>
                      <a:pPr algn="ctr"/>
                      <a:r>
                        <a:rPr lang="en-US" sz="16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61.219</a:t>
                      </a:r>
                    </a:p>
                    <a:p>
                      <a:pPr algn="ctr"/>
                      <a:r>
                        <a:rPr lang="en-US" sz="16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113.996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155.453</a:t>
                      </a:r>
                    </a:p>
                    <a:p>
                      <a:pPr algn="ctr"/>
                      <a:r>
                        <a:rPr lang="en-US" sz="16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57.333</a:t>
                      </a:r>
                    </a:p>
                    <a:p>
                      <a:pPr algn="ctr"/>
                      <a:r>
                        <a:rPr lang="en-US" sz="16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98.120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    89</a:t>
                      </a:r>
                    </a:p>
                    <a:p>
                      <a:pPr algn="l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    </a:t>
                      </a:r>
                      <a:r>
                        <a:rPr lang="en-US" sz="16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94</a:t>
                      </a:r>
                    </a:p>
                    <a:p>
                      <a:pPr algn="l"/>
                      <a:r>
                        <a:rPr lang="en-US" sz="16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      86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8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Recurrent Surplus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124.66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95.851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    77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8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Capital Receipts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19.258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8.097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    42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8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Capital Expenditure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193.741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108.715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    56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833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Financing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(49.823)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(4.767)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 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10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8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Budget Size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368.956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264.168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     72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781550"/>
            <a:ext cx="6172200" cy="36195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305800" y="133350"/>
            <a:ext cx="690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0"/>
            <a:ext cx="6705600" cy="514350"/>
          </a:xfrm>
        </p:spPr>
        <p:txBody>
          <a:bodyPr/>
          <a:lstStyle/>
          <a:p>
            <a:pPr algn="ctr" eaLnBrk="1" hangingPunct="1"/>
            <a:r>
              <a:rPr lang="en-US" sz="2000" dirty="0" smtClean="0">
                <a:latin typeface="Cambria" pitchFamily="18" charset="0"/>
              </a:rPr>
              <a:t>Q1 - Q3 Y2012 Revenue Performance Comparison</a:t>
            </a:r>
            <a:endParaRPr lang="en-US" sz="2000" b="1" dirty="0" smtClean="0"/>
          </a:p>
        </p:txBody>
      </p:sp>
      <p:sp>
        <p:nvSpPr>
          <p:cNvPr id="35843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685800" y="4705350"/>
            <a:ext cx="6172200" cy="254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ctr"/>
            <a:r>
              <a:rPr lang="fr-FR" b="1" dirty="0" smtClean="0">
                <a:latin typeface="Arial" charset="0"/>
                <a:cs typeface="Arial" charset="0"/>
              </a:rPr>
              <a:t>MEPB:Q3 &amp; Cumulative  Y2012 Budget Performance Appraisal</a:t>
            </a:r>
            <a:endParaRPr lang="en-US" b="1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458200" y="480060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A47D8BB7-B234-4537-A8F0-1DAB08505743}" type="slidenum">
              <a:rPr lang="en-US"/>
              <a:pPr>
                <a:defRPr/>
              </a:pPr>
              <a:t>18</a:t>
            </a:fld>
            <a:endParaRPr lang="en-US" dirty="0"/>
          </a:p>
        </p:txBody>
      </p:sp>
      <p:pic>
        <p:nvPicPr>
          <p:cNvPr id="35845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38099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6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458200" y="209550"/>
            <a:ext cx="4619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533400" y="514350"/>
          <a:ext cx="7848600" cy="41139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0726"/>
                <a:gridCol w="747486"/>
                <a:gridCol w="747486"/>
                <a:gridCol w="448491"/>
                <a:gridCol w="672737"/>
                <a:gridCol w="747486"/>
                <a:gridCol w="672737"/>
                <a:gridCol w="896983"/>
                <a:gridCol w="971731"/>
                <a:gridCol w="672737"/>
              </a:tblGrid>
              <a:tr h="2443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Q1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Q2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Q3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958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Provision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Jan– Mar.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Nbn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Jan– Mar.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Nbn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Provision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Apr– June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Nbn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Apr– June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Nbn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Provision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July– Sept.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Nbn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July- Sept.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Nbn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17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Revenue (A+B)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99.959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84.945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99.959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85.177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99.959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80.057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59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 Internally Generated Revenue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72.419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52.977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73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72.419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57.876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72.419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51.203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71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47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I. L/S Internal   Revenue Services (LIRS)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52.750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43.111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52.750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48.885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93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52.750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42.955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63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II. Internally   Generated Revenue (Others)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10.369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5.692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10.369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5.267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10.369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3.575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17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III. Dedicated Revenue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7.110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3.589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7.110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2.392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7.110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2.212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17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IV Extra Ordinary Revenue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2.191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3.133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143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2.191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1.332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61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2.191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2.461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17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B.   Federal Transfers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27.540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31.968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116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27.540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27.301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99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27.540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28.854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17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I.  Statutory Allocation</a:t>
                      </a:r>
                      <a:endParaRPr kumimoji="0" lang="en-SG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14.416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14.516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101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14.416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12.195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14.416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14.027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97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18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II. Value Added Tax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13.124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14.904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13.124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15.106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13.124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14.827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61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C.  Capital Receipts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6.419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2.565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6.419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3.216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6.419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1.488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>
                <a:latin typeface="Cambria" pitchFamily="18" charset="0"/>
              </a:rPr>
              <a:t>Q1 - Q3 Y2012 Revenue Performance Comparison</a:t>
            </a:r>
            <a:endParaRPr lang="en-US" sz="2800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quarter" idx="1"/>
          </p:nvPr>
        </p:nvGraphicFramePr>
        <p:xfrm>
          <a:off x="914400" y="1085850"/>
          <a:ext cx="7772400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705350"/>
            <a:ext cx="6248400" cy="26670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</a:t>
            </a:r>
            <a:r>
              <a:rPr lang="fr-FR" dirty="0" err="1" smtClean="0"/>
              <a:t>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533399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534400" y="209550"/>
            <a:ext cx="3857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0"/>
            <a:ext cx="6705600" cy="514350"/>
          </a:xfrm>
        </p:spPr>
        <p:txBody>
          <a:bodyPr/>
          <a:lstStyle/>
          <a:p>
            <a:pPr algn="ctr" eaLnBrk="1" hangingPunct="1"/>
            <a:r>
              <a:rPr lang="en-US" sz="2000" b="1" dirty="0" smtClean="0">
                <a:solidFill>
                  <a:srgbClr val="002060"/>
                </a:solidFill>
              </a:rPr>
              <a:t>Y2012  Cumulative  Revenue Performance (Jan. – Sept)</a:t>
            </a:r>
            <a:endParaRPr lang="en-US" sz="2000" b="1" dirty="0" smtClean="0"/>
          </a:p>
        </p:txBody>
      </p:sp>
      <p:sp>
        <p:nvSpPr>
          <p:cNvPr id="35843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685800" y="4705350"/>
            <a:ext cx="6172200" cy="254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ctr"/>
            <a:r>
              <a:rPr lang="fr-FR" b="1" dirty="0" smtClean="0">
                <a:latin typeface="Arial" charset="0"/>
                <a:cs typeface="Arial" charset="0"/>
              </a:rPr>
              <a:t>MEPB:Q3 &amp; Cumulative  Y2012 Budget Performance Appraisal</a:t>
            </a:r>
            <a:endParaRPr lang="en-US" b="1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458200" y="480060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A47D8BB7-B234-4537-A8F0-1DAB08505743}" type="slidenum">
              <a:rPr lang="en-US"/>
              <a:pPr>
                <a:defRPr/>
              </a:pPr>
              <a:t>20</a:t>
            </a:fld>
            <a:endParaRPr lang="en-US" dirty="0"/>
          </a:p>
        </p:txBody>
      </p:sp>
      <p:pic>
        <p:nvPicPr>
          <p:cNvPr id="35845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533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6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458200" y="209550"/>
            <a:ext cx="4619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838200" y="514349"/>
          <a:ext cx="7467600" cy="44930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5259"/>
                <a:gridCol w="1303910"/>
                <a:gridCol w="1181582"/>
                <a:gridCol w="992529"/>
                <a:gridCol w="1134320"/>
              </a:tblGrid>
              <a:tr h="9266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 Y’12 Provision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        Nbn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Y’12 Provision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Jan.– Sept.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Nbn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Y’12 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Jan.- Sept.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Nbn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Performance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Revenue (A+B)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399.834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299.876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251.304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 Internally Generated Revenue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289.676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217.257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165.729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76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81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I. L/S Internal   Revenue Services (LIRS)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211.000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158.250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131.224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81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II. Internally   Generated Revenue (Others)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41.475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31.106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17.328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III. Dedicated Revenue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28.439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21.329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9.591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IV Extra Ordinary Revenue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8.762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6.572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7.586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B.   Federal Transfers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110.158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82.619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85.575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104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I.  Statutory Allocation</a:t>
                      </a:r>
                      <a:endParaRPr kumimoji="0" lang="en-SG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57.662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43.247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40.738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94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36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II. Value Added Tax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52.496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39.372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44.837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9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C.  Capital Receipts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25.677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19.258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8.097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0"/>
            <a:ext cx="6705600" cy="514350"/>
          </a:xfrm>
        </p:spPr>
        <p:txBody>
          <a:bodyPr/>
          <a:lstStyle/>
          <a:p>
            <a:pPr algn="ctr" eaLnBrk="1" hangingPunct="1"/>
            <a:r>
              <a:rPr lang="en-US" sz="2000" dirty="0" smtClean="0">
                <a:latin typeface="Cambria" pitchFamily="18" charset="0"/>
              </a:rPr>
              <a:t>Y2010 - Y2012 Cumulative Revenue (Jan – Sept)</a:t>
            </a:r>
            <a:endParaRPr lang="en-US" sz="2000" b="1" dirty="0" smtClean="0"/>
          </a:p>
        </p:txBody>
      </p:sp>
      <p:sp>
        <p:nvSpPr>
          <p:cNvPr id="35843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685800" y="4705350"/>
            <a:ext cx="6172200" cy="254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ctr"/>
            <a:r>
              <a:rPr lang="fr-FR" b="1" dirty="0" smtClean="0">
                <a:latin typeface="Arial" charset="0"/>
                <a:cs typeface="Arial" charset="0"/>
              </a:rPr>
              <a:t>MEPB:Q3 &amp; Cumulative  Y2012 Budget Performance Appraisal</a:t>
            </a:r>
            <a:endParaRPr lang="en-US" b="1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458200" y="480060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A47D8BB7-B234-4537-A8F0-1DAB08505743}" type="slidenum">
              <a:rPr lang="en-US"/>
              <a:pPr>
                <a:defRPr/>
              </a:pPr>
              <a:t>21</a:t>
            </a:fld>
            <a:endParaRPr lang="en-US" dirty="0"/>
          </a:p>
        </p:txBody>
      </p:sp>
      <p:pic>
        <p:nvPicPr>
          <p:cNvPr id="35845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533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6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458200" y="209550"/>
            <a:ext cx="4619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533400" y="514350"/>
          <a:ext cx="7924800" cy="40288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7800"/>
                <a:gridCol w="685800"/>
                <a:gridCol w="685800"/>
                <a:gridCol w="685800"/>
                <a:gridCol w="762000"/>
                <a:gridCol w="762000"/>
                <a:gridCol w="685800"/>
                <a:gridCol w="838200"/>
                <a:gridCol w="762000"/>
                <a:gridCol w="609600"/>
              </a:tblGrid>
              <a:tr h="228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Y2012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Y2011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Y2010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181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Jan.– Sept.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Nbn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Jan.- Sept.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Nbn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.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Jan.– Sept.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Nbn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Jan.- Sept.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Nbn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.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Jan.– Sept.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Nbn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Jan.- Sept.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Nbn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.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1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Revenue (A+B)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299.876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251.304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264.240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241.264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91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230.270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207.649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1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 Internally Generated Revenue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217.257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165.729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76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196.965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152.296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77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171.770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134.812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78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40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I. L/S Internal   Revenue Services (LIRS)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158.250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131.224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144.000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132.452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92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123.750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111.033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55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II. Internally   Generated Revenue (Others)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31.106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17.328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27.390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10.101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29.250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17.457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1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III. Dedicated Revenue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21.329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9.591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19.575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5.741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15.020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2.353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1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IV Extra Ordinary Revenue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6.572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7.586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6.000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4.002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67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3.750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3.970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106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1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B.   Federal Transfers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82.619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85.575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104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67.275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88.968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58.500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72.837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1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I.  Statutory Allocation</a:t>
                      </a:r>
                      <a:endParaRPr kumimoji="0" lang="en-SG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43.247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40.738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94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34.500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46.045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133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30.000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36.556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122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10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II. Value Added Tax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39.372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44.837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32.775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42.923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131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28.500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36.281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127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54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C.  Capital Receipts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19.258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8.097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14.446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4.541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21.279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10.907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17475"/>
            <a:ext cx="6705600" cy="777875"/>
          </a:xfrm>
        </p:spPr>
        <p:txBody>
          <a:bodyPr/>
          <a:lstStyle/>
          <a:p>
            <a:pPr algn="ctr" eaLnBrk="1" hangingPunct="1"/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Revenue Appraisal (Jan – Sept.)</a:t>
            </a:r>
            <a:endParaRPr lang="en-US" sz="3200" b="1" dirty="0" smtClean="0">
              <a:solidFill>
                <a:srgbClr val="002060"/>
              </a:solidFill>
            </a:endParaRPr>
          </a:p>
        </p:txBody>
      </p:sp>
      <p:sp>
        <p:nvSpPr>
          <p:cNvPr id="36867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81550"/>
            <a:ext cx="6934200" cy="152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fr-FR" dirty="0" smtClean="0">
                <a:latin typeface="Arial" charset="0"/>
                <a:cs typeface="Arial" charset="0"/>
              </a:rPr>
              <a:t>MEPB:Q3 &amp; Cumulative  Y2012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829E9F76-F89B-4C32-826A-DB1E93B3076D}" type="slidenum">
              <a:rPr lang="en-US"/>
              <a:pPr>
                <a:defRPr/>
              </a:pPr>
              <a:t>22</a:t>
            </a:fld>
            <a:endParaRPr lang="en-US" dirty="0"/>
          </a:p>
        </p:txBody>
      </p:sp>
      <p:sp>
        <p:nvSpPr>
          <p:cNvPr id="3686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0" y="1047750"/>
            <a:ext cx="8534400" cy="36576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Char char="v"/>
            </a:pPr>
            <a:r>
              <a:rPr lang="en-US" sz="2000" b="1" dirty="0" smtClean="0">
                <a:solidFill>
                  <a:srgbClr val="C00000"/>
                </a:solidFill>
              </a:rPr>
              <a:t>Total Revenue (TR) performed N251.304bn representing 84% of target compared to 91.3% or N241.264bn for Y2011, though N10.040bn more in absolute terms 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n-US" sz="2000" b="1" dirty="0" smtClean="0">
                <a:solidFill>
                  <a:srgbClr val="C00000"/>
                </a:solidFill>
              </a:rPr>
              <a:t>Internally Generated Revenue (IGR) was N165.729bn or 76%, against N152.296bn or 77% during same period in Y2011; and 65.95% of  TR vs. 63.12% in Y2011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n-US" sz="2000" b="1" dirty="0" smtClean="0">
                <a:solidFill>
                  <a:srgbClr val="C00000"/>
                </a:solidFill>
              </a:rPr>
              <a:t>Dedicated Revenue made N9.591bn representing 5.79% of IGR and 3.82% of the TR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n-US" sz="2000" b="1" dirty="0" smtClean="0">
                <a:solidFill>
                  <a:srgbClr val="C00000"/>
                </a:solidFill>
              </a:rPr>
              <a:t>LIRS performance of N131.224bn  accounted for 79.18% of the IGR and 52.22% of the TR, compared to N132.452bn or 87%  of IGR and 54.9 % of  TR  in Y2011; N1.228bn less in absolute terms</a:t>
            </a:r>
          </a:p>
        </p:txBody>
      </p:sp>
      <p:pic>
        <p:nvPicPr>
          <p:cNvPr id="36870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1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Revenue Appraisal (Jan – Sept.) …2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/ 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352550"/>
            <a:ext cx="7772400" cy="31623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Char char="v"/>
            </a:pPr>
            <a:endParaRPr lang="en-US" sz="1800" b="1" dirty="0" smtClean="0">
              <a:solidFill>
                <a:srgbClr val="C00000"/>
              </a:solidFill>
            </a:endParaRPr>
          </a:p>
          <a:p>
            <a:pPr algn="just" eaLnBrk="1" hangingPunct="1">
              <a:buFont typeface="Wingdings" pitchFamily="2" charset="2"/>
              <a:buChar char="v"/>
            </a:pPr>
            <a:r>
              <a:rPr lang="en-US" sz="1800" b="1" dirty="0" smtClean="0">
                <a:solidFill>
                  <a:srgbClr val="C00000"/>
                </a:solidFill>
              </a:rPr>
              <a:t>Capital Receipts performed at N8.097bn or 4.89% of the IGR and 3.22% of the TR respectively</a:t>
            </a:r>
          </a:p>
          <a:p>
            <a:pPr algn="just" eaLnBrk="1" hangingPunct="1">
              <a:buNone/>
            </a:pPr>
            <a:endParaRPr lang="en-US" sz="1800" b="1" dirty="0" smtClean="0">
              <a:solidFill>
                <a:srgbClr val="C00000"/>
              </a:solidFill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en-US" sz="1800" b="1" dirty="0" smtClean="0">
                <a:solidFill>
                  <a:srgbClr val="C00000"/>
                </a:solidFill>
              </a:rPr>
              <a:t>Federal Transfers contributed N85.575bn representing 34% of the TR; Statutory Allocation (SA) contributed N40.738bn or 94%,while VAT performed at N44.837bn or 114% of provision. Note that for the first time VAT actually contributed more than SA in absolute terms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943600" cy="34290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01000" y="133350"/>
            <a:ext cx="995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1143000" y="206375"/>
            <a:ext cx="6477000" cy="6127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dirty="0" smtClean="0"/>
              <a:t> </a:t>
            </a:r>
            <a:r>
              <a:rPr lang="en-GB" sz="2400" b="1" dirty="0" smtClean="0">
                <a:latin typeface="Calibri" pitchFamily="34" charset="0"/>
                <a:cs typeface="Aharoni"/>
              </a:rPr>
              <a:t>Q1 – Q3 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ea typeface="Aharoni"/>
                <a:cs typeface="Aharoni"/>
              </a:rPr>
              <a:t>Performance of Capital Receipts</a:t>
            </a:r>
            <a:r>
              <a:rPr lang="en-US" sz="2400" b="1" dirty="0" smtClean="0">
                <a:solidFill>
                  <a:srgbClr val="002060"/>
                </a:solidFill>
                <a:latin typeface="Aharoni"/>
                <a:ea typeface="Aharoni"/>
                <a:cs typeface="Aharoni"/>
              </a:rPr>
              <a:t>;</a:t>
            </a:r>
            <a:r>
              <a:rPr lang="en-US" sz="2000" b="1" dirty="0" smtClean="0">
                <a:solidFill>
                  <a:srgbClr val="002060"/>
                </a:solidFill>
                <a:latin typeface="Aharoni"/>
                <a:ea typeface="Aharoni"/>
                <a:cs typeface="Aharoni"/>
              </a:rPr>
              <a:t> </a:t>
            </a:r>
            <a:endParaRPr lang="en-GB" sz="3600" b="1" dirty="0" smtClean="0">
              <a:cs typeface="Aharoni"/>
            </a:endParaRPr>
          </a:p>
        </p:txBody>
      </p:sp>
      <p:sp>
        <p:nvSpPr>
          <p:cNvPr id="43011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304800" y="4781550"/>
            <a:ext cx="8610600" cy="177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fr-FR" dirty="0" smtClean="0">
                <a:latin typeface="Arial" charset="0"/>
                <a:cs typeface="Arial" charset="0"/>
              </a:rPr>
              <a:t>MEPB:Q3 &amp; Cumulative  Y2012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A8DC2062-71AE-4DFE-B2D6-372E23B2682F}" type="slidenum">
              <a:rPr lang="en-US"/>
              <a:pPr>
                <a:defRPr/>
              </a:pPr>
              <a:t>24</a:t>
            </a:fld>
            <a:endParaRPr lang="en-US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sz="quarter" idx="1"/>
          </p:nvPr>
        </p:nvGraphicFramePr>
        <p:xfrm>
          <a:off x="838200" y="971550"/>
          <a:ext cx="7848600" cy="27058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838200"/>
                <a:gridCol w="762000"/>
                <a:gridCol w="533400"/>
                <a:gridCol w="838200"/>
                <a:gridCol w="762000"/>
                <a:gridCol w="609600"/>
                <a:gridCol w="838200"/>
                <a:gridCol w="838200"/>
                <a:gridCol w="60960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Q1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Q2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Q3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Details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Provision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Perf</a:t>
                      </a: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Provision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Perf</a:t>
                      </a: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Provision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Perf</a:t>
                      </a: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cs typeface="Arial" charset="0"/>
                        </a:rPr>
                        <a:t>Grants (Donor Agencies)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0.867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0.867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1.332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154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0.867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0.182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cs typeface="Arial" charset="0"/>
                        </a:rPr>
                        <a:t>Investment Income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0.072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0.299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0.4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0.072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0.072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419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cs typeface="Arial" charset="0"/>
                        </a:rPr>
                        <a:t>Other Capital Receipts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5.480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2.266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5.480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1.884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5.480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1.306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484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Arial Rounded MT Bold" pitchFamily="34" charset="0"/>
                          <a:cs typeface="Arial" charset="0"/>
                        </a:rPr>
                        <a:t>TOTAL CAPITAL RECEIPTS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6.419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2.565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6.419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3.216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6.419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1.488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3045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46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1143000" y="206375"/>
            <a:ext cx="6477000" cy="612775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ea typeface="Aharoni"/>
                <a:cs typeface="Aharoni"/>
              </a:rPr>
              <a:t>Capital Receipts Performance;</a:t>
            </a:r>
            <a:r>
              <a:rPr lang="en-US" sz="2000" b="1" dirty="0" smtClean="0">
                <a:solidFill>
                  <a:srgbClr val="002060"/>
                </a:solidFill>
                <a:latin typeface="Calibri" pitchFamily="34" charset="0"/>
                <a:ea typeface="Aharoni"/>
                <a:cs typeface="Aharoni"/>
              </a:rPr>
              <a:t> Jan.</a:t>
            </a:r>
            <a:r>
              <a:rPr lang="en-US" sz="2200" b="1" dirty="0" smtClean="0">
                <a:solidFill>
                  <a:srgbClr val="002060"/>
                </a:solidFill>
                <a:latin typeface="Calibri" pitchFamily="34" charset="0"/>
                <a:ea typeface="Aharoni"/>
                <a:cs typeface="Aharoni"/>
              </a:rPr>
              <a:t>–Sept. 2012</a:t>
            </a:r>
            <a:endParaRPr lang="en-GB" sz="2200" b="1" dirty="0" smtClean="0">
              <a:latin typeface="Calibri" pitchFamily="34" charset="0"/>
            </a:endParaRPr>
          </a:p>
        </p:txBody>
      </p:sp>
      <p:sp>
        <p:nvSpPr>
          <p:cNvPr id="43011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304800" y="4781550"/>
            <a:ext cx="8610600" cy="177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fr-FR" dirty="0" smtClean="0">
                <a:latin typeface="Arial" charset="0"/>
                <a:cs typeface="Arial" charset="0"/>
              </a:rPr>
              <a:t>MEPB:Q3 &amp; Cumulative  Y2012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A8DC2062-71AE-4DFE-B2D6-372E23B2682F}" type="slidenum">
              <a:rPr lang="en-US"/>
              <a:pPr>
                <a:defRPr/>
              </a:pPr>
              <a:t>25</a:t>
            </a:fld>
            <a:endParaRPr lang="en-US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sz="quarter" idx="1"/>
          </p:nvPr>
        </p:nvGraphicFramePr>
        <p:xfrm>
          <a:off x="838200" y="971550"/>
          <a:ext cx="7924800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/>
                <a:gridCol w="1981200"/>
                <a:gridCol w="1828800"/>
                <a:gridCol w="2133600"/>
              </a:tblGrid>
              <a:tr h="726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Details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Provision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Performance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101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cs typeface="Arial" charset="0"/>
                        </a:rPr>
                        <a:t>Grants (Donor Agencies)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cs typeface="Arial" charset="0"/>
                        </a:rPr>
                        <a:t>2.601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1.556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101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cs typeface="Arial" charset="0"/>
                        </a:rPr>
                        <a:t>Investment Income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cs typeface="Arial" charset="0"/>
                        </a:rPr>
                        <a:t>0.217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0.144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101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cs typeface="Arial" charset="0"/>
                        </a:rPr>
                        <a:t>Other Capital Receipts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cs typeface="Arial" charset="0"/>
                        </a:rPr>
                        <a:t>16.440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6.397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484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Arial Rounded MT Bold" pitchFamily="34" charset="0"/>
                          <a:cs typeface="Arial" charset="0"/>
                        </a:rPr>
                        <a:t>TOTAL CAPITAL RECEIPTS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Arial Black" pitchFamily="34" charset="0"/>
                          <a:cs typeface="Arial" charset="0"/>
                        </a:rPr>
                        <a:t>19.258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8.097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3045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46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1143000" y="206375"/>
            <a:ext cx="6477000" cy="688975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 smtClean="0"/>
              <a:t> </a:t>
            </a:r>
            <a:r>
              <a:rPr lang="en-GB" sz="2400" dirty="0" smtClean="0">
                <a:latin typeface="Calibri" pitchFamily="34" charset="0"/>
                <a:cs typeface="Calibri" pitchFamily="34" charset="0"/>
              </a:rPr>
              <a:t>Y2010 – 2012 Cumulative (</a:t>
            </a:r>
            <a:r>
              <a:rPr lang="en-US" sz="2400" dirty="0" smtClean="0">
                <a:solidFill>
                  <a:srgbClr val="002060"/>
                </a:solidFill>
                <a:latin typeface="Calibri" pitchFamily="34" charset="0"/>
                <a:ea typeface="Aharoni"/>
                <a:cs typeface="Aharoni"/>
              </a:rPr>
              <a:t>Capital Receipts)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ea typeface="Aharoni"/>
                <a:cs typeface="Aharoni"/>
              </a:rPr>
              <a:t> </a:t>
            </a:r>
            <a:br>
              <a:rPr lang="en-US" sz="2000" dirty="0" smtClean="0">
                <a:solidFill>
                  <a:srgbClr val="002060"/>
                </a:solidFill>
                <a:latin typeface="Calibri" pitchFamily="34" charset="0"/>
                <a:ea typeface="Aharoni"/>
                <a:cs typeface="Aharoni"/>
              </a:rPr>
            </a:b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ea typeface="Aharoni"/>
                <a:cs typeface="Aharoni"/>
              </a:rPr>
              <a:t>(Jan – Sept)</a:t>
            </a:r>
            <a:endParaRPr lang="en-GB" sz="3600" dirty="0" smtClean="0">
              <a:latin typeface="Calibri" pitchFamily="34" charset="0"/>
            </a:endParaRPr>
          </a:p>
        </p:txBody>
      </p:sp>
      <p:sp>
        <p:nvSpPr>
          <p:cNvPr id="43011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304800" y="4781550"/>
            <a:ext cx="8610600" cy="177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fr-FR" dirty="0" smtClean="0">
                <a:latin typeface="Arial" charset="0"/>
                <a:cs typeface="Arial" charset="0"/>
              </a:rPr>
              <a:t>MEPB:Q3 &amp; Cumulative  Y2012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A8DC2062-71AE-4DFE-B2D6-372E23B2682F}" type="slidenum">
              <a:rPr lang="en-US"/>
              <a:pPr>
                <a:defRPr/>
              </a:pPr>
              <a:t>26</a:t>
            </a:fld>
            <a:endParaRPr lang="en-US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sz="quarter" idx="1"/>
          </p:nvPr>
        </p:nvGraphicFramePr>
        <p:xfrm>
          <a:off x="838200" y="1123950"/>
          <a:ext cx="7848600" cy="27058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838200"/>
                <a:gridCol w="762000"/>
                <a:gridCol w="533400"/>
                <a:gridCol w="838200"/>
                <a:gridCol w="762000"/>
                <a:gridCol w="609600"/>
                <a:gridCol w="838200"/>
                <a:gridCol w="838200"/>
                <a:gridCol w="60960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Details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Provision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Perf</a:t>
                      </a: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Provision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Perf</a:t>
                      </a: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Provision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Perf</a:t>
                      </a: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cs typeface="Arial" charset="0"/>
                        </a:rPr>
                        <a:t>Grants (Donor Agencies)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cs typeface="Arial" charset="0"/>
                        </a:rPr>
                        <a:t>2.601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1.556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cs typeface="Arial" charset="0"/>
                        </a:rPr>
                        <a:t>3.146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0.008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3.766</a:t>
                      </a:r>
                      <a:endParaRPr lang="en-US" b="1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0.624</a:t>
                      </a:r>
                      <a:endParaRPr lang="en-US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17</a:t>
                      </a:r>
                      <a:endParaRPr lang="en-US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cs typeface="Arial" charset="0"/>
                        </a:rPr>
                        <a:t>Investment Income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cs typeface="Arial" charset="0"/>
                        </a:rPr>
                        <a:t>0.217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0.144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66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cs typeface="Arial" charset="0"/>
                        </a:rPr>
                        <a:t>0.206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0.221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107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0.188</a:t>
                      </a:r>
                      <a:endParaRPr lang="en-US" b="1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0.215</a:t>
                      </a:r>
                      <a:endParaRPr lang="en-US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115</a:t>
                      </a:r>
                      <a:endParaRPr lang="en-US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419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cs typeface="Arial" charset="0"/>
                        </a:rPr>
                        <a:t>Other Capital Receipts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cs typeface="Arial" charset="0"/>
                        </a:rPr>
                        <a:t>16.440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6.397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39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cs typeface="Arial" charset="0"/>
                        </a:rPr>
                        <a:t>11.094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4.312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39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17.326</a:t>
                      </a:r>
                      <a:endParaRPr lang="en-US" b="1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10.082</a:t>
                      </a:r>
                      <a:endParaRPr lang="en-US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58</a:t>
                      </a:r>
                      <a:endParaRPr lang="en-US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484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Arial Rounded MT Bold" pitchFamily="34" charset="0"/>
                          <a:cs typeface="Arial" charset="0"/>
                        </a:rPr>
                        <a:t>TOTAL CAPITAL RECEIPTS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Arial Black" pitchFamily="34" charset="0"/>
                          <a:cs typeface="Arial" charset="0"/>
                        </a:rPr>
                        <a:t>19.258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8.097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42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Arial Black" pitchFamily="34" charset="0"/>
                          <a:cs typeface="Arial" charset="0"/>
                        </a:rPr>
                        <a:t>14.446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4.541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31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21.279</a:t>
                      </a:r>
                      <a:endParaRPr lang="en-US" b="1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10.921</a:t>
                      </a:r>
                      <a:endParaRPr lang="en-US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51</a:t>
                      </a:r>
                      <a:endParaRPr lang="en-US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3045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46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285751"/>
            <a:ext cx="6629400" cy="609600"/>
          </a:xfrm>
        </p:spPr>
        <p:txBody>
          <a:bodyPr/>
          <a:lstStyle/>
          <a:p>
            <a:pPr algn="ctr" eaLnBrk="1" hangingPunct="1"/>
            <a:r>
              <a:rPr lang="en-US" sz="3600" b="1" dirty="0" smtClean="0">
                <a:solidFill>
                  <a:srgbClr val="002060"/>
                </a:solidFill>
              </a:rPr>
              <a:t>Capital Receipts Appraisal</a:t>
            </a:r>
            <a:endParaRPr lang="en-US" sz="4400" b="1" dirty="0" smtClean="0">
              <a:solidFill>
                <a:srgbClr val="002060"/>
              </a:solidFill>
            </a:endParaRPr>
          </a:p>
        </p:txBody>
      </p:sp>
      <p:sp>
        <p:nvSpPr>
          <p:cNvPr id="44035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857750"/>
            <a:ext cx="8534400" cy="152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fr-FR" dirty="0" smtClean="0">
                <a:latin typeface="Arial" charset="0"/>
                <a:cs typeface="Arial" charset="0"/>
              </a:rPr>
              <a:t>MEPB:Q3 &amp; Cumulative  Y2012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EB34AEED-C0BC-4D27-8266-42029C553073}" type="slidenum">
              <a:rPr lang="en-US"/>
              <a:pPr>
                <a:defRPr/>
              </a:pPr>
              <a:t>27</a:t>
            </a:fld>
            <a:endParaRPr lang="en-US" dirty="0"/>
          </a:p>
        </p:txBody>
      </p:sp>
      <p:pic>
        <p:nvPicPr>
          <p:cNvPr id="4403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8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9" name="Rectangle 9"/>
          <p:cNvSpPr>
            <a:spLocks noChangeArrowheads="1"/>
          </p:cNvSpPr>
          <p:nvPr/>
        </p:nvSpPr>
        <p:spPr bwMode="auto">
          <a:xfrm>
            <a:off x="381000" y="895351"/>
            <a:ext cx="8229600" cy="375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buFont typeface="Wingdings" pitchFamily="2" charset="2"/>
              <a:buChar char="v"/>
            </a:pPr>
            <a:endParaRPr lang="en-US" dirty="0" smtClean="0"/>
          </a:p>
          <a:p>
            <a:pPr lvl="0">
              <a:spcBef>
                <a:spcPts val="600"/>
              </a:spcBef>
              <a:buFont typeface="Wingdings" pitchFamily="2" charset="2"/>
              <a:buChar char="v"/>
            </a:pPr>
            <a:r>
              <a:rPr lang="en-US" dirty="0" smtClean="0"/>
              <a:t>Total Capital Receipts performed below expectation at N8.097bn or 42%,but better than same period cumulatively in Y2011 which was N4.541bn or 31% </a:t>
            </a:r>
          </a:p>
          <a:p>
            <a:pPr lvl="0">
              <a:spcBef>
                <a:spcPts val="600"/>
              </a:spcBef>
              <a:buFont typeface="Wingdings" pitchFamily="2" charset="2"/>
              <a:buChar char="v"/>
            </a:pPr>
            <a:endParaRPr lang="en-US" sz="100" dirty="0" smtClean="0"/>
          </a:p>
          <a:p>
            <a:pPr>
              <a:spcBef>
                <a:spcPts val="600"/>
              </a:spcBef>
              <a:buFont typeface="Wingdings" pitchFamily="2" charset="2"/>
              <a:buChar char="v"/>
            </a:pPr>
            <a:r>
              <a:rPr lang="en-US" dirty="0" smtClean="0"/>
              <a:t>Other </a:t>
            </a:r>
            <a:r>
              <a:rPr lang="en-US" dirty="0"/>
              <a:t>Capital Receipts (Dedicated) performed at </a:t>
            </a:r>
            <a:r>
              <a:rPr lang="en-US" dirty="0" smtClean="0"/>
              <a:t>N6.397bn </a:t>
            </a:r>
            <a:r>
              <a:rPr lang="en-US" dirty="0"/>
              <a:t>or </a:t>
            </a:r>
            <a:r>
              <a:rPr lang="en-US" dirty="0" smtClean="0"/>
              <a:t>39% of projection</a:t>
            </a:r>
          </a:p>
          <a:p>
            <a:pPr>
              <a:spcBef>
                <a:spcPts val="600"/>
              </a:spcBef>
              <a:buFont typeface="Wingdings" pitchFamily="2" charset="2"/>
              <a:buChar char="v"/>
            </a:pPr>
            <a:r>
              <a:rPr lang="en-US" dirty="0" smtClean="0"/>
              <a:t>Responsible Agencies are:(individual performance details not available):</a:t>
            </a:r>
            <a:endParaRPr lang="en-US" sz="1600" dirty="0" smtClean="0"/>
          </a:p>
          <a:p>
            <a:pPr lvl="2">
              <a:spcBef>
                <a:spcPts val="600"/>
              </a:spcBef>
              <a:buFont typeface="Wingdings" pitchFamily="2" charset="2"/>
              <a:buChar char="Ø"/>
            </a:pPr>
            <a:r>
              <a:rPr lang="en-US" sz="1600" dirty="0" smtClean="0"/>
              <a:t>Waterfront Infrastructure Development</a:t>
            </a:r>
          </a:p>
          <a:p>
            <a:pPr lvl="2">
              <a:spcBef>
                <a:spcPts val="600"/>
              </a:spcBef>
              <a:buFont typeface="Wingdings" pitchFamily="2" charset="2"/>
              <a:buChar char="Ø"/>
            </a:pPr>
            <a:r>
              <a:rPr lang="en-US" sz="1600" dirty="0" smtClean="0"/>
              <a:t>Housing</a:t>
            </a:r>
          </a:p>
          <a:p>
            <a:pPr lvl="2">
              <a:spcBef>
                <a:spcPts val="600"/>
              </a:spcBef>
              <a:buFont typeface="Wingdings" pitchFamily="2" charset="2"/>
              <a:buChar char="Ø"/>
            </a:pPr>
            <a:r>
              <a:rPr lang="en-US" sz="1600" dirty="0" smtClean="0"/>
              <a:t>Physical Planning &amp; Urban Development</a:t>
            </a:r>
          </a:p>
          <a:p>
            <a:pPr lvl="2">
              <a:spcBef>
                <a:spcPts val="600"/>
              </a:spcBef>
              <a:buFont typeface="Wingdings" pitchFamily="2" charset="2"/>
              <a:buChar char="Ø"/>
            </a:pPr>
            <a:r>
              <a:rPr lang="en-US" sz="1600" dirty="0" smtClean="0"/>
              <a:t>New Towns Development Authority</a:t>
            </a:r>
          </a:p>
          <a:p>
            <a:pPr>
              <a:spcBef>
                <a:spcPts val="600"/>
              </a:spcBef>
            </a:pPr>
            <a:r>
              <a:rPr lang="en-US" sz="2000" dirty="0" smtClean="0"/>
              <a:t> </a:t>
            </a:r>
            <a:endParaRPr lang="en-US" sz="22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Capital Receipts Appraisal…….2/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066800" y="4781550"/>
            <a:ext cx="5715000" cy="152401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25BEC4-FDA3-446D-9876-CD0933323920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01000" y="133350"/>
            <a:ext cx="995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762000" y="1200150"/>
            <a:ext cx="7010400" cy="26622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buFont typeface="Wingdings" pitchFamily="2" charset="2"/>
              <a:buChar char="v"/>
            </a:pPr>
            <a:r>
              <a:rPr lang="en-US" dirty="0" smtClean="0"/>
              <a:t>With pressure on our main IGR source (PAYE), Capital Receipts represent a viable source of revenues if the concerned Agencies could intensify efforts at revenue generation </a:t>
            </a:r>
          </a:p>
          <a:p>
            <a:pPr>
              <a:lnSpc>
                <a:spcPct val="150000"/>
              </a:lnSpc>
              <a:spcBef>
                <a:spcPts val="600"/>
              </a:spcBef>
              <a:buFont typeface="Wingdings" pitchFamily="2" charset="2"/>
              <a:buChar char="v"/>
            </a:pPr>
            <a:r>
              <a:rPr lang="en-US" dirty="0" smtClean="0"/>
              <a:t>We believe it is time to mount a deliberate and concerted drive for revenues by the concerned Agencies, each of which should be required to present a plan of action within the Q4 Y2012</a:t>
            </a:r>
            <a:endParaRPr lang="en-US" dirty="0"/>
          </a:p>
        </p:txBody>
      </p:sp>
    </p:spTree>
  </p:cSld>
  <p:clrMapOvr>
    <a:masterClrMapping/>
  </p:clrMapOvr>
  <p:transition spd="slow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6374"/>
            <a:ext cx="7772400" cy="993775"/>
          </a:xfrm>
        </p:spPr>
        <p:txBody>
          <a:bodyPr/>
          <a:lstStyle/>
          <a:p>
            <a:pPr algn="ctr"/>
            <a:r>
              <a:rPr lang="en-US" sz="2800" b="1" dirty="0" smtClean="0"/>
              <a:t>RECURRENT EXPENDITURE  (JAN-SEPT.)</a:t>
            </a:r>
            <a:br>
              <a:rPr lang="en-US" sz="2800" b="1" dirty="0" smtClean="0"/>
            </a:br>
            <a:r>
              <a:rPr lang="en-US" sz="2800" b="1" dirty="0" smtClean="0"/>
              <a:t>FROM Y2010 TO Y2012</a:t>
            </a:r>
            <a:endParaRPr lang="en-US" sz="28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914400" y="1352549"/>
          <a:ext cx="7772400" cy="20088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3100"/>
                <a:gridCol w="1943100"/>
                <a:gridCol w="2362200"/>
                <a:gridCol w="1524000"/>
              </a:tblGrid>
              <a:tr h="733658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YEAR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PROVISION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 (N bn)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ACTUAL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(N bn)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Performance%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5056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123.762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108.776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5056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 148.637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137.286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92    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5056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2012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175.215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155.453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6324600" cy="34290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0"/>
            <a:ext cx="6858000" cy="971550"/>
          </a:xfrm>
        </p:spPr>
        <p:txBody>
          <a:bodyPr/>
          <a:lstStyle/>
          <a:p>
            <a:pPr algn="ctr"/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Q1 – Q3 Y2012 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Personnel Cost 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Comparison </a:t>
            </a: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6400800" cy="51435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81000" y="1085850"/>
            <a:ext cx="8534400" cy="35433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	</a:t>
            </a:r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990600" y="934778"/>
          <a:ext cx="7848598" cy="2779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6401"/>
                <a:gridCol w="721256"/>
                <a:gridCol w="662577"/>
                <a:gridCol w="684052"/>
                <a:gridCol w="684052"/>
                <a:gridCol w="684052"/>
                <a:gridCol w="684052"/>
                <a:gridCol w="684052"/>
                <a:gridCol w="684052"/>
                <a:gridCol w="684052"/>
              </a:tblGrid>
              <a:tr h="229832"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Q1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Q2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Q3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23706"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Detail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Provision</a:t>
                      </a:r>
                    </a:p>
                    <a:p>
                      <a:pPr algn="ctr"/>
                      <a:r>
                        <a:rPr lang="en-US" sz="10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(Nbn)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Actual</a:t>
                      </a: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Nbn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% </a:t>
                      </a:r>
                      <a:r>
                        <a:rPr lang="en-US" sz="100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Perf</a:t>
                      </a: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.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Provision</a:t>
                      </a:r>
                    </a:p>
                    <a:p>
                      <a:pPr algn="ctr"/>
                      <a:r>
                        <a:rPr lang="en-US" sz="10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(Nbn)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Actual</a:t>
                      </a: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Nbn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% </a:t>
                      </a:r>
                      <a:r>
                        <a:rPr lang="en-US" sz="100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Perf</a:t>
                      </a: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.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Provision</a:t>
                      </a:r>
                    </a:p>
                    <a:p>
                      <a:pPr algn="ctr"/>
                      <a:r>
                        <a:rPr lang="en-US" sz="10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(Nbn)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Actual</a:t>
                      </a: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Nbn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% </a:t>
                      </a:r>
                      <a:r>
                        <a:rPr lang="en-US" sz="100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Perf</a:t>
                      </a: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.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81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Total Personnel  Cost</a:t>
                      </a:r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20.406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19.046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20.406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17.793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20.406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20.237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3477">
                <a:tc>
                  <a:txBody>
                    <a:bodyPr/>
                    <a:lstStyle/>
                    <a:p>
                      <a:pPr eaLnBrk="1" fontAlgn="t" hangingPunct="1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Personnel Costs  (including Consolidated)                    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16.574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16.275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16.574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16.125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16.574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16.590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62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NYSC/Interns(Allowances)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0.075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0.064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0.075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0.073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0.075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0.067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75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Other Personnel Costs (Contingency)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0.167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0.167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0.167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741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7.5% Govt. Share of Contributory Pensions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1.201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0.728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1.201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0.722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1.201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0.729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01001" y="13335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85750"/>
            <a:ext cx="6858000" cy="457200"/>
          </a:xfrm>
        </p:spPr>
        <p:txBody>
          <a:bodyPr/>
          <a:lstStyle/>
          <a:p>
            <a:pPr algn="ctr"/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  <a:latin typeface="Calibri" pitchFamily="34" charset="0"/>
              </a:rPr>
              <a:t> Q1 – Q3 Y2012 </a:t>
            </a:r>
            <a:r>
              <a:rPr lang="en-US" sz="20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Personnel Cost </a:t>
            </a:r>
            <a:r>
              <a:rPr lang="en-US" sz="2000" b="1" dirty="0" smtClean="0">
                <a:solidFill>
                  <a:srgbClr val="002060"/>
                </a:solidFill>
                <a:latin typeface="Calibri" pitchFamily="34" charset="0"/>
              </a:rPr>
              <a:t>Comparison…..2/ </a:t>
            </a:r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6400800" cy="51435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81000" y="1085850"/>
            <a:ext cx="8534400" cy="35433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	</a:t>
            </a:r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990600" y="793750"/>
          <a:ext cx="7848598" cy="2921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6401"/>
                <a:gridCol w="721256"/>
                <a:gridCol w="662577"/>
                <a:gridCol w="684052"/>
                <a:gridCol w="684052"/>
                <a:gridCol w="684052"/>
                <a:gridCol w="684052"/>
                <a:gridCol w="684052"/>
                <a:gridCol w="684052"/>
                <a:gridCol w="684052"/>
              </a:tblGrid>
              <a:tr h="0"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Q1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Q2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Q3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5625"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Detail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Provision</a:t>
                      </a:r>
                    </a:p>
                    <a:p>
                      <a:pPr algn="ctr"/>
                      <a:r>
                        <a:rPr lang="en-US" sz="10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(Nbn)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Actual</a:t>
                      </a: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Nbn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% </a:t>
                      </a:r>
                      <a:r>
                        <a:rPr lang="en-US" sz="100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Perf</a:t>
                      </a: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.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Provision</a:t>
                      </a:r>
                    </a:p>
                    <a:p>
                      <a:pPr algn="ctr"/>
                      <a:r>
                        <a:rPr lang="en-US" sz="10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(Nbn)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Actual</a:t>
                      </a: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Nbn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% </a:t>
                      </a:r>
                      <a:r>
                        <a:rPr lang="en-US" sz="100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Perf</a:t>
                      </a: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.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Provision</a:t>
                      </a:r>
                    </a:p>
                    <a:p>
                      <a:pPr algn="ctr"/>
                      <a:r>
                        <a:rPr lang="en-US" sz="10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(Nbn)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Actual</a:t>
                      </a: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Nbn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% </a:t>
                      </a:r>
                      <a:r>
                        <a:rPr lang="en-US" sz="100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Perf</a:t>
                      </a: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.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  <a:cs typeface="Calibri" pitchFamily="34" charset="0"/>
                        </a:rPr>
                        <a:t>5% Pension Redemption Bond Fund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0.801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0.813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0.801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0.539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0.801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1.098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137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  <a:cs typeface="Calibri" pitchFamily="34" charset="0"/>
                        </a:rPr>
                        <a:t>Pension &amp; Gratuities(Civil Servants, Teachers)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1.175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0.776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1.175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0.261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1.175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1.359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116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  <a:cs typeface="Calibri" pitchFamily="34" charset="0"/>
                        </a:rPr>
                        <a:t>Pensions &amp; Gratuities(Lagos State High Court)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0.063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0.045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0.063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0.015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0.063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0.065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24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  <a:cs typeface="Calibri" pitchFamily="34" charset="0"/>
                        </a:rPr>
                        <a:t>Pensions &amp; Gratuities(Others)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0.050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0.045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0.050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0.050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0.029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03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  <a:cs typeface="Calibri" pitchFamily="34" charset="0"/>
                        </a:rPr>
                        <a:t>Pension Sinking  Fund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0.300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0.300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0.300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0.300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0.300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0.300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01001" y="13335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0"/>
            <a:ext cx="6858000" cy="819150"/>
          </a:xfrm>
        </p:spPr>
        <p:txBody>
          <a:bodyPr/>
          <a:lstStyle/>
          <a:p>
            <a:pPr algn="ctr"/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>Cumulative</a:t>
            </a:r>
            <a:r>
              <a:rPr lang="en-US" sz="14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smtClean="0">
                <a:solidFill>
                  <a:srgbClr val="002060"/>
                </a:solidFill>
              </a:rPr>
              <a:t>Personnel Costs Performance (Jan-Sept.12)</a:t>
            </a:r>
            <a:br>
              <a:rPr lang="en-US" sz="2000" b="1" dirty="0" smtClean="0">
                <a:solidFill>
                  <a:srgbClr val="002060"/>
                </a:solidFill>
              </a:rPr>
            </a:br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6400800" cy="51435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81000" y="1085850"/>
            <a:ext cx="8534400" cy="35433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	</a:t>
            </a:r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990599" y="742950"/>
          <a:ext cx="7848602" cy="34913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20562"/>
                <a:gridCol w="1705296"/>
                <a:gridCol w="1388864"/>
                <a:gridCol w="1433880"/>
              </a:tblGrid>
              <a:tr h="669295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Detail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Provision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   (Nbn)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Actual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Nbn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% Performance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24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Total Personnel  Cost</a:t>
                      </a:r>
                      <a:endParaRPr lang="en-US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61.219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57.333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69295">
                <a:tc>
                  <a:txBody>
                    <a:bodyPr/>
                    <a:lstStyle/>
                    <a:p>
                      <a:pPr eaLnBrk="1" fontAlgn="t" hangingPunct="1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Personnel Costs  (including Consolidated)                    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49.722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48.990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02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NYSC/Interns(Allowances)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0.225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0.204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77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Other Personnel Costs (Contingency)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0.502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8229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7.5% Govt. Share of Contributory Pensions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3.603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2.179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01001" y="13335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33350"/>
            <a:ext cx="7772400" cy="457200"/>
          </a:xfrm>
        </p:spPr>
        <p:txBody>
          <a:bodyPr/>
          <a:lstStyle/>
          <a:p>
            <a:pPr algn="ctr"/>
            <a:r>
              <a:rPr lang="en-US" sz="2800" b="1" dirty="0" smtClean="0">
                <a:solidFill>
                  <a:srgbClr val="002060"/>
                </a:solidFill>
              </a:rPr>
              <a:t/>
            </a:r>
            <a:br>
              <a:rPr lang="en-US" sz="2800" b="1" dirty="0" smtClean="0">
                <a:solidFill>
                  <a:srgbClr val="002060"/>
                </a:solidFill>
              </a:rPr>
            </a:br>
            <a:r>
              <a:rPr lang="en-US" sz="2800" b="1" dirty="0" smtClean="0">
                <a:solidFill>
                  <a:srgbClr val="002060"/>
                </a:solidFill>
              </a:rPr>
              <a:t/>
            </a:r>
            <a:br>
              <a:rPr lang="en-US" sz="2800" b="1" dirty="0" smtClean="0">
                <a:solidFill>
                  <a:srgbClr val="002060"/>
                </a:solidFill>
              </a:rPr>
            </a:br>
            <a:endParaRPr lang="en-US" sz="2800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quarter" idx="1"/>
          </p:nvPr>
        </p:nvGraphicFramePr>
        <p:xfrm>
          <a:off x="762000" y="967431"/>
          <a:ext cx="8077200" cy="3433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01068"/>
                <a:gridCol w="1947182"/>
                <a:gridCol w="1519193"/>
                <a:gridCol w="1509757"/>
              </a:tblGrid>
              <a:tr h="60095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Provision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   (Nbn)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Actual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Nbn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% Performance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009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5% Pension Redemption Bond Fund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2.402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2.450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102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009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Pension &amp; Gratuities(Civil Servants, Teachers)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3.525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2.396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009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Pensions &amp; Gratuities(Lagos State High Court)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0.190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0.140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71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Pensions &amp; Gratuities(Others)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0.150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0.074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56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Pension Sinking  Fund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0.900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0.900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85800" y="4629150"/>
            <a:ext cx="6400800" cy="38100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371600" y="133351"/>
            <a:ext cx="6781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</a:rPr>
              <a:t>Cumulative</a:t>
            </a:r>
            <a:r>
              <a:rPr lang="en-US" sz="16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</a:rPr>
              <a:t>Personnel Costs Performance (Jan-Sept)…..2/</a:t>
            </a:r>
            <a:endParaRPr lang="en-US" sz="2800" dirty="0"/>
          </a:p>
        </p:txBody>
      </p:sp>
      <p:pic>
        <p:nvPicPr>
          <p:cNvPr id="8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7924800" y="133350"/>
            <a:ext cx="10715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0"/>
            <a:ext cx="6858000" cy="1200150"/>
          </a:xfrm>
        </p:spPr>
        <p:txBody>
          <a:bodyPr/>
          <a:lstStyle/>
          <a:p>
            <a:pPr algn="ctr"/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>Y2010 – Y2012 Cumulative</a:t>
            </a:r>
            <a:r>
              <a:rPr lang="en-US" sz="14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smtClean="0">
                <a:solidFill>
                  <a:srgbClr val="002060"/>
                </a:solidFill>
              </a:rPr>
              <a:t>Personnel Costs Performance         (Jan-Sept.)</a:t>
            </a:r>
            <a:r>
              <a:rPr lang="en-US" sz="2400" dirty="0" smtClean="0"/>
              <a:t/>
            </a:r>
            <a:br>
              <a:rPr lang="en-US" sz="2400" dirty="0" smtClean="0"/>
            </a:br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6400800" cy="51435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81000" y="1085850"/>
            <a:ext cx="8534400" cy="35433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	</a:t>
            </a:r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990600" y="874339"/>
          <a:ext cx="7848598" cy="30144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6401"/>
                <a:gridCol w="721256"/>
                <a:gridCol w="662577"/>
                <a:gridCol w="684052"/>
                <a:gridCol w="684052"/>
                <a:gridCol w="684052"/>
                <a:gridCol w="684052"/>
                <a:gridCol w="684052"/>
                <a:gridCol w="684052"/>
                <a:gridCol w="684052"/>
              </a:tblGrid>
              <a:tr h="235835"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Y2012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Y2011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Y2010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37385"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Detail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Provision</a:t>
                      </a:r>
                    </a:p>
                    <a:p>
                      <a:pPr algn="ctr"/>
                      <a:r>
                        <a:rPr lang="en-US" sz="10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(Nbn)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Actual</a:t>
                      </a: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Nbn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% </a:t>
                      </a:r>
                      <a:r>
                        <a:rPr lang="en-US" sz="100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Perf</a:t>
                      </a: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.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Provision</a:t>
                      </a:r>
                    </a:p>
                    <a:p>
                      <a:pPr algn="ctr"/>
                      <a:r>
                        <a:rPr lang="en-US" sz="10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(Nbn)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Actual</a:t>
                      </a: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Nbn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% </a:t>
                      </a:r>
                      <a:r>
                        <a:rPr lang="en-US" sz="100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Perf</a:t>
                      </a: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.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Provision</a:t>
                      </a:r>
                    </a:p>
                    <a:p>
                      <a:pPr algn="ctr"/>
                      <a:r>
                        <a:rPr lang="en-US" sz="10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(Nbn)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Actual</a:t>
                      </a: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Nbn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% </a:t>
                      </a:r>
                      <a:r>
                        <a:rPr lang="en-US" sz="100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Perf</a:t>
                      </a: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.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4699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Total Personnel  Cost</a:t>
                      </a:r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61.219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57.333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51.171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55.204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33.809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39.909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118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3233">
                <a:tc>
                  <a:txBody>
                    <a:bodyPr/>
                    <a:lstStyle/>
                    <a:p>
                      <a:pPr eaLnBrk="1" fontAlgn="t" hangingPunct="1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Personnel Costs  (including Consolidated)                    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49.722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48.990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40.191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45.893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114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27.613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31.724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114.89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00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NYSC/Interns(Allowances)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0.225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0.204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0.270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0.133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0.270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-***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823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Other Personnel Costs (Contingency)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0.502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1.502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1.186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0.621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 **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676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7.5% Govt. Share of Contributory Pensions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3.603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2.179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2.258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1.774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1.451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1.421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305799" y="133350"/>
            <a:ext cx="533401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0"/>
            <a:ext cx="6858000" cy="819150"/>
          </a:xfrm>
        </p:spPr>
        <p:txBody>
          <a:bodyPr/>
          <a:lstStyle/>
          <a:p>
            <a:pPr algn="ctr"/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>Y2010 – Y2012 Cumulative</a:t>
            </a:r>
            <a:r>
              <a:rPr lang="en-US" sz="14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smtClean="0">
                <a:solidFill>
                  <a:srgbClr val="002060"/>
                </a:solidFill>
              </a:rPr>
              <a:t>Personnel Costs Performance         (Jan-Sept.)…..2/</a:t>
            </a:r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6400800" cy="51435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81000" y="1085850"/>
            <a:ext cx="8534400" cy="35433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	</a:t>
            </a:r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990600" y="793750"/>
          <a:ext cx="7848598" cy="2921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6401"/>
                <a:gridCol w="721256"/>
                <a:gridCol w="662577"/>
                <a:gridCol w="684052"/>
                <a:gridCol w="684052"/>
                <a:gridCol w="684052"/>
                <a:gridCol w="684052"/>
                <a:gridCol w="684052"/>
                <a:gridCol w="684052"/>
                <a:gridCol w="684052"/>
              </a:tblGrid>
              <a:tr h="0"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Y2012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Y2011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Y2010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5625"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Detail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Provision</a:t>
                      </a:r>
                    </a:p>
                    <a:p>
                      <a:pPr algn="ctr"/>
                      <a:r>
                        <a:rPr lang="en-US" sz="10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(Nbn)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Actual</a:t>
                      </a: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Nbn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% </a:t>
                      </a:r>
                      <a:r>
                        <a:rPr lang="en-US" sz="100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Perf</a:t>
                      </a: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.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Provision</a:t>
                      </a:r>
                    </a:p>
                    <a:p>
                      <a:pPr algn="ctr"/>
                      <a:r>
                        <a:rPr lang="en-US" sz="10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(Nbn)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Actual</a:t>
                      </a: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Nbn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% </a:t>
                      </a:r>
                      <a:r>
                        <a:rPr lang="en-US" sz="100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Perf</a:t>
                      </a: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.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Provision</a:t>
                      </a:r>
                    </a:p>
                    <a:p>
                      <a:pPr algn="ctr"/>
                      <a:r>
                        <a:rPr lang="en-US" sz="10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(Nbn)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Actual</a:t>
                      </a: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Nbn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% </a:t>
                      </a:r>
                      <a:r>
                        <a:rPr lang="en-US" sz="100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Perf</a:t>
                      </a: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.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  <a:cs typeface="Calibri" pitchFamily="34" charset="0"/>
                        </a:rPr>
                        <a:t>5% Pension Redemption Bond Fund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2.402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2.450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1.505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2.292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152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0.942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2.085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221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  <a:cs typeface="Calibri" pitchFamily="34" charset="0"/>
                        </a:rPr>
                        <a:t>Pension &amp; Gratuities(Civil Servants, Teachers)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3.525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2.396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3.750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2.423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1.875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3.428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183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  <a:cs typeface="Calibri" pitchFamily="34" charset="0"/>
                        </a:rPr>
                        <a:t>Pensions &amp; Gratuities(Lagos State High Court)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0.190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0.140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0.276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0.090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0.139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0.451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325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24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  <a:cs typeface="Calibri" pitchFamily="34" charset="0"/>
                        </a:rPr>
                        <a:t>Pensions &amp; Gratuities(Others)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0.150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0.74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0.150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0.022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0.150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03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  <a:cs typeface="Calibri" pitchFamily="34" charset="0"/>
                        </a:rPr>
                        <a:t>Pension Sinking  Fund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0.900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0.900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0.900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0.900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0.750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0.800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229599" y="133350"/>
            <a:ext cx="609601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6375"/>
            <a:ext cx="7772400" cy="765175"/>
          </a:xfrm>
        </p:spPr>
        <p:txBody>
          <a:bodyPr/>
          <a:lstStyle/>
          <a:p>
            <a:pPr algn="ctr"/>
            <a:r>
              <a:rPr lang="en-US" sz="2400" b="1" dirty="0" smtClean="0"/>
              <a:t>Y2012 Personnel Cost Performance Appraisal</a:t>
            </a:r>
            <a:br>
              <a:rPr lang="en-US" sz="2400" b="1" dirty="0" smtClean="0"/>
            </a:br>
            <a:r>
              <a:rPr lang="en-US" sz="2400" b="1" dirty="0" smtClean="0"/>
              <a:t> (Jan - Sept)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819150"/>
            <a:ext cx="7772400" cy="3695700"/>
          </a:xfrm>
        </p:spPr>
        <p:txBody>
          <a:bodyPr/>
          <a:lstStyle/>
          <a:p>
            <a:pPr>
              <a:buNone/>
            </a:pPr>
            <a:endParaRPr lang="en-US" sz="2400" dirty="0" smtClean="0"/>
          </a:p>
          <a:p>
            <a:r>
              <a:rPr lang="en-US" sz="2400" dirty="0" smtClean="0"/>
              <a:t>Total Personnel Cost  (TPC) was N57.333bn recording an increase of N2.129bn over the same period in  Y2011 at N55.204bn</a:t>
            </a:r>
          </a:p>
          <a:p>
            <a:r>
              <a:rPr lang="en-US" sz="2400" dirty="0" smtClean="0"/>
              <a:t>TPC gulped N57.333bn or 34.59% of IGR and 22.81% of  TR and  36.88% of  Total Recurrent Expenditure</a:t>
            </a:r>
          </a:p>
          <a:p>
            <a:r>
              <a:rPr lang="en-US" sz="2400" dirty="0" smtClean="0"/>
              <a:t>Pension Sinking Fund (PSF) is fully funded unlike in Q2. However, the 7.5% Contributory Pension is still in arrears.</a:t>
            </a:r>
          </a:p>
          <a:p>
            <a:endParaRPr lang="en-US" sz="2400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6858000" cy="34290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458200" y="133350"/>
            <a:ext cx="5381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6375"/>
            <a:ext cx="7772400" cy="536575"/>
          </a:xfrm>
        </p:spPr>
        <p:txBody>
          <a:bodyPr/>
          <a:lstStyle/>
          <a:p>
            <a:r>
              <a:rPr lang="en-US" sz="2400" b="1" dirty="0" smtClean="0">
                <a:solidFill>
                  <a:srgbClr val="002060"/>
                </a:solidFill>
              </a:rPr>
              <a:t> Y2012 Q1-Q3 Overhead Costs Performance Comparison </a:t>
            </a:r>
            <a:endParaRPr lang="en-US" sz="24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685800" y="1047750"/>
          <a:ext cx="8229600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914400"/>
                <a:gridCol w="838200"/>
                <a:gridCol w="685800"/>
                <a:gridCol w="990600"/>
                <a:gridCol w="609600"/>
                <a:gridCol w="685800"/>
                <a:gridCol w="990600"/>
                <a:gridCol w="609600"/>
                <a:gridCol w="685800"/>
              </a:tblGrid>
              <a:tr h="218440">
                <a:tc>
                  <a:txBody>
                    <a:bodyPr/>
                    <a:lstStyle/>
                    <a:p>
                      <a:endParaRPr lang="en-US" sz="1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Q1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Q2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Q3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latin typeface="Calibri" pitchFamily="34" charset="0"/>
                          <a:cs typeface="Calibri" pitchFamily="34" charset="0"/>
                        </a:rPr>
                        <a:t>Detail</a:t>
                      </a:r>
                      <a:endParaRPr lang="en-US" sz="1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Provision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Budget (</a:t>
                      </a:r>
                      <a:r>
                        <a:rPr kumimoji="0" 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(Nbn)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Perform.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Provision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Budget (</a:t>
                      </a:r>
                      <a:r>
                        <a:rPr kumimoji="0" 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(Nbn)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Perform.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Provision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Budget (</a:t>
                      </a:r>
                      <a:r>
                        <a:rPr kumimoji="0" 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(Nbn)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Perform.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Total Overhead Costs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37.999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31.690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37.999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34.065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37.999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32.365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Overhead Costs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21.396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23.641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110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21.396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25.733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120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21.396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27.380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128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Dedicated Expenditure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6.399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1.456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6.399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1.961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6.399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1.068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Subvention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7.230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3.600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7.230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2.629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7.230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3.357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496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Staff Housing Fund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0.013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-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0.013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0.013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External Debt Charges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0.263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0.157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0.263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0.195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0.263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0.191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496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Internal Debt Charges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1.740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2.836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163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1.740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3.547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204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1.740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0.369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Debt Charges (Bond)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0.961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-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0.961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0.961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943600" cy="34290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229600" y="133350"/>
            <a:ext cx="7667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100" b="1" dirty="0" smtClean="0">
                <a:solidFill>
                  <a:srgbClr val="002060"/>
                </a:solidFill>
              </a:rPr>
              <a:t>Overhead Cost  Cumulative (Jan. – Sept’12)</a:t>
            </a:r>
            <a:endParaRPr lang="en-US" sz="31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914400" y="1085850"/>
          <a:ext cx="7772400" cy="348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3100"/>
                <a:gridCol w="1943100"/>
                <a:gridCol w="1943100"/>
                <a:gridCol w="1943100"/>
              </a:tblGrid>
              <a:tr h="419100"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Provision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Budget (</a:t>
                      </a: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Nbn</a:t>
                      </a: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(Nbn)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Performance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Overhead Costs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113.996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98.120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Overhead Costs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64.187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76.754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120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Dedicated Expenditure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19.196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4.485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Subvention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21.689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9.586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Staff Housing Fund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0.038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External Debt Charges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0.788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0.543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Internal Debt Charges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5.219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6.752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129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Debt Charges (Bond)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2.882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943600" cy="34290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153400" y="133350"/>
            <a:ext cx="84296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</a:rPr>
              <a:t>          Y2010 –Y2012 Overhead Costs Cumulative Performance </a:t>
            </a:r>
            <a:endParaRPr lang="en-US" sz="24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609600" y="1047750"/>
          <a:ext cx="8077202" cy="334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7012"/>
                <a:gridCol w="950259"/>
                <a:gridCol w="871071"/>
                <a:gridCol w="633506"/>
                <a:gridCol w="950259"/>
                <a:gridCol w="509493"/>
                <a:gridCol w="685800"/>
                <a:gridCol w="914400"/>
                <a:gridCol w="609600"/>
                <a:gridCol w="685802"/>
              </a:tblGrid>
              <a:tr h="370840">
                <a:tc>
                  <a:txBody>
                    <a:bodyPr/>
                    <a:lstStyle/>
                    <a:p>
                      <a:endParaRPr lang="en-US" sz="1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Y2012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2010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US" sz="1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Provision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Budget (</a:t>
                      </a:r>
                      <a:r>
                        <a:rPr kumimoji="0" 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(Nbn)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Perform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Provision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Budget (</a:t>
                      </a:r>
                      <a:r>
                        <a:rPr kumimoji="0" 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(Nbn)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Perform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Provision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Budget  (</a:t>
                      </a:r>
                      <a:r>
                        <a:rPr kumimoji="0" 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(Nbn)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Perform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972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Total Overhead Costs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113.996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98.120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97.465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82.082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89.952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68.867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Overhead Costs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64.187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76.754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120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53.428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61.835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116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49.649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52.179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Dedicated Expenditure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19.196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4.485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16.643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2.532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12.770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3.310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Subvention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21.689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9.586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18.357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12.092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14.270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8.217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Staff Housing Fund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0.038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0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0.038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496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External Debt Charges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0.788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0.543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0.788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0.335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0.915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Internal Debt Charges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5.219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6.752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129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5.219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5.288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11.447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3.742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Debt Charges (Bond)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2.882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0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2.994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0.900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1.419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158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943600" cy="34290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382000" y="133350"/>
            <a:ext cx="6143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002060"/>
                </a:solidFill>
              </a:rPr>
              <a:t>Overhead Cost Appraisal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342900" lvl="3" indent="-34290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en-US" b="1" dirty="0" smtClean="0"/>
          </a:p>
          <a:p>
            <a:pPr marL="342900" lvl="3" indent="-34290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en-US" b="1" dirty="0" smtClean="0"/>
              <a:t>Total Overhead Cost performed N98.120bn or 86%; recording 63.12% of the Total Recurrent Expenditure and 59.21% of IGR</a:t>
            </a:r>
          </a:p>
          <a:p>
            <a:pPr marL="342900" lvl="3" indent="-34290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endParaRPr lang="en-US" sz="1050" b="1" dirty="0" smtClean="0"/>
          </a:p>
          <a:p>
            <a:pPr marL="342900" lvl="3" indent="-34290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endParaRPr lang="en-US" sz="1050" b="1" dirty="0" smtClean="0"/>
          </a:p>
          <a:p>
            <a:pPr marL="342900" lvl="3" indent="-34290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en-US" b="1" dirty="0" smtClean="0"/>
              <a:t>Debt Charges on Internal Debts amounted to 129%  of budget, mainly indicating higher interest rates</a:t>
            </a:r>
          </a:p>
          <a:p>
            <a:pPr marL="342900" lvl="3" indent="-34290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endParaRPr lang="en-US" sz="1050" b="1" dirty="0" smtClean="0"/>
          </a:p>
          <a:p>
            <a:pPr marL="342900" lvl="3" indent="-34290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en-US" b="1" dirty="0" smtClean="0"/>
              <a:t>Subventions performed at N9.586 or 44% because part of subvention had been erroneously charged to the Overhead Cost</a:t>
            </a:r>
          </a:p>
          <a:p>
            <a:pPr marL="571500" lvl="4" indent="-34290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b="1" dirty="0" smtClean="0"/>
              <a:t> 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6629400" cy="34290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282575"/>
            <a:ext cx="6629400" cy="688975"/>
          </a:xfrm>
        </p:spPr>
        <p:txBody>
          <a:bodyPr/>
          <a:lstStyle/>
          <a:p>
            <a:pPr algn="ctr" eaLnBrk="1" hangingPunct="1"/>
            <a:r>
              <a:rPr lang="en-US" sz="2200" b="1" dirty="0" smtClean="0">
                <a:solidFill>
                  <a:srgbClr val="002060"/>
                </a:solidFill>
                <a:latin typeface="Arial Rounded MT Bold" pitchFamily="34" charset="0"/>
                <a:cs typeface="Aharoni" pitchFamily="2" charset="-79"/>
              </a:rPr>
              <a:t>Y2012 Q1-Q3 Capital Expenditure  Performance Comparison </a:t>
            </a:r>
            <a:endParaRPr lang="en-US" sz="4400" b="1" dirty="0" smtClean="0">
              <a:solidFill>
                <a:srgbClr val="002060"/>
              </a:solidFill>
            </a:endParaRPr>
          </a:p>
        </p:txBody>
      </p:sp>
      <p:graphicFrame>
        <p:nvGraphicFramePr>
          <p:cNvPr id="24701" name="Group 125"/>
          <p:cNvGraphicFramePr>
            <a:graphicFrameLocks noGrp="1"/>
          </p:cNvGraphicFramePr>
          <p:nvPr>
            <p:ph type="tbl" idx="1"/>
          </p:nvPr>
        </p:nvGraphicFramePr>
        <p:xfrm>
          <a:off x="533400" y="943933"/>
          <a:ext cx="8077195" cy="3742909"/>
        </p:xfrm>
        <a:graphic>
          <a:graphicData uri="http://schemas.openxmlformats.org/drawingml/2006/table">
            <a:tbl>
              <a:tblPr/>
              <a:tblGrid>
                <a:gridCol w="1164281"/>
                <a:gridCol w="1018746"/>
                <a:gridCol w="1055131"/>
                <a:gridCol w="691291"/>
                <a:gridCol w="691291"/>
                <a:gridCol w="691291"/>
                <a:gridCol w="691291"/>
                <a:gridCol w="691291"/>
                <a:gridCol w="691291"/>
                <a:gridCol w="691291"/>
              </a:tblGrid>
              <a:tr h="2927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Q1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Q2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Q3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5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Details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Budget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Perf</a:t>
                      </a:r>
                      <a:endParaRPr kumimoji="0" lang="en-US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Budget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Perf</a:t>
                      </a:r>
                      <a:endParaRPr kumimoji="0" lang="en-US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Budget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Perf</a:t>
                      </a:r>
                      <a:endParaRPr kumimoji="0" lang="en-US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8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Core Capital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56.092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27.061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56.092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47.072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56.092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25.553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0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Capital Development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5.480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0.624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5.480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2.157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5.480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0.389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0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Risk Retention Fund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0.025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0.025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0.025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0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Special Expenditure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1.250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0.870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1.250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1.162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93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1.250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1.646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61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 Grants from Donor Agencies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0.867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0.042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0.867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1.332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154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0.867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0.182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8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Counterpart Fund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0.866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0.398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0.866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0.177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0.866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0.050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8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64.580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28.995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64.580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51.900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64.580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27.820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5106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81550"/>
            <a:ext cx="8534400" cy="177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fr-FR" dirty="0" smtClean="0">
                <a:latin typeface="Arial" charset="0"/>
                <a:cs typeface="Arial" charset="0"/>
              </a:rPr>
              <a:t>MEPB:Q3 &amp; Cumulative  Y2012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80060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33E4AB26-251D-46D7-86A5-0E1A463B0DBD}" type="slidenum">
              <a:rPr lang="en-US"/>
              <a:pPr>
                <a:defRPr/>
              </a:pPr>
              <a:t>41</a:t>
            </a:fld>
            <a:endParaRPr lang="en-US" dirty="0"/>
          </a:p>
        </p:txBody>
      </p:sp>
      <p:pic>
        <p:nvPicPr>
          <p:cNvPr id="45108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209550"/>
            <a:ext cx="80486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109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282575"/>
            <a:ext cx="6629400" cy="536575"/>
          </a:xfrm>
        </p:spPr>
        <p:txBody>
          <a:bodyPr/>
          <a:lstStyle/>
          <a:p>
            <a:pPr algn="ctr" eaLnBrk="1" hangingPunct="1"/>
            <a:r>
              <a:rPr lang="en-US" sz="2200" b="1" dirty="0" smtClean="0">
                <a:solidFill>
                  <a:srgbClr val="002060"/>
                </a:solidFill>
                <a:latin typeface="Arial Rounded MT Bold" pitchFamily="34" charset="0"/>
                <a:cs typeface="Aharoni" pitchFamily="2" charset="-79"/>
              </a:rPr>
              <a:t>Capital Expenditure Cumulative Performance (Jan. –Sept.12</a:t>
            </a:r>
            <a:r>
              <a:rPr lang="en-US" sz="2000" dirty="0" smtClean="0">
                <a:solidFill>
                  <a:srgbClr val="002060"/>
                </a:solidFill>
                <a:latin typeface="Arial Rounded MT Bold" pitchFamily="34" charset="0"/>
                <a:cs typeface="Aharoni" pitchFamily="2" charset="-79"/>
              </a:rPr>
              <a:t>)</a:t>
            </a:r>
            <a:endParaRPr lang="en-US" sz="4400" b="1" dirty="0" smtClean="0">
              <a:solidFill>
                <a:srgbClr val="002060"/>
              </a:solidFill>
            </a:endParaRPr>
          </a:p>
        </p:txBody>
      </p:sp>
      <p:graphicFrame>
        <p:nvGraphicFramePr>
          <p:cNvPr id="24701" name="Group 125"/>
          <p:cNvGraphicFramePr>
            <a:graphicFrameLocks noGrp="1"/>
          </p:cNvGraphicFramePr>
          <p:nvPr>
            <p:ph type="tbl" idx="1"/>
          </p:nvPr>
        </p:nvGraphicFramePr>
        <p:xfrm>
          <a:off x="533400" y="819147"/>
          <a:ext cx="8077201" cy="3733802"/>
        </p:xfrm>
        <a:graphic>
          <a:graphicData uri="http://schemas.openxmlformats.org/drawingml/2006/table">
            <a:tbl>
              <a:tblPr/>
              <a:tblGrid>
                <a:gridCol w="2393244"/>
                <a:gridCol w="2094089"/>
                <a:gridCol w="2168879"/>
                <a:gridCol w="1420989"/>
              </a:tblGrid>
              <a:tr h="7805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Details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Budget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Performance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75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Core Capital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168.276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99.686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Capital Development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16.440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3.170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Risk Retention Fund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0.075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Special Expenditure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3.750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3.678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6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Grants from Donor Agencies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2.601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1.556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75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Counterpart Fund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2.599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0.625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75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193.741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108.715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5106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81550"/>
            <a:ext cx="8534400" cy="177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fr-FR" dirty="0" smtClean="0">
                <a:latin typeface="Arial" charset="0"/>
                <a:cs typeface="Arial" charset="0"/>
              </a:rPr>
              <a:t>MEPB:Q3 &amp; Cumulative  Y2012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80060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33E4AB26-251D-46D7-86A5-0E1A463B0DBD}" type="slidenum">
              <a:rPr lang="en-US"/>
              <a:pPr>
                <a:defRPr/>
              </a:pPr>
              <a:t>42</a:t>
            </a:fld>
            <a:endParaRPr lang="en-US" dirty="0"/>
          </a:p>
        </p:txBody>
      </p:sp>
      <p:pic>
        <p:nvPicPr>
          <p:cNvPr id="45108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209550"/>
            <a:ext cx="685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109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01000" y="133350"/>
            <a:ext cx="9953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282575"/>
            <a:ext cx="6629400" cy="536575"/>
          </a:xfrm>
        </p:spPr>
        <p:txBody>
          <a:bodyPr/>
          <a:lstStyle/>
          <a:p>
            <a:pPr algn="ctr" eaLnBrk="1" hangingPunct="1"/>
            <a:r>
              <a:rPr lang="en-US" sz="2000" b="1" dirty="0" smtClean="0">
                <a:solidFill>
                  <a:srgbClr val="002060"/>
                </a:solidFill>
                <a:latin typeface="Arial Rounded MT Bold" pitchFamily="34" charset="0"/>
                <a:cs typeface="Aharoni" pitchFamily="2" charset="-79"/>
              </a:rPr>
              <a:t>Y2010-Y2012  Capital Expenditure Cumulative Performance (Jan. –Sept.)</a:t>
            </a:r>
            <a:endParaRPr lang="en-US" b="1" dirty="0" smtClean="0">
              <a:solidFill>
                <a:srgbClr val="002060"/>
              </a:solidFill>
            </a:endParaRPr>
          </a:p>
        </p:txBody>
      </p:sp>
      <p:graphicFrame>
        <p:nvGraphicFramePr>
          <p:cNvPr id="24701" name="Group 125"/>
          <p:cNvGraphicFramePr>
            <a:graphicFrameLocks noGrp="1"/>
          </p:cNvGraphicFramePr>
          <p:nvPr>
            <p:ph type="tbl" idx="1"/>
          </p:nvPr>
        </p:nvGraphicFramePr>
        <p:xfrm>
          <a:off x="533400" y="819147"/>
          <a:ext cx="8077195" cy="3867695"/>
        </p:xfrm>
        <a:graphic>
          <a:graphicData uri="http://schemas.openxmlformats.org/drawingml/2006/table">
            <a:tbl>
              <a:tblPr/>
              <a:tblGrid>
                <a:gridCol w="1164281"/>
                <a:gridCol w="1018746"/>
                <a:gridCol w="1055131"/>
                <a:gridCol w="691291"/>
                <a:gridCol w="691291"/>
                <a:gridCol w="691291"/>
                <a:gridCol w="691291"/>
                <a:gridCol w="691291"/>
                <a:gridCol w="691291"/>
                <a:gridCol w="691291"/>
              </a:tblGrid>
              <a:tr h="3048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2010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Details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Budget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Perf</a:t>
                      </a:r>
                      <a:endParaRPr kumimoji="0" lang="en-US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Budget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Perf</a:t>
                      </a:r>
                      <a:endParaRPr kumimoji="0" lang="en-US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Budget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Perf</a:t>
                      </a:r>
                      <a:endParaRPr kumimoji="0" lang="en-US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75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Core Capital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168.276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99.686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167.384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80.661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139.489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119.953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Capital Development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16.440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3.170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10.682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1.032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17.103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2.394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Risk Retention Fund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0.075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0.150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Special Expenditure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3.750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3.678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98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4.700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5.304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4.125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3.265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79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6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 Grants from Donor Agencies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2.601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1.556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3.146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0.008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3.766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0.624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75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Counterpart Fund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2.599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0.625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3.464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0.598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latin typeface="Calibri" pitchFamily="34" charset="0"/>
                          <a:cs typeface="Calibri" pitchFamily="34" charset="0"/>
                        </a:rPr>
                        <a:t>      17</a:t>
                      </a:r>
                      <a:endParaRPr lang="en-US" sz="1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3.935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1.009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75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193.741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108.715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189.445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87.603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168.417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127.245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76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5106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81550"/>
            <a:ext cx="8534400" cy="177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fr-FR" dirty="0" smtClean="0">
                <a:latin typeface="Arial" charset="0"/>
                <a:cs typeface="Arial" charset="0"/>
              </a:rPr>
              <a:t>MEPB:Q3 &amp; Cumulative  Y2012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80060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33E4AB26-251D-46D7-86A5-0E1A463B0DBD}" type="slidenum">
              <a:rPr lang="en-US"/>
              <a:pPr>
                <a:defRPr/>
              </a:pPr>
              <a:t>43</a:t>
            </a:fld>
            <a:endParaRPr lang="en-US" dirty="0"/>
          </a:p>
        </p:txBody>
      </p:sp>
      <p:pic>
        <p:nvPicPr>
          <p:cNvPr id="45108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209550"/>
            <a:ext cx="609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109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6375"/>
            <a:ext cx="7772400" cy="536575"/>
          </a:xfrm>
        </p:spPr>
        <p:txBody>
          <a:bodyPr/>
          <a:lstStyle/>
          <a:p>
            <a:r>
              <a:rPr lang="en-US" sz="3600" b="1" dirty="0" smtClean="0">
                <a:solidFill>
                  <a:srgbClr val="002060"/>
                </a:solidFill>
              </a:rPr>
              <a:t>   Capital Expenditure Appraisal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819150"/>
            <a:ext cx="8153400" cy="3810000"/>
          </a:xfrm>
        </p:spPr>
        <p:txBody>
          <a:bodyPr/>
          <a:lstStyle/>
          <a:p>
            <a:r>
              <a:rPr lang="en-US" sz="2400" dirty="0" smtClean="0"/>
              <a:t>Cumulative performance was N108.715bn or 56% as against N87.603bn or 46% the same period in  Y2011;performance improving, but far lower than the minimum target of 90% </a:t>
            </a:r>
          </a:p>
          <a:p>
            <a:r>
              <a:rPr lang="en-US" sz="2400" dirty="0" smtClean="0"/>
              <a:t>As at end of Q3 2012, the cumulative </a:t>
            </a:r>
            <a:r>
              <a:rPr lang="en-US" sz="2400" dirty="0" err="1" smtClean="0"/>
              <a:t>Capex</a:t>
            </a:r>
            <a:r>
              <a:rPr lang="en-US" sz="2400" dirty="0" smtClean="0"/>
              <a:t>: Recurrent ratio was  41: 59 as against the 53:47 set target; better than 39:61 in the same period in Y2011</a:t>
            </a:r>
          </a:p>
          <a:p>
            <a:r>
              <a:rPr lang="en-US" sz="2400" dirty="0" smtClean="0"/>
              <a:t>Resolute action is required by all concerned to significantly shore up performance during Q4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781550"/>
            <a:ext cx="5410200" cy="228600"/>
          </a:xfrm>
        </p:spPr>
        <p:txBody>
          <a:bodyPr/>
          <a:lstStyle/>
          <a:p>
            <a:pPr>
              <a:defRPr/>
            </a:pPr>
            <a:r>
              <a:rPr lang="fr-FR" sz="1200" dirty="0" smtClean="0"/>
              <a:t>MEPB:Q3 &amp; Cumulative  Y2012 Budget Performance Appraisal</a:t>
            </a:r>
            <a:endParaRPr lang="en-US" sz="1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44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609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01000" y="133350"/>
            <a:ext cx="9953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 smtClean="0"/>
              <a:t>CUMULATIVE CAPITAL/RECURRENT RATIO FROM </a:t>
            </a:r>
            <a:br>
              <a:rPr lang="en-US" sz="2400" dirty="0" smtClean="0"/>
            </a:br>
            <a:r>
              <a:rPr lang="en-US" sz="2400" dirty="0" smtClean="0"/>
              <a:t>Y2010 TO Y2012</a:t>
            </a:r>
            <a:endParaRPr lang="en-US" sz="2400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quarter" idx="1"/>
          </p:nvPr>
        </p:nvGraphicFramePr>
        <p:xfrm>
          <a:off x="914400" y="1096010"/>
          <a:ext cx="7467600" cy="2390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0659"/>
                <a:gridCol w="3367741"/>
                <a:gridCol w="2489200"/>
              </a:tblGrid>
              <a:tr h="76049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Year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BUDGET PROJECTION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ACTUAL PERFORMANCE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457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2010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58:42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53:47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6049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2011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56:44</a:t>
                      </a:r>
                    </a:p>
                    <a:p>
                      <a:pPr algn="ctr"/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39:61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457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2012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53:47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41:59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943600" cy="34290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</a:t>
            </a:r>
            <a:r>
              <a:rPr lang="fr-FR" dirty="0" err="1" smtClean="0"/>
              <a:t>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45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609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305800" y="133350"/>
            <a:ext cx="6905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0"/>
            <a:ext cx="6705600" cy="74295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000" dirty="0" smtClean="0">
                <a:solidFill>
                  <a:srgbClr val="002060"/>
                </a:solidFill>
                <a:latin typeface="Arial Rounded MT Bold" pitchFamily="34" charset="0"/>
              </a:rPr>
              <a:t>Cumulative Performance (Jan-Sept.) Y2012 Financing Activities</a:t>
            </a:r>
            <a:endParaRPr lang="en-US" sz="2000" b="1" dirty="0" smtClean="0">
              <a:solidFill>
                <a:srgbClr val="002060"/>
              </a:solidFill>
            </a:endParaRPr>
          </a:p>
        </p:txBody>
      </p:sp>
      <p:sp>
        <p:nvSpPr>
          <p:cNvPr id="51203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914400" y="4629150"/>
            <a:ext cx="6324600" cy="3429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fr-FR" dirty="0" smtClean="0">
                <a:latin typeface="Arial" charset="0"/>
                <a:cs typeface="Arial" charset="0"/>
              </a:rPr>
              <a:t>MEPB:Q3 &amp; Cumulative  Y2012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80060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22E6B006-5CDC-4B11-B6CA-FA9994A710B5}" type="slidenum">
              <a:rPr lang="en-US"/>
              <a:pPr>
                <a:defRPr/>
              </a:pPr>
              <a:t>46</a:t>
            </a:fld>
            <a:endParaRPr lang="en-US" dirty="0"/>
          </a:p>
        </p:txBody>
      </p:sp>
      <p:sp>
        <p:nvSpPr>
          <p:cNvPr id="5120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666750"/>
            <a:ext cx="8229600" cy="3886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000" dirty="0" smtClean="0"/>
              <a:t>		</a:t>
            </a:r>
            <a:endParaRPr lang="en-US" sz="2000" b="1" dirty="0" smtClean="0"/>
          </a:p>
        </p:txBody>
      </p:sp>
      <p:pic>
        <p:nvPicPr>
          <p:cNvPr id="5120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609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458201" y="133350"/>
            <a:ext cx="381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762000" y="819149"/>
          <a:ext cx="7467601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1311"/>
                <a:gridCol w="1302490"/>
                <a:gridCol w="1302490"/>
                <a:gridCol w="1215655"/>
                <a:gridCol w="1215655"/>
              </a:tblGrid>
              <a:tr h="419515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Detail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Approved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Budget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Approved Budget</a:t>
                      </a:r>
                    </a:p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Jan – Sept.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Actual </a:t>
                      </a:r>
                    </a:p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Jan-Sept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% </a:t>
                      </a:r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rtl="0" fontAlgn="b"/>
                      <a:r>
                        <a:rPr lang="en-US" sz="1400" b="1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Perf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.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7717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Nbn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Nbn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Nbn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36237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FINANCING REQUIREMENT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66.430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49.823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(4.767)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(10)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36237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FINANCING 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66.430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49.823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(5.190)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(10)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36237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FINANCING (SOURCES)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145.593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109.190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41.994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38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5766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External Loans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36237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(</a:t>
                      </a:r>
                      <a:r>
                        <a:rPr lang="en-US" sz="1200" b="1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) DPO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36237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(ii) Others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27.664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20.750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11.994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58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36237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Internal Loans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37.929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28.450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30.000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105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36237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Bond Issue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80.000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60.000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36237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REPAYMENTS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79.163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59.370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47.184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79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36237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External Loans (Principal Repayments)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0.613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0.460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0.621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135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39723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Internal Loan (Principal Repayments)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36.811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27.610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22.525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82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39723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Consolidated Debt Service Accounts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41.739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31.300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24.038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77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361950"/>
            <a:ext cx="6629400" cy="5334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dirty="0" smtClean="0">
                <a:solidFill>
                  <a:srgbClr val="002060"/>
                </a:solidFill>
                <a:latin typeface="Berlin Sans FB" pitchFamily="34" charset="0"/>
              </a:rPr>
              <a:t>Y2012 Financing Activities  cont’d</a:t>
            </a:r>
            <a:endParaRPr lang="en-US" sz="3600" b="1" dirty="0" smtClean="0">
              <a:solidFill>
                <a:srgbClr val="002060"/>
              </a:solidFill>
            </a:endParaRPr>
          </a:p>
        </p:txBody>
      </p:sp>
      <p:sp>
        <p:nvSpPr>
          <p:cNvPr id="53251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552950"/>
            <a:ext cx="8686800" cy="406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fr-FR" dirty="0" smtClean="0">
                <a:latin typeface="Arial" charset="0"/>
                <a:cs typeface="Arial" charset="0"/>
              </a:rPr>
              <a:t>MEPB:Q3 &amp; Cumulative  Y2012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CF9B3C62-DE8B-4618-90A1-41FFFC5684CD}" type="slidenum">
              <a:rPr lang="en-US"/>
              <a:pPr>
                <a:defRPr/>
              </a:pPr>
              <a:t>47</a:t>
            </a:fld>
            <a:endParaRPr lang="en-US" dirty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28600" y="1352550"/>
            <a:ext cx="8382000" cy="2895600"/>
          </a:xfrm>
        </p:spPr>
        <p:txBody>
          <a:bodyPr>
            <a:noAutofit/>
          </a:bodyPr>
          <a:lstStyle/>
          <a:p>
            <a:pPr marL="365760" indent="-256032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 3"/>
              <a:buChar char=""/>
              <a:defRPr/>
            </a:pPr>
            <a:r>
              <a:rPr lang="en-US" sz="1800" dirty="0" smtClean="0">
                <a:latin typeface="Berlin Sans FB" pitchFamily="34" charset="0"/>
              </a:rPr>
              <a:t>Financing Activities as at the end of Sept, 2012 showed a net revenue surplus of N95.851bn and the State borrowed a net amount of N5.190bn</a:t>
            </a:r>
          </a:p>
          <a:p>
            <a:pPr marL="365760" indent="-256032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sz="1100" dirty="0" smtClean="0">
              <a:latin typeface="Berlin Sans FB" pitchFamily="34" charset="0"/>
            </a:endParaRPr>
          </a:p>
          <a:p>
            <a:pPr marL="365760" indent="-256032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 3"/>
              <a:buChar char=""/>
              <a:defRPr/>
            </a:pPr>
            <a:r>
              <a:rPr lang="en-US" sz="1800" dirty="0" smtClean="0">
                <a:latin typeface="Berlin Sans FB" pitchFamily="34" charset="0"/>
              </a:rPr>
              <a:t>Ministry of Finance &amp; Debt Management Office need to drive budgeted loan draw-downs intensively. </a:t>
            </a:r>
          </a:p>
          <a:p>
            <a:pPr marL="365760" indent="-256032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sz="1000" dirty="0" smtClean="0">
              <a:latin typeface="Berlin Sans FB" pitchFamily="34" charset="0"/>
            </a:endParaRPr>
          </a:p>
          <a:p>
            <a:pPr marL="274320" indent="-27432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sz="2400" dirty="0" smtClean="0"/>
              <a:t>	</a:t>
            </a:r>
            <a:endParaRPr lang="en-US" sz="1800" dirty="0" smtClean="0"/>
          </a:p>
        </p:txBody>
      </p:sp>
      <p:pic>
        <p:nvPicPr>
          <p:cNvPr id="53254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5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01000" y="133350"/>
            <a:ext cx="9953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6375"/>
            <a:ext cx="7772400" cy="688975"/>
          </a:xfrm>
        </p:spPr>
        <p:txBody>
          <a:bodyPr/>
          <a:lstStyle/>
          <a:p>
            <a:r>
              <a:rPr lang="en-GB" sz="18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>TOTAL VALUE OF PRE-PAYMENT CERTIFICATIONS</a:t>
            </a:r>
            <a:r>
              <a:rPr lang="en-GB" sz="36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GB" sz="18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>FOR THE PERIOD JULY – SEPT., 2012 [BY SECTOR]</a:t>
            </a:r>
            <a:endParaRPr lang="en-US" sz="36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914400" y="895347"/>
          <a:ext cx="7620000" cy="38100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3400"/>
                <a:gridCol w="1687286"/>
                <a:gridCol w="598714"/>
                <a:gridCol w="1676400"/>
                <a:gridCol w="1600200"/>
                <a:gridCol w="1524000"/>
              </a:tblGrid>
              <a:tr h="5050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S/N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SECTOR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No of Pc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Total Contract Sum 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Advance/Previous Payment  </a:t>
                      </a:r>
                      <a:endParaRPr lang="en-US" sz="1400" b="1" dirty="0" smtClean="0">
                        <a:solidFill>
                          <a:srgbClr val="000000"/>
                        </a:solidFill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Amount 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Certified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50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1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General Public Services</a:t>
                      </a:r>
                      <a:endParaRPr lang="en-GB" sz="1400" b="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13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724,714,515.80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472,249,772.15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118,568,650.51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43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2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Education</a:t>
                      </a:r>
                      <a:endParaRPr lang="en-GB" sz="140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69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2,396,992,070.25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1,637,604,994.64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583,308,902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50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3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Environmental Protection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24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6,664,238,431.43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5,380,489,390.63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671,574,486.65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65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4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Economic Affairs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57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55,928,976,401.62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36,833,994,270.20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8,115,237,604.78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575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5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Housing Community Amenities</a:t>
                      </a:r>
                      <a:endParaRPr lang="en-GB" sz="140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51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4,001,149,337.29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2,577,957,592.33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603,849,695.34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50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6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Recreation, Culture and Religion </a:t>
                      </a:r>
                      <a:endParaRPr lang="en-GB" sz="140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1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43,000,000.00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24,842,500.00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16,007,500.00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16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 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TOTAL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</a:rPr>
                        <a:t>215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</a:rPr>
                        <a:t>69,759,070,756.39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</a:rPr>
                        <a:t>46,927,138,519.95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</a:rPr>
                        <a:t>10,108,546,839.28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857750"/>
            <a:ext cx="5638800" cy="15240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</a:t>
            </a:r>
            <a:r>
              <a:rPr lang="fr-FR" dirty="0" err="1" smtClean="0"/>
              <a:t>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48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61950"/>
            <a:ext cx="7772400" cy="1219200"/>
          </a:xfrm>
        </p:spPr>
        <p:txBody>
          <a:bodyPr/>
          <a:lstStyle/>
          <a:p>
            <a:pPr algn="ctr"/>
            <a:r>
              <a:rPr lang="en-US" sz="18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>SUMMARY OF RETURNED PAYMENT CERITIFICATE FOR THE PERIOD OF JULY-SEPT., 2012.     </a:t>
            </a:r>
            <a:r>
              <a:rPr lang="en-GB" sz="2400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GB" sz="2400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</a:b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quarter" idx="1"/>
          </p:nvPr>
        </p:nvGraphicFramePr>
        <p:xfrm>
          <a:off x="914400" y="1085850"/>
          <a:ext cx="7924800" cy="36769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"/>
                <a:gridCol w="1905000"/>
                <a:gridCol w="533400"/>
                <a:gridCol w="1676400"/>
                <a:gridCol w="1905000"/>
                <a:gridCol w="1447800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S/N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SECTOR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No of Pc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Total Contract Sum 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Advance/Previous Payment  </a:t>
                      </a:r>
                      <a:endParaRPr lang="en-US" sz="1600" b="1" dirty="0" smtClean="0">
                        <a:solidFill>
                          <a:srgbClr val="000000"/>
                        </a:solidFill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Amount </a:t>
                      </a: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not Certified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1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General Public Services</a:t>
                      </a:r>
                      <a:endParaRPr lang="en-GB" sz="1400" b="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1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120,000,000.00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84,000,000.00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24,000,000.00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2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Education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6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208,552,529.51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142,526,977.52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35,113,057.37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3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Environmental Protection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6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413,368,945.84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388,648,452.94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21,193,094.19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4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Economic Affairs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2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340,650,000.00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108,000,000.00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67,995,000.00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5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Housing Community Amenities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12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2,276,665,650.13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1,482,327,120.34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273,051,392.52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6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Health 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1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3,015,750.00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-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3,015,750.00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 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TOTAL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</a:rPr>
                        <a:t>38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</a:rPr>
                        <a:t>3,362,252,875.48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</a:rPr>
                        <a:t>2,205,502,550.80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</a:rPr>
                        <a:t>424,368,294.08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781550"/>
            <a:ext cx="6096000" cy="19050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</a:t>
            </a:r>
            <a:r>
              <a:rPr lang="fr-FR" dirty="0" err="1" smtClean="0"/>
              <a:t>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49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9551"/>
            <a:ext cx="7772400" cy="1143000"/>
          </a:xfrm>
        </p:spPr>
        <p:txBody>
          <a:bodyPr/>
          <a:lstStyle/>
          <a:p>
            <a:pPr algn="ctr"/>
            <a:r>
              <a:rPr lang="en-US" sz="24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>REASONS FOR RETURNED CERTIFICATES</a:t>
            </a:r>
            <a:r>
              <a:rPr lang="en-GB" u="sng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GB" u="sng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sz="2000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en-GB" sz="2000" dirty="0" smtClean="0">
              <a:latin typeface="Cambria" pitchFamily="18" charset="0"/>
              <a:ea typeface="Calibri" pitchFamily="34" charset="0"/>
              <a:cs typeface="Times New Roman" pitchFamily="18" charset="0"/>
            </a:endParaRPr>
          </a:p>
          <a:p>
            <a:r>
              <a:rPr lang="en-US" sz="2000" b="1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  <a:t>The payment Certificates were returned due to the following reasons</a:t>
            </a:r>
            <a:r>
              <a:rPr lang="en-US" sz="2000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  <a:t>:</a:t>
            </a:r>
            <a:endParaRPr lang="en-GB" sz="2000" dirty="0" smtClean="0">
              <a:latin typeface="Cambria" pitchFamily="18" charset="0"/>
              <a:ea typeface="Calibri" pitchFamily="34" charset="0"/>
              <a:cs typeface="Times New Roman" pitchFamily="18" charset="0"/>
            </a:endParaRPr>
          </a:p>
          <a:p>
            <a:pPr lvl="3">
              <a:buFont typeface="Wingdings" pitchFamily="2" charset="2"/>
              <a:buChar char="ü"/>
            </a:pPr>
            <a:r>
              <a:rPr lang="en-US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  <a:t> Mobilization fees not duly </a:t>
            </a:r>
            <a:r>
              <a:rPr lang="en-US" dirty="0" err="1" smtClean="0">
                <a:latin typeface="Cambria" pitchFamily="18" charset="0"/>
                <a:ea typeface="Calibri" pitchFamily="34" charset="0"/>
                <a:cs typeface="Times New Roman" pitchFamily="18" charset="0"/>
              </a:rPr>
              <a:t>amortised</a:t>
            </a:r>
            <a:endParaRPr lang="en-GB" dirty="0" smtClean="0">
              <a:latin typeface="Cambria" pitchFamily="18" charset="0"/>
              <a:ea typeface="Calibri" pitchFamily="34" charset="0"/>
              <a:cs typeface="Times New Roman" pitchFamily="18" charset="0"/>
            </a:endParaRPr>
          </a:p>
          <a:p>
            <a:pPr lvl="3">
              <a:buFont typeface="Wingdings" pitchFamily="2" charset="2"/>
              <a:buChar char="ü"/>
            </a:pPr>
            <a:r>
              <a:rPr lang="en-US" sz="2000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  <a:t>5%VAT and 5% retention were not recognized in the Payment  certificates</a:t>
            </a:r>
            <a:endParaRPr lang="en-GB" dirty="0" smtClean="0">
              <a:latin typeface="Cambria" pitchFamily="18" charset="0"/>
              <a:ea typeface="Calibri" pitchFamily="34" charset="0"/>
              <a:cs typeface="Times New Roman" pitchFamily="18" charset="0"/>
            </a:endParaRPr>
          </a:p>
          <a:p>
            <a:pPr lvl="3">
              <a:buFont typeface="Wingdings" pitchFamily="2" charset="2"/>
              <a:buChar char="ü"/>
            </a:pPr>
            <a:r>
              <a:rPr lang="en-US" sz="2000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  <a:t> Non-conformity to release of stage/final payment</a:t>
            </a:r>
          </a:p>
          <a:p>
            <a:pPr lvl="3">
              <a:buFont typeface="Wingdings" pitchFamily="2" charset="2"/>
              <a:buChar char="ü"/>
            </a:pPr>
            <a:r>
              <a:rPr lang="en-US" sz="2000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  <a:t> Sub-standard quality of work</a:t>
            </a:r>
          </a:p>
          <a:p>
            <a:pPr lvl="3">
              <a:buFont typeface="Wingdings" pitchFamily="2" charset="2"/>
              <a:buChar char="ü"/>
            </a:pPr>
            <a:r>
              <a:rPr lang="en-US" sz="2000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  <a:t>Certificates did not conform with the standard format.</a:t>
            </a:r>
            <a:endParaRPr lang="en-GB" sz="2000" dirty="0" smtClean="0">
              <a:latin typeface="Cambria" pitchFamily="18" charset="0"/>
              <a:ea typeface="Calibri" pitchFamily="34" charset="0"/>
              <a:cs typeface="Times New Roman" pitchFamily="18" charset="0"/>
            </a:endParaRPr>
          </a:p>
          <a:p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715000" cy="34290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</a:t>
            </a:r>
            <a:r>
              <a:rPr lang="fr-FR" dirty="0" err="1" smtClean="0"/>
              <a:t>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50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6374"/>
            <a:ext cx="7772400" cy="1298575"/>
          </a:xfrm>
        </p:spPr>
        <p:txBody>
          <a:bodyPr/>
          <a:lstStyle/>
          <a:p>
            <a:pPr algn="ctr"/>
            <a:r>
              <a:rPr lang="en-US" sz="20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20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</a:br>
            <a:r>
              <a:rPr lang="en-US" sz="20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20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</a:br>
            <a:r>
              <a:rPr lang="en-US" sz="20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>COMPARATIVE ANALYSIS OF AMOUNT DUE BY SECTORS BETWEEN Q3-2011 &amp; Q3-2012.     </a:t>
            </a:r>
            <a:r>
              <a:rPr lang="en-GB" sz="2400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GB" sz="2400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</a:b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914400" y="1085850"/>
          <a:ext cx="7772400" cy="35275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00"/>
                <a:gridCol w="29718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S/N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SECTOR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Amount</a:t>
                      </a:r>
                      <a:r>
                        <a:rPr lang="en-US" sz="1600" b="1" baseline="0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 Due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baseline="0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2011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Amount Due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2012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1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General Public Services</a:t>
                      </a:r>
                      <a:endParaRPr lang="en-GB" sz="1600" b="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274,654,637.23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118,568,650.51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2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Education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137,561,784.61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583,308,902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3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Environmental Protection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865,393,961.39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671,574,486.65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4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Economic Affairs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9,697,834,538.59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8,115,237,604.78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5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Health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266,439,003.12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-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6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Housing Community Amenities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700,875,058.77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603,849,695.34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8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Public</a:t>
                      </a:r>
                      <a:r>
                        <a:rPr lang="en-US" sz="1600" baseline="0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 Order &amp; Safety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6,181,860.61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16,007,500.00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 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TOTAL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</a:rPr>
                        <a:t>11,948,940,844.32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 smtClean="0">
                          <a:solidFill>
                            <a:srgbClr val="000000"/>
                          </a:solidFill>
                          <a:latin typeface="Cambria" pitchFamily="18" charset="0"/>
                        </a:rPr>
                        <a:t>10,108,546,839.28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857750"/>
            <a:ext cx="6096000" cy="11430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</a:t>
            </a:r>
            <a:r>
              <a:rPr lang="fr-FR" dirty="0" err="1" smtClean="0"/>
              <a:t>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51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06375"/>
            <a:ext cx="7772400" cy="536575"/>
          </a:xfrm>
        </p:spPr>
        <p:txBody>
          <a:bodyPr/>
          <a:lstStyle/>
          <a:p>
            <a:pPr eaLnBrk="1" hangingPunct="1"/>
            <a:r>
              <a:rPr lang="en-US" b="1" dirty="0" smtClean="0"/>
              <a:t> </a:t>
            </a:r>
            <a:r>
              <a:rPr lang="en-US" sz="2400" b="1" dirty="0" smtClean="0">
                <a:solidFill>
                  <a:srgbClr val="002060"/>
                </a:solidFill>
                <a:latin typeface="Arial Rounded MT Bold" pitchFamily="34" charset="0"/>
              </a:rPr>
              <a:t>OBSERVATIONS/RECOMMENDATIONS</a:t>
            </a:r>
            <a:endParaRPr lang="en-US" b="1" dirty="0" smtClean="0">
              <a:solidFill>
                <a:srgbClr val="002060"/>
              </a:solidFill>
            </a:endParaRPr>
          </a:p>
        </p:txBody>
      </p:sp>
      <p:sp>
        <p:nvSpPr>
          <p:cNvPr id="54275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914400" y="4629150"/>
            <a:ext cx="5943600" cy="3429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fr-FR" dirty="0" smtClean="0">
                <a:latin typeface="Arial" charset="0"/>
                <a:cs typeface="Arial" charset="0"/>
              </a:rPr>
              <a:t>MEPB:Q3 &amp; Cumulative  Y2012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1426284E-E696-486A-9C75-289B44222F48}" type="slidenum">
              <a:rPr lang="en-US" smtClean="0"/>
              <a:pPr>
                <a:defRPr/>
              </a:pPr>
              <a:t>52</a:t>
            </a:fld>
            <a:endParaRPr lang="en-US" dirty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0" y="819150"/>
            <a:ext cx="8534400" cy="3429000"/>
          </a:xfrm>
        </p:spPr>
        <p:txBody>
          <a:bodyPr>
            <a:normAutofit/>
          </a:bodyPr>
          <a:lstStyle/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2400" dirty="0" smtClean="0">
                <a:latin typeface="Arial Narrow" pitchFamily="34" charset="0"/>
              </a:rPr>
              <a:t>The Overall Budget performance was 72% ; still far short of the set benchmark of 90%; </a:t>
            </a:r>
          </a:p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400" dirty="0" smtClean="0">
                <a:latin typeface="Arial Narrow" pitchFamily="34" charset="0"/>
              </a:rPr>
              <a:t>Revenue is dwindling, while Expenditure is escalating</a:t>
            </a:r>
          </a:p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400" dirty="0" smtClean="0">
                <a:latin typeface="Arial Narrow" pitchFamily="34" charset="0"/>
              </a:rPr>
              <a:t>Efforts at improving the accounting for Government revenues, especially Dedicated still need to be stepped up</a:t>
            </a:r>
          </a:p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2400" dirty="0" smtClean="0">
                <a:latin typeface="Arial Narrow" pitchFamily="34" charset="0"/>
              </a:rPr>
              <a:t> Recurrent Expenditure is still crowding  out much-needed Capital expenditure; Continuing effort at control on Recurrent Expenditure to free funds for Capital Projects is imperative</a:t>
            </a:r>
          </a:p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None/>
              <a:defRPr/>
            </a:pPr>
            <a:endParaRPr lang="en-US" sz="2400" dirty="0" smtClean="0">
              <a:latin typeface="Arial Narrow" pitchFamily="34" charset="0"/>
            </a:endParaRPr>
          </a:p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None/>
              <a:defRPr/>
            </a:pPr>
            <a:endParaRPr lang="en-US" sz="2000" dirty="0" smtClean="0">
              <a:latin typeface="Arial Narrow" pitchFamily="34" charset="0"/>
            </a:endParaRPr>
          </a:p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000" dirty="0" smtClean="0">
              <a:solidFill>
                <a:srgbClr val="C00000"/>
              </a:solidFill>
              <a:latin typeface="Arial Rounded MT Bold" pitchFamily="34" charset="0"/>
            </a:endParaRP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endParaRPr lang="en-US" sz="2800" dirty="0" smtClean="0"/>
          </a:p>
        </p:txBody>
      </p:sp>
      <p:pic>
        <p:nvPicPr>
          <p:cNvPr id="54278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9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01000" y="133350"/>
            <a:ext cx="9953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6375"/>
            <a:ext cx="7772400" cy="612775"/>
          </a:xfrm>
        </p:spPr>
        <p:txBody>
          <a:bodyPr/>
          <a:lstStyle/>
          <a:p>
            <a:r>
              <a:rPr lang="en-US" sz="2400" b="1" dirty="0" smtClean="0">
                <a:solidFill>
                  <a:srgbClr val="002060"/>
                </a:solidFill>
                <a:latin typeface="Arial Rounded MT Bold" pitchFamily="34" charset="0"/>
              </a:rPr>
              <a:t>OBSERVATIONS/RECOMMENDATIONS…..2/</a:t>
            </a:r>
            <a:endParaRPr lang="en-US" sz="2400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914400" y="819150"/>
            <a:ext cx="7772400" cy="3962400"/>
          </a:xfrm>
        </p:spPr>
        <p:txBody>
          <a:bodyPr/>
          <a:lstStyle/>
          <a:p>
            <a:pPr>
              <a:buNone/>
            </a:pPr>
            <a:r>
              <a:rPr lang="en-GB" sz="2000" dirty="0" smtClean="0">
                <a:latin typeface="Arial Narrow" pitchFamily="34" charset="0"/>
                <a:cs typeface="Arial" pitchFamily="34" charset="0"/>
              </a:rPr>
              <a:t>5.	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All  MDAs need to heed call for intensive revenue generation;</a:t>
            </a:r>
          </a:p>
          <a:p>
            <a:pPr>
              <a:buNone/>
            </a:pPr>
            <a:r>
              <a:rPr lang="en-GB" sz="2000" dirty="0" smtClean="0">
                <a:latin typeface="Arial" pitchFamily="34" charset="0"/>
                <a:cs typeface="Arial" pitchFamily="34" charset="0"/>
              </a:rPr>
              <a:t>	Probable areas of untapped revenue;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lvl="2"/>
            <a:r>
              <a:rPr lang="en-US" dirty="0" smtClean="0"/>
              <a:t>Sale of existing stock of housing units by Ministry of Housing</a:t>
            </a:r>
          </a:p>
          <a:p>
            <a:pPr lvl="2"/>
            <a:r>
              <a:rPr lang="en-US" dirty="0" smtClean="0"/>
              <a:t>Advertising in </a:t>
            </a:r>
            <a:r>
              <a:rPr lang="en-US" dirty="0" err="1" smtClean="0"/>
              <a:t>Alausa</a:t>
            </a:r>
            <a:r>
              <a:rPr lang="en-US" dirty="0" smtClean="0"/>
              <a:t> Alert, e.g. publication of C of O</a:t>
            </a:r>
          </a:p>
          <a:p>
            <a:pPr lvl="2"/>
            <a:r>
              <a:rPr lang="en-US" dirty="0" smtClean="0"/>
              <a:t>Renting out OB vans and other broadcasting equipment lying idle</a:t>
            </a:r>
          </a:p>
          <a:p>
            <a:pPr lvl="2"/>
            <a:r>
              <a:rPr lang="en-US" dirty="0" smtClean="0"/>
              <a:t>Increase in water tariffs, currently ridiculously low at 5k per </a:t>
            </a:r>
            <a:r>
              <a:rPr lang="en-US" dirty="0" err="1" smtClean="0"/>
              <a:t>litre</a:t>
            </a:r>
            <a:r>
              <a:rPr lang="en-US" dirty="0" smtClean="0"/>
              <a:t>; also significant reduction in unaccounted water loss;</a:t>
            </a:r>
          </a:p>
          <a:p>
            <a:pPr lvl="4"/>
            <a:r>
              <a:rPr lang="en-US" dirty="0" smtClean="0"/>
              <a:t>Metering is a viable means</a:t>
            </a:r>
          </a:p>
          <a:p>
            <a:pPr lvl="2"/>
            <a:r>
              <a:rPr lang="en-US" dirty="0" smtClean="0"/>
              <a:t>Lagos Waterways Authority to enforce payment of fees by private boat owners</a:t>
            </a:r>
          </a:p>
          <a:p>
            <a:pPr lvl="2"/>
            <a:endParaRPr lang="en-US" dirty="0" smtClean="0"/>
          </a:p>
          <a:p>
            <a:pPr lvl="2"/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914400" y="4781550"/>
            <a:ext cx="5410200" cy="36195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</a:t>
            </a:r>
            <a:r>
              <a:rPr lang="fr-FR" dirty="0" err="1" smtClean="0"/>
              <a:t>Appraisal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2B96E7-4477-46EB-A013-69610228C7E4}" type="slidenum">
              <a:rPr lang="en-US" smtClean="0"/>
              <a:pPr>
                <a:defRPr/>
              </a:pPr>
              <a:t>53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01000" y="133350"/>
            <a:ext cx="9953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33350"/>
            <a:ext cx="6781800" cy="457200"/>
          </a:xfrm>
        </p:spPr>
        <p:txBody>
          <a:bodyPr/>
          <a:lstStyle/>
          <a:p>
            <a:pPr algn="ctr" eaLnBrk="1" hangingPunct="1"/>
            <a:r>
              <a:rPr lang="en-US" sz="3200" b="1" dirty="0" smtClean="0">
                <a:solidFill>
                  <a:srgbClr val="002060"/>
                </a:solidFill>
                <a:latin typeface="Arial Rounded MT Bold" pitchFamily="34" charset="0"/>
                <a:cs typeface="Aharoni" pitchFamily="2" charset="-79"/>
              </a:rPr>
              <a:t>PRAYERS</a:t>
            </a:r>
            <a:endParaRPr lang="en-US" sz="3200" b="1" dirty="0" smtClean="0"/>
          </a:p>
        </p:txBody>
      </p:sp>
      <p:sp>
        <p:nvSpPr>
          <p:cNvPr id="56323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552950"/>
            <a:ext cx="8686800" cy="406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endParaRPr lang="fr-FR" dirty="0" smtClean="0">
              <a:latin typeface="Arial" charset="0"/>
              <a:cs typeface="Arial" charset="0"/>
            </a:endParaRPr>
          </a:p>
          <a:p>
            <a:r>
              <a:rPr lang="fr-FR" dirty="0" smtClean="0">
                <a:latin typeface="Arial" charset="0"/>
                <a:cs typeface="Arial" charset="0"/>
              </a:rPr>
              <a:t>MEPB:Q3 &amp; Cumulative  Y2012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92D7A0E2-4174-46CB-B8C2-67AE7DC81446}" type="slidenum">
              <a:rPr lang="en-US"/>
              <a:pPr>
                <a:defRPr/>
              </a:pPr>
              <a:t>54</a:t>
            </a:fld>
            <a:endParaRPr lang="en-US" dirty="0"/>
          </a:p>
        </p:txBody>
      </p:sp>
      <p:sp>
        <p:nvSpPr>
          <p:cNvPr id="4403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0" y="742950"/>
            <a:ext cx="8382000" cy="3886200"/>
          </a:xfrm>
        </p:spPr>
        <p:txBody>
          <a:bodyPr/>
          <a:lstStyle/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2200" dirty="0" smtClean="0">
                <a:solidFill>
                  <a:srgbClr val="C00000"/>
                </a:solidFill>
                <a:latin typeface="Arial Rounded MT Bold" pitchFamily="34" charset="0"/>
              </a:rPr>
              <a:t>The Executive Council and the Body of Permanent Secretaries are invited to:</a:t>
            </a:r>
            <a:endParaRPr lang="en-US" sz="300" dirty="0" smtClean="0">
              <a:solidFill>
                <a:srgbClr val="C00000"/>
              </a:solidFill>
              <a:latin typeface="Arial Rounded MT Bold" pitchFamily="34" charset="0"/>
            </a:endParaRPr>
          </a:p>
          <a:p>
            <a:pPr marL="514350" indent="-514350" eaLnBrk="1" fontAlgn="t" hangingPunct="1">
              <a:buFont typeface="+mj-lt"/>
              <a:buAutoNum type="romanLcPeriod"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note that  the Y2012 Budget size was N491.941bn. The prorated budget size as at the end of 3</a:t>
            </a:r>
            <a:r>
              <a:rPr lang="en-US" sz="2000" baseline="30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rd</a:t>
            </a: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Quarter was N368.9560bn </a:t>
            </a:r>
          </a:p>
          <a:p>
            <a:pPr marL="514350" indent="-514350" eaLnBrk="1" fontAlgn="t" hangingPunct="1">
              <a:buFont typeface="+mj-lt"/>
              <a:buAutoNum type="romanLcPeriod"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note that Q1 performed N79.731bn or 65%; Q2 performed N103.758bn or 84%; and Q3 performed N80.422bn or 65%; Overall Q3 performance was significantly worse than Q2</a:t>
            </a:r>
          </a:p>
          <a:p>
            <a:pPr marL="514350" indent="-514350" eaLnBrk="1" fontAlgn="t" hangingPunct="1">
              <a:buFont typeface="+mj-lt"/>
              <a:buAutoNum type="romanLcPeriod"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note that the cumulative performance for the period  (Jan-Sept.)was N264.168bn or 72% compared to N224.889bn or 67% for same period in Y2011;</a:t>
            </a:r>
          </a:p>
          <a:p>
            <a:pPr marL="514350" indent="-514350" eaLnBrk="1" fontAlgn="t" hangingPunct="1">
              <a:buFont typeface="+mj-lt"/>
              <a:buAutoNum type="romanLcPeriod"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note that the Total  Ordinary Revenue performed at N251.304bn or 84%</a:t>
            </a: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endParaRPr lang="en-US" sz="900" dirty="0" smtClean="0">
              <a:solidFill>
                <a:srgbClr val="C00000"/>
              </a:solidFill>
              <a:latin typeface="Arial Rounded MT Bold" pitchFamily="34" charset="0"/>
            </a:endParaRP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endParaRPr lang="en-US" sz="900" dirty="0" smtClean="0">
              <a:solidFill>
                <a:srgbClr val="C00000"/>
              </a:solidFill>
              <a:latin typeface="Arial Rounded MT Bold" pitchFamily="34" charset="0"/>
            </a:endParaRP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2200" dirty="0" smtClean="0">
                <a:solidFill>
                  <a:srgbClr val="C00000"/>
                </a:solidFill>
                <a:latin typeface="Arial Rounded MT Bold" pitchFamily="34" charset="0"/>
              </a:rPr>
              <a:t>	</a:t>
            </a:r>
            <a:endParaRPr lang="en-GB" sz="2800" dirty="0" smtClean="0">
              <a:solidFill>
                <a:srgbClr val="C00000"/>
              </a:solidFill>
              <a:latin typeface="Arial Rounded MT Bold" pitchFamily="34" charset="0"/>
            </a:endParaRPr>
          </a:p>
        </p:txBody>
      </p:sp>
      <p:pic>
        <p:nvPicPr>
          <p:cNvPr id="56326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7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305800" y="133350"/>
            <a:ext cx="690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0" y="206375"/>
            <a:ext cx="2133600" cy="536575"/>
          </a:xfrm>
        </p:spPr>
        <p:txBody>
          <a:bodyPr/>
          <a:lstStyle/>
          <a:p>
            <a:r>
              <a:rPr lang="en-US" sz="3200" b="1" dirty="0" smtClean="0">
                <a:solidFill>
                  <a:srgbClr val="002060"/>
                </a:solidFill>
                <a:latin typeface="Arial Rounded MT Bold" pitchFamily="34" charset="0"/>
                <a:cs typeface="Aharoni" pitchFamily="2" charset="-79"/>
              </a:rPr>
              <a:t>PRAYERS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895350"/>
            <a:ext cx="7772400" cy="3619500"/>
          </a:xfrm>
        </p:spPr>
        <p:txBody>
          <a:bodyPr/>
          <a:lstStyle/>
          <a:p>
            <a:pPr marL="660400" indent="-660400" eaLnBrk="1" hangingPunct="1">
              <a:lnSpc>
                <a:spcPct val="80000"/>
              </a:lnSpc>
              <a:buNone/>
              <a:defRPr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v.	note that  the Total Capital Receipts for the period amounted to N8.097bn representing 42% of projection; </a:t>
            </a:r>
          </a:p>
          <a:p>
            <a:pPr marL="660400" indent="-660400" eaLnBrk="1" hangingPunct="1">
              <a:lnSpc>
                <a:spcPct val="80000"/>
              </a:lnSpc>
              <a:buNone/>
              <a:defRPr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vi.	note that the Recurrent Expenditure for the period performed N155.453bn representing 89% (Personnel </a:t>
            </a:r>
            <a:r>
              <a:rPr lang="en-US" sz="20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Cost N57.333bn </a:t>
            </a: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or 94%; Overhead </a:t>
            </a:r>
            <a:r>
              <a:rPr lang="en-US" sz="20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Cost N98.120bn </a:t>
            </a: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or 86%)</a:t>
            </a:r>
          </a:p>
          <a:p>
            <a:pPr marL="660400" indent="-660400" eaLnBrk="1" hangingPunct="1">
              <a:lnSpc>
                <a:spcPct val="80000"/>
              </a:lnSpc>
              <a:buNone/>
              <a:defRPr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vii.	note that the Capital Expenditure performance was N108.715bn or 56% ;</a:t>
            </a:r>
          </a:p>
          <a:p>
            <a:pPr marL="660400" indent="-660400" eaLnBrk="1" hangingPunct="1">
              <a:lnSpc>
                <a:spcPct val="80000"/>
              </a:lnSpc>
              <a:buNone/>
              <a:defRPr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viii	note that Capital/Recurrent Expenditure Ratio closed at     41:59 as against 53:47 projected for the period under review;</a:t>
            </a:r>
          </a:p>
          <a:p>
            <a:pPr marL="660400" indent="-660400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ix	 note and consider all the issues/challenges  and recommendations made; and </a:t>
            </a:r>
          </a:p>
          <a:p>
            <a:pPr marL="660400" indent="-660400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x	 approve the Q3 and Cumulative Budget appraisal as  presented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705350"/>
            <a:ext cx="5791200" cy="26670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MEPB:Q3 &amp; Cumulative  Y2012 Budget Performance </a:t>
            </a:r>
            <a:r>
              <a:rPr lang="fr-FR" dirty="0" err="1" smtClean="0"/>
              <a:t>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55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33350"/>
            <a:ext cx="6781800" cy="457200"/>
          </a:xfrm>
        </p:spPr>
        <p:txBody>
          <a:bodyPr/>
          <a:lstStyle/>
          <a:p>
            <a:pPr algn="ctr" eaLnBrk="1" hangingPunct="1"/>
            <a:endParaRPr lang="en-US" sz="3200" b="1" dirty="0" smtClean="0"/>
          </a:p>
        </p:txBody>
      </p:sp>
      <p:sp>
        <p:nvSpPr>
          <p:cNvPr id="56323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552950"/>
            <a:ext cx="8686800" cy="406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fr-FR" dirty="0" smtClean="0">
                <a:latin typeface="Arial" charset="0"/>
                <a:cs typeface="Arial" charset="0"/>
              </a:rPr>
              <a:t>MEPB:Q3 &amp; Cumulative  Y2012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92D7A0E2-4174-46CB-B8C2-67AE7DC81446}" type="slidenum">
              <a:rPr lang="en-US"/>
              <a:pPr>
                <a:defRPr/>
              </a:pPr>
              <a:t>56</a:t>
            </a:fld>
            <a:endParaRPr lang="en-US" dirty="0"/>
          </a:p>
        </p:txBody>
      </p:sp>
      <p:sp>
        <p:nvSpPr>
          <p:cNvPr id="4403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0" y="590550"/>
            <a:ext cx="8534400" cy="4038600"/>
          </a:xfrm>
        </p:spPr>
        <p:txBody>
          <a:bodyPr/>
          <a:lstStyle/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2200" dirty="0" smtClean="0">
                <a:solidFill>
                  <a:srgbClr val="C00000"/>
                </a:solidFill>
                <a:latin typeface="Arial Rounded MT Bold" pitchFamily="34" charset="0"/>
              </a:rPr>
              <a:t>				</a:t>
            </a:r>
            <a:r>
              <a:rPr lang="en-US" sz="4400" dirty="0" smtClean="0">
                <a:latin typeface="Cambria" pitchFamily="18" charset="0"/>
              </a:rPr>
              <a:t>Thank you</a:t>
            </a: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4400" dirty="0" smtClean="0">
                <a:latin typeface="Cambria" pitchFamily="18" charset="0"/>
              </a:rPr>
              <a:t>	</a:t>
            </a: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4400" dirty="0" smtClean="0">
                <a:latin typeface="Cambria" pitchFamily="18" charset="0"/>
              </a:rPr>
              <a:t>		</a:t>
            </a:r>
            <a:r>
              <a:rPr lang="en-US" sz="3600" dirty="0" smtClean="0">
                <a:latin typeface="Cambria" pitchFamily="18" charset="0"/>
              </a:rPr>
              <a:t>Comments, Observations &amp; Questions</a:t>
            </a: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endParaRPr lang="en-US" sz="4400" dirty="0" smtClean="0">
              <a:latin typeface="Cambria" pitchFamily="18" charset="0"/>
            </a:endParaRP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4400" dirty="0" smtClean="0">
                <a:latin typeface="Cambria" pitchFamily="18" charset="0"/>
              </a:rPr>
              <a:t>			</a:t>
            </a:r>
            <a:r>
              <a:rPr lang="en-US" sz="4400" dirty="0" err="1" smtClean="0">
                <a:latin typeface="Cambria" pitchFamily="18" charset="0"/>
              </a:rPr>
              <a:t>Eko</a:t>
            </a:r>
            <a:r>
              <a:rPr lang="en-US" sz="4400" dirty="0" smtClean="0">
                <a:latin typeface="Cambria" pitchFamily="18" charset="0"/>
              </a:rPr>
              <a:t> </a:t>
            </a:r>
            <a:r>
              <a:rPr lang="en-US" sz="4400" dirty="0" err="1" smtClean="0">
                <a:latin typeface="Cambria" pitchFamily="18" charset="0"/>
              </a:rPr>
              <a:t>oni</a:t>
            </a:r>
            <a:r>
              <a:rPr lang="en-US" sz="4400" dirty="0" smtClean="0">
                <a:latin typeface="Cambria" pitchFamily="18" charset="0"/>
              </a:rPr>
              <a:t> </a:t>
            </a:r>
            <a:r>
              <a:rPr lang="en-US" sz="4400" dirty="0" err="1" smtClean="0">
                <a:latin typeface="Cambria" pitchFamily="18" charset="0"/>
              </a:rPr>
              <a:t>baje</a:t>
            </a:r>
            <a:r>
              <a:rPr lang="en-US" sz="4400" dirty="0" smtClean="0">
                <a:latin typeface="Cambria" pitchFamily="18" charset="0"/>
              </a:rPr>
              <a:t> </a:t>
            </a:r>
            <a:r>
              <a:rPr lang="en-US" sz="4400" dirty="0" err="1" smtClean="0">
                <a:latin typeface="Cambria" pitchFamily="18" charset="0"/>
              </a:rPr>
              <a:t>oo</a:t>
            </a:r>
            <a:endParaRPr lang="en-US" sz="4400" dirty="0" smtClean="0">
              <a:latin typeface="Cambria" pitchFamily="18" charset="0"/>
            </a:endParaRP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endParaRPr lang="en-US" sz="900" dirty="0" smtClean="0">
              <a:solidFill>
                <a:srgbClr val="C00000"/>
              </a:solidFill>
              <a:latin typeface="Arial Rounded MT Bold" pitchFamily="34" charset="0"/>
            </a:endParaRP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endParaRPr lang="en-US" sz="900" dirty="0" smtClean="0">
              <a:solidFill>
                <a:srgbClr val="C00000"/>
              </a:solidFill>
              <a:latin typeface="Arial Rounded MT Bold" pitchFamily="34" charset="0"/>
            </a:endParaRP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2200" dirty="0" smtClean="0">
                <a:solidFill>
                  <a:srgbClr val="C00000"/>
                </a:solidFill>
                <a:latin typeface="Arial Rounded MT Bold" pitchFamily="34" charset="0"/>
              </a:rPr>
              <a:t>	</a:t>
            </a:r>
            <a:endParaRPr lang="en-GB" sz="2800" dirty="0" smtClean="0">
              <a:solidFill>
                <a:srgbClr val="C00000"/>
              </a:solidFill>
              <a:latin typeface="Arial Rounded MT Bold" pitchFamily="34" charset="0"/>
            </a:endParaRPr>
          </a:p>
        </p:txBody>
      </p:sp>
      <p:pic>
        <p:nvPicPr>
          <p:cNvPr id="56326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533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7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0</TotalTime>
  <Words>4468</Words>
  <Application>Microsoft Office PowerPoint</Application>
  <PresentationFormat>On-screen Show (16:9)</PresentationFormat>
  <Paragraphs>2140</Paragraphs>
  <Slides>56</Slides>
  <Notes>30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57" baseType="lpstr">
      <vt:lpstr>Equity</vt:lpstr>
      <vt:lpstr>LAGOS STATE GOVERNMENT MINISTRY OF ECONOMIC PLANNING &amp; BUDGET</vt:lpstr>
      <vt:lpstr>         OUTLINE</vt:lpstr>
      <vt:lpstr>      Purpose of the briefing</vt:lpstr>
      <vt:lpstr> Y 2012 Budget Preamble</vt:lpstr>
      <vt:lpstr>          Y2012 BUDGET SIZE: 491.941bn SECTORAL ALLOCATION</vt:lpstr>
      <vt:lpstr>Slide 6</vt:lpstr>
      <vt:lpstr>Slide 7</vt:lpstr>
      <vt:lpstr>  Y2012 Budget Focus</vt:lpstr>
      <vt:lpstr>Y2012 Budget Focus…..2/</vt:lpstr>
      <vt:lpstr>Key Implementation Strategies</vt:lpstr>
      <vt:lpstr>Notes from Q2 Review</vt:lpstr>
      <vt:lpstr>Q1 - Q3 Y2012 Comparison</vt:lpstr>
      <vt:lpstr>Q1 - Q3 Y2012 Performance Comparison</vt:lpstr>
      <vt:lpstr>        Comparative Analysis of Q3 Budget Performance from Y2010 to Y2012 July – Sept. </vt:lpstr>
      <vt:lpstr>    Comparative Analysis of Q3 Budget Performance from Y2010 to Y2012 July – Sept. </vt:lpstr>
      <vt:lpstr>Q3 2012 Vs Q3 2011 (July – Sept.)</vt:lpstr>
      <vt:lpstr>Cumulative (Jan-Sept.) Budget Performance Highlights</vt:lpstr>
      <vt:lpstr>Q1 - Q3 Y2012 Revenue Performance Comparison</vt:lpstr>
      <vt:lpstr>Q1 - Q3 Y2012 Revenue Performance Comparison</vt:lpstr>
      <vt:lpstr>Y2012  Cumulative  Revenue Performance (Jan. – Sept)</vt:lpstr>
      <vt:lpstr>Y2010 - Y2012 Cumulative Revenue (Jan – Sept)</vt:lpstr>
      <vt:lpstr>Revenue Appraisal (Jan – Sept.)</vt:lpstr>
      <vt:lpstr>Revenue Appraisal (Jan – Sept.) …2/ </vt:lpstr>
      <vt:lpstr> Q1 – Q3 Performance of Capital Receipts; </vt:lpstr>
      <vt:lpstr>Capital Receipts Performance; Jan.–Sept. 2012</vt:lpstr>
      <vt:lpstr> Y2010 – 2012 Cumulative (Capital Receipts)  (Jan – Sept)</vt:lpstr>
      <vt:lpstr>Capital Receipts Appraisal</vt:lpstr>
      <vt:lpstr>Capital Receipts Appraisal…….2/</vt:lpstr>
      <vt:lpstr>RECURRENT EXPENDITURE  (JAN-SEPT.) FROM Y2010 TO Y2012</vt:lpstr>
      <vt:lpstr>       Q1 – Q3 Y2012 Personnel Cost Comparison  </vt:lpstr>
      <vt:lpstr>        Q1 – Q3 Y2012 Personnel Cost Comparison…..2/ </vt:lpstr>
      <vt:lpstr>       Cumulative Personnel Costs Performance (Jan-Sept.12) </vt:lpstr>
      <vt:lpstr>  </vt:lpstr>
      <vt:lpstr>       Y2010 – Y2012 Cumulative Personnel Costs Performance         (Jan-Sept.) </vt:lpstr>
      <vt:lpstr>       Y2010 – Y2012 Cumulative Personnel Costs Performance         (Jan-Sept.)…..2/</vt:lpstr>
      <vt:lpstr>Y2012 Personnel Cost Performance Appraisal  (Jan - Sept)</vt:lpstr>
      <vt:lpstr> Y2012 Q1-Q3 Overhead Costs Performance Comparison </vt:lpstr>
      <vt:lpstr>Overhead Cost  Cumulative (Jan. – Sept’12)</vt:lpstr>
      <vt:lpstr>          Y2010 –Y2012 Overhead Costs Cumulative Performance </vt:lpstr>
      <vt:lpstr>Overhead Cost Appraisal</vt:lpstr>
      <vt:lpstr>Y2012 Q1-Q3 Capital Expenditure  Performance Comparison </vt:lpstr>
      <vt:lpstr>Capital Expenditure Cumulative Performance (Jan. –Sept.12)</vt:lpstr>
      <vt:lpstr>Y2010-Y2012  Capital Expenditure Cumulative Performance (Jan. –Sept.)</vt:lpstr>
      <vt:lpstr>   Capital Expenditure Appraisal</vt:lpstr>
      <vt:lpstr>CUMULATIVE CAPITAL/RECURRENT RATIO FROM  Y2010 TO Y2012</vt:lpstr>
      <vt:lpstr>Cumulative Performance (Jan-Sept.) Y2012 Financing Activities</vt:lpstr>
      <vt:lpstr>Y2012 Financing Activities  cont’d</vt:lpstr>
      <vt:lpstr>TOTAL VALUE OF PRE-PAYMENT CERTIFICATIONS FOR THE PERIOD JULY – SEPT., 2012 [BY SECTOR]</vt:lpstr>
      <vt:lpstr>SUMMARY OF RETURNED PAYMENT CERITIFICATE FOR THE PERIOD OF JULY-SEPT., 2012.      </vt:lpstr>
      <vt:lpstr>REASONS FOR RETURNED CERTIFICATES </vt:lpstr>
      <vt:lpstr>  COMPARATIVE ANALYSIS OF AMOUNT DUE BY SECTORS BETWEEN Q3-2011 &amp; Q3-2012.      </vt:lpstr>
      <vt:lpstr> OBSERVATIONS/RECOMMENDATIONS</vt:lpstr>
      <vt:lpstr>OBSERVATIONS/RECOMMENDATIONS…..2/</vt:lpstr>
      <vt:lpstr>PRAYERS</vt:lpstr>
      <vt:lpstr>PRAYERS</vt:lpstr>
      <vt:lpstr>Slide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2011-08-15T13:32:33Z</dcterms:created>
  <dcterms:modified xsi:type="dcterms:W3CDTF">2012-11-19T11:53:00Z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1033</vt:i4>
  </property>
  <property fmtid="{D5CDD505-2E9C-101B-9397-08002B2CF9AE}" pid="3" name="_Version">
    <vt:lpwstr>12.0.4518</vt:lpwstr>
  </property>
</Properties>
</file>