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4108" r:id="rId1"/>
  </p:sldMasterIdLst>
  <p:notesMasterIdLst>
    <p:notesMasterId r:id="rId52"/>
  </p:notesMasterIdLst>
  <p:handoutMasterIdLst>
    <p:handoutMasterId r:id="rId53"/>
  </p:handoutMasterIdLst>
  <p:sldIdLst>
    <p:sldId id="316" r:id="rId2"/>
    <p:sldId id="385" r:id="rId3"/>
    <p:sldId id="465" r:id="rId4"/>
    <p:sldId id="330" r:id="rId5"/>
    <p:sldId id="484" r:id="rId6"/>
    <p:sldId id="485" r:id="rId7"/>
    <p:sldId id="486" r:id="rId8"/>
    <p:sldId id="334" r:id="rId9"/>
    <p:sldId id="335" r:id="rId10"/>
    <p:sldId id="336" r:id="rId11"/>
    <p:sldId id="487" r:id="rId12"/>
    <p:sldId id="510" r:id="rId13"/>
    <p:sldId id="400" r:id="rId14"/>
    <p:sldId id="401" r:id="rId15"/>
    <p:sldId id="499" r:id="rId16"/>
    <p:sldId id="512" r:id="rId17"/>
    <p:sldId id="430" r:id="rId18"/>
    <p:sldId id="451" r:id="rId19"/>
    <p:sldId id="466" r:id="rId20"/>
    <p:sldId id="441" r:id="rId21"/>
    <p:sldId id="431" r:id="rId22"/>
    <p:sldId id="452" r:id="rId23"/>
    <p:sldId id="472" r:id="rId24"/>
    <p:sldId id="447" r:id="rId25"/>
    <p:sldId id="489" r:id="rId26"/>
    <p:sldId id="490" r:id="rId27"/>
    <p:sldId id="493" r:id="rId28"/>
    <p:sldId id="492" r:id="rId29"/>
    <p:sldId id="494" r:id="rId30"/>
    <p:sldId id="495" r:id="rId31"/>
    <p:sldId id="496" r:id="rId32"/>
    <p:sldId id="498" r:id="rId33"/>
    <p:sldId id="432" r:id="rId34"/>
    <p:sldId id="454" r:id="rId35"/>
    <p:sldId id="448" r:id="rId36"/>
    <p:sldId id="420" r:id="rId37"/>
    <p:sldId id="357" r:id="rId38"/>
    <p:sldId id="358" r:id="rId39"/>
    <p:sldId id="518" r:id="rId40"/>
    <p:sldId id="504" r:id="rId41"/>
    <p:sldId id="505" r:id="rId42"/>
    <p:sldId id="506" r:id="rId43"/>
    <p:sldId id="359" r:id="rId44"/>
    <p:sldId id="479" r:id="rId45"/>
    <p:sldId id="513" r:id="rId46"/>
    <p:sldId id="475" r:id="rId47"/>
    <p:sldId id="515" r:id="rId48"/>
    <p:sldId id="517" r:id="rId49"/>
    <p:sldId id="398" r:id="rId50"/>
    <p:sldId id="399" r:id="rId51"/>
  </p:sldIdLst>
  <p:sldSz cx="9144000" cy="5143500" type="screen16x9"/>
  <p:notesSz cx="7045325" cy="9345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1146" autoAdjust="0"/>
    <p:restoredTop sz="81471" autoAdjust="0"/>
  </p:normalViewPr>
  <p:slideViewPr>
    <p:cSldViewPr>
      <p:cViewPr varScale="1">
        <p:scale>
          <a:sx n="71" d="100"/>
          <a:sy n="71" d="100"/>
        </p:scale>
        <p:origin x="-1668" y="-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304" y="-102"/>
      </p:cViewPr>
      <p:guideLst>
        <p:guide orient="horz" pos="2944"/>
        <p:guide pos="222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lufemi%20Orojimi\Desktop\Y2012%20Sectoral%20Allocation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Olufemi%20Orojimi\Desktop\CHRT%20CTZS%20BGT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Olufemi%20Orojimi\Desktop\CHRT%20CTZS%20BG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autoTitleDeleted val="1"/>
    <c:view3D>
      <c:rotX val="30"/>
      <c:perspective val="30"/>
    </c:view3D>
    <c:plotArea>
      <c:layout/>
      <c:pie3DChart>
        <c:varyColors val="1"/>
        <c:ser>
          <c:idx val="2"/>
          <c:order val="2"/>
          <c:dPt>
            <c:idx val="0"/>
            <c:spPr>
              <a:solidFill>
                <a:srgbClr val="00206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dPt>
            <c:idx val="3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5"/>
            <c:spPr>
              <a:solidFill>
                <a:srgbClr val="00B050"/>
              </a:solidFill>
            </c:spPr>
          </c:dPt>
          <c:dPt>
            <c:idx val="7"/>
            <c:spPr>
              <a:solidFill>
                <a:srgbClr val="7030A0"/>
              </a:solidFill>
            </c:spPr>
          </c:dPt>
          <c:dPt>
            <c:idx val="8"/>
            <c:spPr>
              <a:solidFill>
                <a:srgbClr val="000000"/>
              </a:solidFill>
            </c:spPr>
          </c:dPt>
          <c:dLbls>
            <c:dLbl>
              <c:idx val="0"/>
              <c:layout>
                <c:manualLayout>
                  <c:x val="-2.5846463505855812E-2"/>
                  <c:y val="-2.4807859631228842E-2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5980884732419952E-3"/>
                  <c:y val="-0.16673649416817751"/>
                </c:manualLayout>
              </c:layout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7.3935288811383434E-2"/>
                  <c:y val="-1.0496313929750992E-2"/>
                </c:manualLayout>
              </c:layout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-6.5163526182105524E-2"/>
                  <c:y val="6.2572185586599549E-2"/>
                </c:manualLayout>
              </c:layout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-4.4124858074340613E-2"/>
                  <c:y val="-8.8733364862267891E-2"/>
                </c:manualLayout>
              </c:layout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0.10217344959231206"/>
                  <c:y val="-9.1464313130024393E-4"/>
                </c:manualLayout>
              </c:layout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4.1529304248386363E-2"/>
                  <c:y val="-8.8367788282744358E-2"/>
                </c:manualLayout>
              </c:layout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-2.7386714528331177E-2"/>
                  <c:y val="-4.4893554972295663E-2"/>
                </c:manualLayout>
              </c:layout>
              <c:dLblPos val="bestFit"/>
              <c:showCatName val="1"/>
              <c:showPercent val="1"/>
            </c:dLbl>
            <c:txPr>
              <a:bodyPr/>
              <a:lstStyle/>
              <a:p>
                <a:pPr>
                  <a:defRPr lang="en-US"/>
                </a:pPr>
                <a:endParaRPr lang="en-US"/>
              </a:p>
            </c:txPr>
            <c:dLblPos val="bestFit"/>
            <c:showCatName val="1"/>
            <c:showPercent val="1"/>
          </c:dLbls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Allocation.xls]hoa'!$T$6:$T$14</c:f>
              <c:numCache>
                <c:formatCode>_(* #,##0_);_(* \(#,##0\);_(* "-"??_);_(@_)</c:formatCode>
                <c:ptCount val="9"/>
                <c:pt idx="0">
                  <c:v>107480904684.81229</c:v>
                </c:pt>
                <c:pt idx="1">
                  <c:v>13825082275.190002</c:v>
                </c:pt>
                <c:pt idx="2">
                  <c:v>155219132446.85968</c:v>
                </c:pt>
                <c:pt idx="3">
                  <c:v>44226578192.789993</c:v>
                </c:pt>
                <c:pt idx="4">
                  <c:v>43811683534.139999</c:v>
                </c:pt>
                <c:pt idx="5">
                  <c:v>40532087691</c:v>
                </c:pt>
                <c:pt idx="6">
                  <c:v>11302134741.450001</c:v>
                </c:pt>
                <c:pt idx="7">
                  <c:v>72173440324.267715</c:v>
                </c:pt>
                <c:pt idx="8">
                  <c:v>3370360255.0799999</c:v>
                </c:pt>
              </c:numCache>
            </c:numRef>
          </c:val>
        </c:ser>
        <c:ser>
          <c:idx val="3"/>
          <c:order val="3"/>
          <c:dLbls>
            <c:txPr>
              <a:bodyPr/>
              <a:lstStyle/>
              <a:p>
                <a:pPr>
                  <a:defRPr lang="en-US"/>
                </a:pPr>
                <a:endParaRPr lang="en-US"/>
              </a:p>
            </c:txPr>
            <c:showCatName val="1"/>
            <c:showPercent val="1"/>
          </c:dLbls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Allocation.xls]hoa'!$U$6:$U$14</c:f>
              <c:numCache>
                <c:formatCode>0.00%</c:formatCode>
                <c:ptCount val="9"/>
                <c:pt idx="0">
                  <c:v>0.21848314408803851</c:v>
                </c:pt>
                <c:pt idx="1">
                  <c:v>2.8103107725200981E-2</c:v>
                </c:pt>
                <c:pt idx="2">
                  <c:v>0.31552361955881297</c:v>
                </c:pt>
                <c:pt idx="3">
                  <c:v>8.9902126188389622E-2</c:v>
                </c:pt>
                <c:pt idx="4">
                  <c:v>8.9058743917343475E-2</c:v>
                </c:pt>
                <c:pt idx="5">
                  <c:v>8.2392104729213905E-2</c:v>
                </c:pt>
                <c:pt idx="6">
                  <c:v>2.2974554786824249E-2</c:v>
                </c:pt>
                <c:pt idx="7">
                  <c:v>0.14671145733224147</c:v>
                </c:pt>
                <c:pt idx="8">
                  <c:v>6.8511416739432838E-3</c:v>
                </c:pt>
              </c:numCache>
            </c:numRef>
          </c:val>
        </c:ser>
        <c:ser>
          <c:idx val="1"/>
          <c:order val="1"/>
          <c:dLbls>
            <c:showCatName val="1"/>
            <c:showPercent val="1"/>
          </c:dLbls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Allocation.xls]hoa'!$S$6:$S$14</c:f>
            </c:numRef>
          </c:val>
        </c:ser>
        <c:ser>
          <c:idx val="0"/>
          <c:order val="0"/>
          <c:dLbls>
            <c:showCatName val="1"/>
            <c:showPercent val="1"/>
          </c:dLbls>
          <c:cat>
            <c:strRef>
              <c:f>'[Y2012 Sectoral Allocation.xls]hoa'!$Q$6:$Q$14</c:f>
              <c:strCache>
                <c:ptCount val="9"/>
                <c:pt idx="0">
                  <c:v>General Public Service </c:v>
                </c:pt>
                <c:pt idx="1">
                  <c:v>Public Order and Safety</c:v>
                </c:pt>
                <c:pt idx="2">
                  <c:v>Economic Affairs</c:v>
                </c:pt>
                <c:pt idx="3">
                  <c:v>Environmental Protection</c:v>
                </c:pt>
                <c:pt idx="4">
                  <c:v>Housing and Community Amenities</c:v>
                </c:pt>
                <c:pt idx="5">
                  <c:v>Health</c:v>
                </c:pt>
                <c:pt idx="6">
                  <c:v>Recreation, Culture and Religion</c:v>
                </c:pt>
                <c:pt idx="7">
                  <c:v>Education</c:v>
                </c:pt>
                <c:pt idx="8">
                  <c:v>Social Protection</c:v>
                </c:pt>
              </c:strCache>
            </c:strRef>
          </c:cat>
          <c:val>
            <c:numRef>
              <c:f>'[Y2012 Sectoral Allocation.xls]hoa'!$R$6:$R$14</c:f>
            </c:numRef>
          </c:val>
        </c:ser>
        <c:dLbls>
          <c:showCatName val="1"/>
          <c:showPercent val="1"/>
        </c:dLbls>
      </c:pie3DChart>
    </c:plotArea>
    <c:plotVisOnly val="1"/>
    <c:dispBlanksAs val="zero"/>
  </c:chart>
  <c:spPr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 algn="just">
              <a:defRPr lang="en-US"/>
            </a:pPr>
            <a:r>
              <a:rPr lang="en-US" sz="2000" b="1" i="0" baseline="0" dirty="0"/>
              <a:t>Highlights </a:t>
            </a:r>
            <a:r>
              <a:rPr lang="en-US" sz="2000" b="1" i="0" baseline="0" dirty="0" smtClean="0"/>
              <a:t>of  Y2012 </a:t>
            </a:r>
            <a:r>
              <a:rPr lang="en-US" sz="2000" b="1" i="0" baseline="0" dirty="0"/>
              <a:t>Budget</a:t>
            </a:r>
            <a:endParaRPr lang="en-US" sz="2000" dirty="0"/>
          </a:p>
          <a:p>
            <a:pPr algn="just">
              <a:defRPr lang="en-US"/>
            </a:pPr>
            <a:r>
              <a:rPr lang="en-US" sz="1600" b="1" i="0" baseline="0" dirty="0">
                <a:solidFill>
                  <a:srgbClr val="FF0000"/>
                </a:solidFill>
              </a:rPr>
              <a:t>Projected Revenue Sources</a:t>
            </a:r>
            <a:endParaRPr lang="en-US" sz="1600" dirty="0">
              <a:solidFill>
                <a:srgbClr val="FF0000"/>
              </a:solidFill>
            </a:endParaRPr>
          </a:p>
          <a:p>
            <a:pPr algn="just">
              <a:defRPr lang="en-US"/>
            </a:pPr>
            <a:endParaRPr lang="en-US" dirty="0"/>
          </a:p>
        </c:rich>
      </c:tx>
      <c:layout>
        <c:manualLayout>
          <c:xMode val="edge"/>
          <c:yMode val="edge"/>
          <c:x val="0.44058477208697588"/>
          <c:y val="1.7757971181161868E-2"/>
        </c:manualLayout>
      </c:layout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6477762527390399"/>
          <c:y val="0.21457240982490641"/>
          <c:w val="0.79164981097546716"/>
          <c:h val="0.76901841127025261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00B050"/>
              </a:solidFill>
            </c:spPr>
          </c:dPt>
          <c:dPt>
            <c:idx val="2"/>
            <c:spPr>
              <a:solidFill>
                <a:srgbClr val="FFFF00"/>
              </a:solidFill>
            </c:spPr>
          </c:dPt>
          <c:dPt>
            <c:idx val="3"/>
            <c:spPr>
              <a:solidFill>
                <a:srgbClr val="C00000"/>
              </a:solidFill>
            </c:spPr>
          </c:dPt>
          <c:dLbls>
            <c:dLbl>
              <c:idx val="0"/>
              <c:layout>
                <c:manualLayout>
                  <c:x val="0"/>
                  <c:y val="0.28240740740740788"/>
                </c:manualLayout>
              </c:layout>
              <c:dLblPos val="bestFit"/>
              <c:showVal val="1"/>
              <c:showCatName val="1"/>
              <c:showPercent val="1"/>
            </c:dLbl>
            <c:dLbl>
              <c:idx val="1"/>
              <c:layout>
                <c:manualLayout>
                  <c:x val="0"/>
                  <c:y val="0.23611111111111124"/>
                </c:manualLayout>
              </c:layout>
              <c:dLblPos val="bestFit"/>
              <c:showVal val="1"/>
              <c:showCatName val="1"/>
              <c:showPercent val="1"/>
            </c:dLbl>
            <c:dLbl>
              <c:idx val="2"/>
              <c:layout>
                <c:manualLayout>
                  <c:x val="-4.2495011467415182E-2"/>
                  <c:y val="-2.3255813953488354E-2"/>
                </c:manualLayout>
              </c:layout>
              <c:dLblPos val="bestFit"/>
              <c:showVal val="1"/>
              <c:showCatName val="1"/>
              <c:showPercent val="1"/>
            </c:dLbl>
            <c:dLbl>
              <c:idx val="3"/>
              <c:layout>
                <c:manualLayout>
                  <c:x val="-2.6097271648873401E-2"/>
                  <c:y val="-1.550387596899239E-2"/>
                </c:manualLayout>
              </c:layout>
              <c:dLblPos val="bestFit"/>
              <c:showVal val="1"/>
              <c:showCatName val="1"/>
              <c:showPercent val="1"/>
            </c:dLbl>
            <c:txPr>
              <a:bodyPr/>
              <a:lstStyle/>
              <a:p>
                <a:pPr>
                  <a:defRPr lang="en-US" sz="1200"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dLblPos val="outEnd"/>
            <c:showVal val="1"/>
            <c:showCatName val="1"/>
            <c:showPercent val="1"/>
            <c:showLeaderLines val="1"/>
          </c:dLbls>
          <c:cat>
            <c:strRef>
              <c:f>Sheet1!$E$27:$E$30</c:f>
              <c:strCache>
                <c:ptCount val="4"/>
                <c:pt idx="0">
                  <c:v>ORDINARY REVENUE</c:v>
                </c:pt>
                <c:pt idx="1">
                  <c:v>FEDERAL TRANSFERS</c:v>
                </c:pt>
                <c:pt idx="2">
                  <c:v>CAPITAL RECEIPTS</c:v>
                </c:pt>
                <c:pt idx="3">
                  <c:v>FINANCING</c:v>
                </c:pt>
              </c:strCache>
            </c:strRef>
          </c:cat>
          <c:val>
            <c:numRef>
              <c:f>Sheet1!$F$27:$F$30</c:f>
              <c:numCache>
                <c:formatCode>_(* #,##0_);_(* \(#,##0\);_(* "-"??_);_(@_)</c:formatCode>
                <c:ptCount val="4"/>
                <c:pt idx="0">
                  <c:v>289676</c:v>
                </c:pt>
                <c:pt idx="1">
                  <c:v>110158</c:v>
                </c:pt>
                <c:pt idx="2">
                  <c:v>25677</c:v>
                </c:pt>
                <c:pt idx="3">
                  <c:v>66430</c:v>
                </c:pt>
              </c:numCache>
            </c:numRef>
          </c:val>
        </c:ser>
        <c:dLbls>
          <c:showVal val="1"/>
        </c:dLbls>
      </c:pie3DChart>
    </c:plotArea>
    <c:plotVisOnly val="1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>
              <a:defRPr lang="en-US"/>
            </a:pPr>
            <a:r>
              <a:rPr lang="en-US" sz="3200" dirty="0"/>
              <a:t>CAPITAL RECURRENT RATIO</a:t>
            </a:r>
            <a:endParaRPr lang="en-US" sz="4000" dirty="0"/>
          </a:p>
        </c:rich>
      </c:tx>
      <c:layout/>
      <c:overlay val="1"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6093030131316374"/>
          <c:y val="4.6376142637342757E-2"/>
          <c:w val="0.63846489020600261"/>
          <c:h val="0.9513091682505207"/>
        </c:manualLayout>
      </c:layout>
      <c:pie3DChart>
        <c:varyColors val="1"/>
        <c:ser>
          <c:idx val="0"/>
          <c:order val="0"/>
          <c:dPt>
            <c:idx val="1"/>
            <c:spPr>
              <a:solidFill>
                <a:srgbClr val="7030A0"/>
              </a:solidFill>
            </c:spPr>
          </c:dPt>
          <c:dLbls>
            <c:dLbl>
              <c:idx val="0"/>
              <c:layout>
                <c:manualLayout>
                  <c:x val="-1.6666666666666701E-2"/>
                  <c:y val="0.22685185185185186"/>
                </c:manualLayout>
              </c:layout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0"/>
                  <c:y val="-0.19444444444444681"/>
                </c:manualLayout>
              </c:layout>
              <c:dLblPos val="bestFit"/>
              <c:showCatName val="1"/>
              <c:showPercent val="1"/>
            </c:dLbl>
            <c:txPr>
              <a:bodyPr/>
              <a:lstStyle/>
              <a:p>
                <a:pPr>
                  <a:defRPr lang="en-US" sz="1100"/>
                </a:pPr>
                <a:endParaRPr lang="en-US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'[CHRT CTZS BGT.xlsx]Sheet1'!$D$22:$E$22</c:f>
              <c:strCache>
                <c:ptCount val="2"/>
                <c:pt idx="0">
                  <c:v>CAPITAL EXPENDITURE</c:v>
                </c:pt>
                <c:pt idx="1">
                  <c:v>RECURRENT EXPENDITURE</c:v>
                </c:pt>
              </c:strCache>
            </c:strRef>
          </c:cat>
          <c:val>
            <c:numRef>
              <c:f>'[CHRT CTZS BGT.xlsx]Sheet1'!$D$23:$E$23</c:f>
              <c:numCache>
                <c:formatCode>General</c:formatCode>
                <c:ptCount val="2"/>
                <c:pt idx="0">
                  <c:v>53</c:v>
                </c:pt>
                <c:pt idx="1">
                  <c:v>47</c:v>
                </c:pt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8576461063074088"/>
          <c:y val="0.17131085423573481"/>
          <c:w val="0.21423534520310344"/>
          <c:h val="0.17988473897862992"/>
        </c:manualLayout>
      </c:layout>
      <c:txPr>
        <a:bodyPr/>
        <a:lstStyle/>
        <a:p>
          <a:pPr>
            <a:defRPr lang="en-US" sz="1000"/>
          </a:pPr>
          <a:endParaRPr lang="en-US"/>
        </a:p>
      </c:txPr>
    </c:legend>
    <c:plotVisOnly val="1"/>
    <c:dispBlanksAs val="zero"/>
  </c:chart>
  <c:externalData r:id="rId1"/>
</c:chartSpac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2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0.10092</cdr:x>
      <cdr:y>0.18864</cdr:y>
    </cdr:to>
    <cdr:pic>
      <cdr:nvPicPr>
        <cdr:cNvPr id="2" name="Picture 1" descr="MEPB fin_0.tmp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 cstate="print"/>
        <a:srcRect xmlns:a="http://schemas.openxmlformats.org/drawingml/2006/main" l="6554" t="11111" r="63655" b="61111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0" y="0"/>
          <a:ext cx="838200" cy="8382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  <cdr:relSizeAnchor xmlns:cdr="http://schemas.openxmlformats.org/drawingml/2006/chartDrawing">
    <cdr:from>
      <cdr:x>0.86239</cdr:x>
      <cdr:y>0</cdr:y>
    </cdr:from>
    <cdr:to>
      <cdr:x>1</cdr:x>
      <cdr:y>0.15434</cdr:y>
    </cdr:to>
    <cdr:pic>
      <cdr:nvPicPr>
        <cdr:cNvPr id="3" name="Picture 2" descr="MEPB fin_0.tmp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2" cstate="print"/>
        <a:srcRect xmlns:a="http://schemas.openxmlformats.org/drawingml/2006/main" l="37587" t="2222" r="1588" b="55556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7620000" y="-133350"/>
          <a:ext cx="1205917" cy="6858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0723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5512F90-D8E3-45A9-A9A3-2D62742E8A03}" type="datetimeFigureOut">
              <a:rPr lang="en-GB"/>
              <a:pPr>
                <a:defRPr/>
              </a:pPr>
              <a:t>11/07/2012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0723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1D4EAD-C03A-4D62-B6CC-A39B67BAD58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0723" y="0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4737301-0A05-4030-8C72-07ACB8264D51}" type="datetimeFigureOut">
              <a:rPr lang="en-US"/>
              <a:pPr>
                <a:defRPr/>
              </a:pPr>
              <a:t>7/11/2012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700088"/>
            <a:ext cx="6232525" cy="3505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63" tIns="46682" rIns="93363" bIns="46682" rtlCol="0" anchor="ctr"/>
          <a:lstStyle>
            <a:extLst/>
          </a:lstStyle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4533" y="4439809"/>
            <a:ext cx="5636260" cy="4205207"/>
          </a:xfrm>
          <a:prstGeom prst="rect">
            <a:avLst/>
          </a:prstGeom>
        </p:spPr>
        <p:txBody>
          <a:bodyPr vert="horz" lIns="93363" tIns="46682" rIns="93363" bIns="46682" rtlCol="0">
            <a:normAutofit/>
          </a:bodyPr>
          <a:lstStyle>
            <a:extLst/>
          </a:lstStyle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0723" y="8876417"/>
            <a:ext cx="3052974" cy="467600"/>
          </a:xfrm>
          <a:prstGeom prst="rect">
            <a:avLst/>
          </a:prstGeom>
        </p:spPr>
        <p:txBody>
          <a:bodyPr vert="horz" lIns="93363" tIns="46682" rIns="93363" bIns="466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E4E0590-8699-4CA0-9B50-FFF3FECD6E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3363" tIns="46682" rIns="93363" bIns="46682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1F96CA1-D943-4B2D-B914-439F77BBCBAC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087438"/>
            <a:ext cx="9021763" cy="11445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0477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232025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1294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26FB6-35EE-411D-881C-31B3A9D135FE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5724760-75DB-4F01-874C-ED40E31B2DC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C0D7-D035-4DDF-AF00-B898A02E87ED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6653D-785B-486C-A4E5-0689D472AF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1782763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1755775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18510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0953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FC527-A3C3-4A30-880D-ED42C3C5F5B2}" type="datetime1">
              <a:rPr lang="en-US" smtClean="0"/>
              <a:pPr>
                <a:defRPr/>
              </a:pPr>
              <a:t>7/11/2012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4629150"/>
            <a:ext cx="40005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902A0-5217-4F83-9AA2-98A3C38B1C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0374E-86DA-4D13-AAD6-1A82210A682B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003F6-7D88-467E-A2DA-6D944B25B5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4F9E5-285C-4572-A56F-B7E8B36B6407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C9B64-3AE1-4F9C-AD45-73B979751A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C7DAD-457F-43A6-A927-D6A22245EFF5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B96E7-4477-46EB-A013-69610228C7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7195A-7CBF-4143-AEA4-CABE17515572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60C3A-BFD0-493C-A48B-C22769291E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1FFB0-F6D6-4C10-A87B-FD728E23651D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B3F82-8F2B-4156-9699-7BE62023D6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99638-1423-436C-835E-B5E3787CDBC3}" type="datetime1">
              <a:rPr lang="en-US" smtClean="0"/>
              <a:pPr>
                <a:defRPr/>
              </a:pPr>
              <a:t>7/11/2012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3886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4656138"/>
            <a:ext cx="4572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9BC567-E365-4C5F-8ADD-E26D233361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5806F-A2C9-4C7A-B2D7-60F12E70AB27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FF0C6-AD33-4CF2-8FAE-CC04537497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8216E-04F3-49E0-985F-3B3B48ED5649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2CCDF-8B0C-4F3A-B2DF-D6D62583FA6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endParaRPr lang="en-GB" noProof="0" smtClean="0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72B79-2B85-4B80-9380-1DB52B7E7B9A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5BEC4-FDA3-446D-9876-CD09333239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26F781A-6F8A-4592-A794-3401BF0CA658}" type="datetime1">
              <a:rPr lang="en-US" smtClean="0"/>
              <a:pPr>
                <a:defRPr/>
              </a:pPr>
              <a:t>7/11/2012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4629150"/>
            <a:ext cx="3962400" cy="3429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US" smtClean="0"/>
              <a:t>MEPB:Q2 Y2012 Budget Performance Appraisal</a:t>
            </a: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ABDDE797-82EB-47D7-A88C-4B4BDEF826F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77" r:id="rId2"/>
    <p:sldLayoutId id="2147484486" r:id="rId3"/>
    <p:sldLayoutId id="2147484478" r:id="rId4"/>
    <p:sldLayoutId id="2147484479" r:id="rId5"/>
    <p:sldLayoutId id="2147484480" r:id="rId6"/>
    <p:sldLayoutId id="2147484481" r:id="rId7"/>
    <p:sldLayoutId id="2147484487" r:id="rId8"/>
    <p:sldLayoutId id="2147484488" r:id="rId9"/>
    <p:sldLayoutId id="2147484482" r:id="rId10"/>
    <p:sldLayoutId id="2147484483" r:id="rId11"/>
    <p:sldLayoutId id="2147484484" r:id="rId12"/>
  </p:sldLayoutIdLst>
  <p:transition spd="slow">
    <p:fade/>
  </p:transition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4"/>
          <p:cNvSpPr>
            <a:spLocks noGrp="1"/>
          </p:cNvSpPr>
          <p:nvPr>
            <p:ph type="title"/>
          </p:nvPr>
        </p:nvSpPr>
        <p:spPr>
          <a:xfrm>
            <a:off x="1066800" y="590550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sz="2400" b="1" dirty="0" smtClean="0">
                <a:solidFill>
                  <a:schemeClr val="tx1"/>
                </a:solidFill>
              </a:rPr>
              <a:t>LAGOS STATE GOVERNMENT</a:t>
            </a:r>
            <a:r>
              <a:rPr lang="en-US" sz="2000" b="1" dirty="0" smtClean="0">
                <a:solidFill>
                  <a:schemeClr val="tx1"/>
                </a:solidFill>
              </a:rPr>
              <a:t/>
            </a:r>
            <a:br>
              <a:rPr lang="en-US" sz="2000" b="1" dirty="0" smtClean="0">
                <a:solidFill>
                  <a:schemeClr val="tx1"/>
                </a:solidFill>
              </a:rPr>
            </a:br>
            <a:r>
              <a:rPr lang="en-US" sz="2000" b="1" dirty="0" smtClean="0">
                <a:solidFill>
                  <a:schemeClr val="tx1"/>
                </a:solidFill>
              </a:rPr>
              <a:t>MINISTRY OF ECONOMIC PLANNING &amp;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7123113" cy="2724150"/>
          </a:xfrm>
        </p:spPr>
        <p:txBody>
          <a:bodyPr>
            <a:normAutofit fontScale="92500" lnSpcReduction="10000"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Y2012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2</a:t>
            </a:r>
            <a:r>
              <a:rPr lang="en-US" sz="2000" baseline="30000" dirty="0" smtClean="0">
                <a:solidFill>
                  <a:srgbClr val="002060"/>
                </a:solidFill>
                <a:latin typeface="Arial Black" pitchFamily="34" charset="0"/>
              </a:rPr>
              <a:t>nd</a:t>
            </a: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QUARTER/MID-YEAR BUDGET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PERFORMANCE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APPRAISAL   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Black" pitchFamily="34" charset="0"/>
              </a:rPr>
              <a:t> By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Mr. Ben </a:t>
            </a:r>
            <a:r>
              <a:rPr lang="en-US" sz="1800" b="1" dirty="0" err="1" smtClean="0">
                <a:solidFill>
                  <a:srgbClr val="C00000"/>
                </a:solidFill>
                <a:latin typeface="Arial Black" pitchFamily="34" charset="0"/>
              </a:rPr>
              <a:t>Akabueze</a:t>
            </a:r>
            <a:endParaRPr lang="en-US" sz="18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Hon. Commissioner (MEPB)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On Wednesday, 11</a:t>
            </a:r>
            <a:r>
              <a:rPr lang="en-US" sz="1800" b="1" baseline="30000" dirty="0" smtClean="0">
                <a:solidFill>
                  <a:srgbClr val="C00000"/>
                </a:solidFill>
                <a:latin typeface="Arial Black" pitchFamily="34" charset="0"/>
              </a:rPr>
              <a:t>th</a:t>
            </a: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 July, 2012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@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800" b="1" dirty="0" smtClean="0">
                <a:solidFill>
                  <a:srgbClr val="C00000"/>
                </a:solidFill>
                <a:latin typeface="Arial Black" pitchFamily="34" charset="0"/>
              </a:rPr>
              <a:t>State House, </a:t>
            </a:r>
            <a:r>
              <a:rPr lang="en-US" sz="1800" b="1" dirty="0" err="1" smtClean="0">
                <a:solidFill>
                  <a:srgbClr val="C00000"/>
                </a:solidFill>
                <a:latin typeface="Arial Black" pitchFamily="34" charset="0"/>
              </a:rPr>
              <a:t>Ikeja</a:t>
            </a:r>
            <a:endParaRPr lang="en-US" sz="2000" b="1" dirty="0" smtClean="0">
              <a:solidFill>
                <a:srgbClr val="C00000"/>
              </a:solidFill>
              <a:latin typeface="Arial Black" pitchFamily="34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000" b="1" dirty="0" smtClean="0">
              <a:solidFill>
                <a:srgbClr val="C00000"/>
              </a:solidFill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100" b="1" dirty="0" smtClean="0"/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800" b="1" dirty="0" smtClean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20" name="Footer Placeholder 1"/>
          <p:cNvSpPr>
            <a:spLocks noGrp="1"/>
          </p:cNvSpPr>
          <p:nvPr>
            <p:ph type="ftr" sz="quarter" idx="11"/>
          </p:nvPr>
        </p:nvSpPr>
        <p:spPr bwMode="auto">
          <a:xfrm>
            <a:off x="152400" y="4857750"/>
            <a:ext cx="41910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/>
          <a:lstStyle/>
          <a:p>
            <a:pPr>
              <a:defRPr/>
            </a:pPr>
            <a:fld id="{35438BB6-B16A-429E-AC2A-46B94AE4FF6F}" type="slidenum">
              <a:rPr lang="en-US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922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90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	 		</a:t>
            </a:r>
            <a:r>
              <a:rPr lang="en-US" b="1" dirty="0" smtClean="0">
                <a:solidFill>
                  <a:schemeClr val="tx1"/>
                </a:solidFill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OUTLINE</a:t>
            </a:r>
          </a:p>
        </p:txBody>
      </p:sp>
      <p:sp>
        <p:nvSpPr>
          <p:cNvPr id="102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229600" cy="2286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72621B46-188A-45A1-9A4C-14B66860C9EC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1024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666750"/>
            <a:ext cx="7848600" cy="4038600"/>
          </a:xfrm>
        </p:spPr>
        <p:txBody>
          <a:bodyPr/>
          <a:lstStyle/>
          <a:p>
            <a:pPr eaLnBrk="1" hangingPunct="1"/>
            <a:r>
              <a:rPr lang="en-US" sz="24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Purpose of the briefing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Y2012 Budget focus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Implementation Strategies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Notes from Q1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Q2 Performance Review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Mid-Year Budget Performance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1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Observations</a:t>
            </a:r>
          </a:p>
          <a:p>
            <a:pPr eaLnBrk="1" hangingPunct="1"/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Conclusion(s)</a:t>
            </a:r>
          </a:p>
        </p:txBody>
      </p:sp>
      <p:pic>
        <p:nvPicPr>
          <p:cNvPr id="1024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Purpose of the briefing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analyze and deliberate on Q2/Mid Year Budget performance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 establish areas that require improvement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 examine reasons for non-performance</a:t>
            </a:r>
          </a:p>
          <a:p>
            <a:pPr lvl="1">
              <a:buFont typeface="Wingdings" pitchFamily="2" charset="2"/>
              <a:buChar char="ü"/>
            </a:pPr>
            <a:r>
              <a:rPr lang="en-US" sz="2800" dirty="0" smtClean="0">
                <a:cs typeface="Arial" pitchFamily="34" charset="0"/>
              </a:rPr>
              <a:t> suggest the way forward</a:t>
            </a:r>
            <a:endParaRPr lang="en-US" dirty="0" smtClean="0">
              <a:cs typeface="Arial" pitchFamily="34" charset="0"/>
            </a:endParaRPr>
          </a:p>
          <a:p>
            <a:endParaRPr lang="en-US" dirty="0" smtClean="0"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8768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514350"/>
            <a:ext cx="7010400" cy="533400"/>
          </a:xfrm>
        </p:spPr>
        <p:txBody>
          <a:bodyPr/>
          <a:lstStyle/>
          <a:p>
            <a:pPr algn="ctr" eaLnBrk="1" hangingPunct="1"/>
            <a:r>
              <a:rPr lang="en-US" sz="3400" b="1" dirty="0" smtClean="0"/>
              <a:t/>
            </a:r>
            <a:br>
              <a:rPr lang="en-US" sz="3400" b="1" dirty="0" smtClean="0"/>
            </a:br>
            <a:r>
              <a:rPr lang="en-US" sz="3400" b="1" dirty="0" smtClean="0"/>
              <a:t>Y 2012 Budget</a:t>
            </a:r>
            <a:br>
              <a:rPr lang="en-US" sz="3400" b="1" dirty="0" smtClean="0"/>
            </a:br>
            <a:r>
              <a:rPr lang="en-US" sz="2800" b="1" dirty="0" smtClean="0">
                <a:solidFill>
                  <a:srgbClr val="002060"/>
                </a:solidFill>
              </a:rPr>
              <a:t>Preamble</a:t>
            </a:r>
          </a:p>
        </p:txBody>
      </p:sp>
      <p:sp>
        <p:nvSpPr>
          <p:cNvPr id="1229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00804306-2778-4F73-A4B7-DFF1B730A2E0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1229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971550"/>
            <a:ext cx="7772400" cy="3543300"/>
          </a:xfrm>
        </p:spPr>
        <p:txBody>
          <a:bodyPr/>
          <a:lstStyle/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Y2012 Budget of N491.941bn was signed into law by His Excellency, the Governor on the  3</a:t>
            </a:r>
            <a:r>
              <a:rPr lang="en-US" sz="2400" baseline="30000" dirty="0" smtClean="0"/>
              <a:t>rd</a:t>
            </a:r>
            <a:r>
              <a:rPr lang="en-US" sz="2400" dirty="0" smtClean="0"/>
              <a:t> of January, 2012.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r>
              <a:rPr lang="en-US" sz="2400" dirty="0" smtClean="0"/>
              <a:t>Underlying Policy Thrust of Government:</a:t>
            </a:r>
          </a:p>
          <a:p>
            <a:pPr marL="620713" lvl="1" algn="just" eaLnBrk="1" hangingPunct="1">
              <a:spcBef>
                <a:spcPts val="325"/>
              </a:spcBef>
              <a:buFont typeface="Verdana" pitchFamily="34" charset="0"/>
              <a:buChar char="◦"/>
            </a:pPr>
            <a:r>
              <a:rPr lang="en-US" dirty="0" smtClean="0"/>
              <a:t>Poverty Eradication and Sustainable Economic Growth Through Infrastructure Renewal and Development.</a:t>
            </a:r>
          </a:p>
          <a:p>
            <a:pPr marL="365125" indent="-255588" algn="just" eaLnBrk="1" hangingPunct="1">
              <a:buFont typeface="Wingdings 3" pitchFamily="18" charset="2"/>
              <a:buChar char=""/>
            </a:pPr>
            <a:endParaRPr lang="en-US" sz="2400" dirty="0" smtClean="0"/>
          </a:p>
          <a:p>
            <a:pPr marL="365125" indent="-255588" algn="just" eaLnBrk="1" hangingPunct="1">
              <a:buFont typeface="Wingdings 2" pitchFamily="18" charset="2"/>
              <a:buNone/>
            </a:pPr>
            <a:endParaRPr lang="en-US" sz="800" dirty="0" smtClean="0"/>
          </a:p>
        </p:txBody>
      </p:sp>
      <p:pic>
        <p:nvPicPr>
          <p:cNvPr id="1229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133350"/>
            <a:ext cx="5486400" cy="762000"/>
          </a:xfrm>
        </p:spPr>
        <p:txBody>
          <a:bodyPr/>
          <a:lstStyle/>
          <a:p>
            <a:pPr algn="ctr"/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Y2012 BUDGET SIZE: 491.941bn</a:t>
            </a:r>
            <a:br>
              <a:rPr lang="en-US" sz="2400" b="1" dirty="0" smtClean="0"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SECTORAL ALLOCATION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MEPB:Q2 Y2012 Budget Performance </a:t>
            </a:r>
            <a:r>
              <a:rPr lang="en-US" dirty="0" err="1" smtClean="0"/>
              <a:t>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1371600" y="1047750"/>
          <a:ext cx="73152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3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772400" y="285750"/>
            <a:ext cx="1143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MEPB:Q2 Y2012 Budget Performance </a:t>
            </a:r>
            <a:r>
              <a:rPr lang="en-US" dirty="0" err="1" smtClean="0"/>
              <a:t>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graphicFrame>
        <p:nvGraphicFramePr>
          <p:cNvPr id="7" name="Chart 6"/>
          <p:cNvGraphicFramePr/>
          <p:nvPr/>
        </p:nvGraphicFramePr>
        <p:xfrm>
          <a:off x="152400" y="133351"/>
          <a:ext cx="8763000" cy="434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1910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B60C3A-BFD0-493C-A48B-C22769291EE9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381000" y="209550"/>
          <a:ext cx="7103075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MEPB fin_0.tmp"/>
          <p:cNvPicPr>
            <a:picLocks noChangeAspect="1"/>
          </p:cNvPicPr>
          <p:nvPr/>
        </p:nvPicPr>
        <p:blipFill>
          <a:blip r:embed="rId5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17475"/>
            <a:ext cx="6705600" cy="1006475"/>
          </a:xfrm>
        </p:spPr>
        <p:txBody>
          <a:bodyPr/>
          <a:lstStyle/>
          <a:p>
            <a:pPr eaLnBrk="1" hangingPunct="1"/>
            <a:r>
              <a:rPr lang="en-US" sz="3600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  </a:t>
            </a:r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Y2012 Budget Focus</a:t>
            </a:r>
            <a:endParaRPr lang="en-US" sz="3600" b="1" dirty="0" smtClean="0"/>
          </a:p>
        </p:txBody>
      </p:sp>
      <p:sp>
        <p:nvSpPr>
          <p:cNvPr id="1843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10600" cy="2476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D0D01F6-9D2C-444A-B164-E39C191542DC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12775" y="1352550"/>
            <a:ext cx="8153400" cy="33528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Security (including Food Security)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Transportation-Roads &amp; Inter-modal Transportation System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Education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Health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Environment</a:t>
            </a:r>
          </a:p>
          <a:p>
            <a:pPr eaLnBrk="1" hangingPunct="1"/>
            <a:endParaRPr lang="en-US" sz="2800" dirty="0" smtClean="0"/>
          </a:p>
        </p:txBody>
      </p:sp>
      <p:pic>
        <p:nvPicPr>
          <p:cNvPr id="1843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85750"/>
            <a:ext cx="6477000" cy="609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 smtClean="0">
                <a:solidFill>
                  <a:srgbClr val="002060"/>
                </a:solidFill>
                <a:latin typeface="Arial Rounded MT Bold" pitchFamily="34" charset="0"/>
              </a:rPr>
              <a:t>Y2012 Budget Focus…..2/</a:t>
            </a:r>
            <a:endParaRPr lang="en-US" sz="3200" b="1" dirty="0" smtClean="0">
              <a:solidFill>
                <a:srgbClr val="002060"/>
              </a:solidFill>
            </a:endParaRPr>
          </a:p>
        </p:txBody>
      </p:sp>
      <p:sp>
        <p:nvSpPr>
          <p:cNvPr id="19459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05350"/>
            <a:ext cx="86868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3820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B7015D07-7903-4198-BAC3-D24C6BFCEFEA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1946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52400" y="1352550"/>
            <a:ext cx="8613775" cy="28956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Rural/Urban Development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Skill Acquisition/Microfinance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Water 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Housing and Urban Renewal</a:t>
            </a:r>
          </a:p>
          <a:p>
            <a:pPr eaLnBrk="1" hangingPunct="1"/>
            <a:r>
              <a:rPr lang="en-US" sz="2800" dirty="0" smtClean="0">
                <a:solidFill>
                  <a:srgbClr val="C00000"/>
                </a:solidFill>
                <a:latin typeface="Arial Rounded MT Bold" pitchFamily="34" charset="0"/>
                <a:cs typeface="Aharoni" pitchFamily="2" charset="-79"/>
              </a:rPr>
              <a:t>E-Governance</a:t>
            </a:r>
            <a:endParaRPr lang="en-US" sz="2800" dirty="0" smtClean="0">
              <a:solidFill>
                <a:srgbClr val="FF0000"/>
              </a:solidFill>
              <a:latin typeface="Arial Rounded MT Bold" pitchFamily="34" charset="0"/>
            </a:endParaRPr>
          </a:p>
          <a:p>
            <a:pPr eaLnBrk="1" hangingPunct="1">
              <a:buNone/>
            </a:pPr>
            <a:endParaRPr lang="en-US" sz="2800" dirty="0" smtClean="0">
              <a:solidFill>
                <a:srgbClr val="C00000"/>
              </a:solidFill>
              <a:latin typeface="Arial Rounded MT Bold" pitchFamily="34" charset="0"/>
              <a:cs typeface="Aharoni" pitchFamily="2" charset="-79"/>
            </a:endParaRPr>
          </a:p>
        </p:txBody>
      </p:sp>
      <p:pic>
        <p:nvPicPr>
          <p:cNvPr id="19462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17475"/>
            <a:ext cx="6629400" cy="777875"/>
          </a:xfrm>
        </p:spPr>
        <p:txBody>
          <a:bodyPr/>
          <a:lstStyle/>
          <a:p>
            <a:pPr eaLnBrk="1" hangingPunct="1"/>
            <a:r>
              <a:rPr lang="en-US" sz="3200" b="1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Key Implementation Strategies</a:t>
            </a:r>
            <a:endParaRPr lang="en-US" sz="3200" b="1" smtClean="0"/>
          </a:p>
        </p:txBody>
      </p:sp>
      <p:sp>
        <p:nvSpPr>
          <p:cNvPr id="2048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6868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16DC407A-6388-475E-9935-47549C74E10E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1047750"/>
            <a:ext cx="7620000" cy="3581400"/>
          </a:xfrm>
        </p:spPr>
        <p:txBody>
          <a:bodyPr>
            <a:normAutofit fontScale="250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Revenue  Stakeholders’ meeting with the Governor as a vehicle for sustained Revenue drive;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Enhanced transparency and accountability; 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Efficient allocation of resources across sectors;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Tighter operating expenditure control;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Periodic review of performance;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More effective Project Monitoring;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sz="9600" dirty="0" smtClean="0">
                <a:solidFill>
                  <a:srgbClr val="C00000"/>
                </a:solidFill>
                <a:latin typeface="Arial Rounded MT Bold" pitchFamily="34" charset="0"/>
                <a:ea typeface="Aharoni"/>
                <a:cs typeface="Aharoni"/>
              </a:rPr>
              <a:t>Benchmark performance set at 90%</a:t>
            </a:r>
            <a:endParaRPr lang="en-US" sz="9600" dirty="0" smtClean="0"/>
          </a:p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r>
              <a:rPr lang="en-US" dirty="0" smtClean="0"/>
              <a:t>	</a:t>
            </a:r>
          </a:p>
        </p:txBody>
      </p:sp>
      <p:pic>
        <p:nvPicPr>
          <p:cNvPr id="2048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66700"/>
            <a:ext cx="7772400" cy="628650"/>
          </a:xfrm>
        </p:spPr>
        <p:txBody>
          <a:bodyPr/>
          <a:lstStyle/>
          <a:p>
            <a:pPr algn="ctr"/>
            <a:r>
              <a:rPr lang="en-US" sz="3200" b="1" dirty="0" smtClean="0"/>
              <a:t>Notes from Q1 Review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19150"/>
            <a:ext cx="77724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	</a:t>
            </a:r>
            <a:r>
              <a:rPr lang="en-US" sz="2400" dirty="0" smtClean="0">
                <a:solidFill>
                  <a:srgbClr val="FF0000"/>
                </a:solidFill>
              </a:rPr>
              <a:t>The Overall budget performance was 65%; a way b</a:t>
            </a:r>
            <a:r>
              <a:rPr lang="en-US" sz="2200" dirty="0" smtClean="0">
                <a:solidFill>
                  <a:srgbClr val="FF0000"/>
                </a:solidFill>
              </a:rPr>
              <a:t>elow the set benchmark of 90% but better than 52% for same period in Y2011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Revenue -    85%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Capital Receipts – 40%</a:t>
            </a:r>
          </a:p>
          <a:p>
            <a:pPr lvl="2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srgbClr val="FF0000"/>
                </a:solidFill>
              </a:rPr>
              <a:t>Recurrent Expenditure   -        87%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Personnel Cost – 93%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Overhead Cost – 83%</a:t>
            </a:r>
          </a:p>
          <a:p>
            <a:pPr lvl="4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Capital Expenditure – 45%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Financing  - 52%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400" dirty="0" smtClean="0">
                <a:solidFill>
                  <a:srgbClr val="FF0000"/>
                </a:solidFill>
              </a:rPr>
              <a:t>Capital/Recurrent Ratio was  </a:t>
            </a:r>
            <a:r>
              <a:rPr lang="en-US" sz="1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36:64</a:t>
            </a:r>
            <a:r>
              <a:rPr lang="en-US" sz="2400" dirty="0" smtClean="0">
                <a:solidFill>
                  <a:srgbClr val="FF0000"/>
                </a:solidFill>
              </a:rPr>
              <a:t> as against </a:t>
            </a:r>
            <a:r>
              <a:rPr lang="en-US" sz="1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53:47</a:t>
            </a:r>
            <a:r>
              <a:rPr lang="en-US" sz="2400" dirty="0" smtClean="0">
                <a:solidFill>
                  <a:srgbClr val="FF0000"/>
                </a:solidFill>
              </a:rPr>
              <a:t> benchmark.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4572000" cy="1905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612775"/>
          </a:xfrm>
        </p:spPr>
        <p:txBody>
          <a:bodyPr/>
          <a:lstStyle/>
          <a:p>
            <a:pPr algn="ctr"/>
            <a:r>
              <a:rPr lang="en-US" dirty="0" smtClean="0"/>
              <a:t>Q1 vs. Q2 Y2012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785063"/>
          <a:ext cx="7696199" cy="4062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1143000"/>
                <a:gridCol w="914400"/>
                <a:gridCol w="762000"/>
                <a:gridCol w="1219200"/>
                <a:gridCol w="990600"/>
                <a:gridCol w="609599"/>
              </a:tblGrid>
              <a:tr h="5815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Q1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QQ22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Q2</a:t>
                      </a:r>
                    </a:p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837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Jan-Mar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276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Ordinary Revenue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85.103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99.959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85.117         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6646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</a:t>
                      </a:r>
                      <a:r>
                        <a:rPr kumimoji="0" 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</a:t>
                      </a: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)  Personnel Cost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(ii) Overhead Cost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58.405 20.406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50.736</a:t>
                      </a:r>
                    </a:p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19.046</a:t>
                      </a:r>
                    </a:p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31.690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</a:p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</a:p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58.405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20.406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37.999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51.858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17.793</a:t>
                      </a: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34.065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89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276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Surplus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41.554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34.367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83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41.554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33.319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276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2.596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40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6.419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3.216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276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Expenditure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28.995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45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64.580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51.900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80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276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(16.608)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(7.968)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(48)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(16.608)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(10.366)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62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2769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122.985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79.731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alibri" pitchFamily="34" charset="0"/>
                          <a:cs typeface="Calibri" pitchFamily="34" charset="0"/>
                        </a:rPr>
                        <a:t>65</a:t>
                      </a:r>
                      <a:endParaRPr lang="en-US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122.985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103.758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84</a:t>
                      </a:r>
                      <a:endParaRPr lang="en-US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933950"/>
            <a:ext cx="4572000" cy="2095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85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819150"/>
          </a:xfrm>
        </p:spPr>
        <p:txBody>
          <a:bodyPr/>
          <a:lstStyle/>
          <a:p>
            <a:pPr algn="ctr"/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Comparative Analysis of Q2 Budget Performance from Y2010 to Y2012</a:t>
            </a:r>
            <a:b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</a:br>
            <a:r>
              <a:rPr lang="en-US" sz="1400" dirty="0" smtClean="0">
                <a:solidFill>
                  <a:srgbClr val="002060"/>
                </a:solidFill>
                <a:latin typeface="Arial Black" pitchFamily="34" charset="0"/>
              </a:rPr>
              <a:t>April - June</a:t>
            </a:r>
            <a:r>
              <a:rPr lang="en-US" sz="1800" dirty="0" smtClean="0">
                <a:solidFill>
                  <a:srgbClr val="002060"/>
                </a:solidFill>
                <a:latin typeface="Arial Black" pitchFamily="34" charset="0"/>
              </a:rPr>
              <a:t/>
            </a:r>
            <a:br>
              <a:rPr lang="en-US" sz="1800" dirty="0" smtClean="0">
                <a:solidFill>
                  <a:srgbClr val="002060"/>
                </a:solidFill>
                <a:latin typeface="Arial Black" pitchFamily="34" charset="0"/>
              </a:rPr>
            </a:br>
            <a:endParaRPr lang="en-US" sz="1800" dirty="0" smtClean="0">
              <a:solidFill>
                <a:srgbClr val="002060"/>
              </a:solidFill>
              <a:latin typeface="Arial Black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</p:nvPr>
        </p:nvGraphicFramePr>
        <p:xfrm>
          <a:off x="304800" y="819149"/>
          <a:ext cx="8839201" cy="3961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989"/>
                <a:gridCol w="1058813"/>
                <a:gridCol w="788595"/>
                <a:gridCol w="563283"/>
                <a:gridCol w="1044632"/>
                <a:gridCol w="883920"/>
                <a:gridCol w="803564"/>
                <a:gridCol w="803565"/>
                <a:gridCol w="883920"/>
                <a:gridCol w="883920"/>
              </a:tblGrid>
              <a:tr h="361150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Y2010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718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 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 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 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Apr-June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Ordinary Revenue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99.959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85.177         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88.080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78.513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76.757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70.692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9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58.405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51.858</a:t>
                      </a: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17.793</a:t>
                      </a:r>
                    </a:p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34.065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49.546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45.411 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92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41.254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39.400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96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9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Surplus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41.554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33.319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38.535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33.102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35.503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31.292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88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9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6.419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   3.216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4.815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1.387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7.093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2.078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29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9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Expenditure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64.580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51.900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63.148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24.744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39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56.139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68.664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122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(16.608)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(11.742)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71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(19.799)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8.470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-43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(13.543)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35.294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240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122.985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103.758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112.694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70.155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62</a:t>
                      </a:r>
                      <a:endParaRPr lang="en-US" sz="11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  97.393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108.064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111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753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5334000" cy="3619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778CCAF8-67BB-4FDE-A185-E9D98BBDC806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pic>
        <p:nvPicPr>
          <p:cNvPr id="2875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75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7772400" cy="457200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Q2 2012 Vs Q2 2011 (April – June)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514350"/>
            <a:ext cx="77724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Budget Performance for the 2</a:t>
            </a:r>
            <a:r>
              <a:rPr lang="en-US" sz="2000" baseline="30000" dirty="0" smtClean="0">
                <a:latin typeface="+mj-lt"/>
              </a:rPr>
              <a:t>nd</a:t>
            </a:r>
            <a:r>
              <a:rPr lang="en-US" sz="2000" dirty="0" smtClean="0">
                <a:latin typeface="+mj-lt"/>
              </a:rPr>
              <a:t> Quarter, Y2012  was 84% or N103.758bn as against </a:t>
            </a:r>
            <a:r>
              <a:rPr lang="en-US" sz="2000" dirty="0" smtClean="0">
                <a:latin typeface="Calibri" pitchFamily="34" charset="0"/>
              </a:rPr>
              <a:t>62</a:t>
            </a:r>
            <a:r>
              <a:rPr lang="en-US" sz="2000" dirty="0" smtClean="0">
                <a:latin typeface="+mj-lt"/>
              </a:rPr>
              <a:t>% or</a:t>
            </a:r>
            <a:r>
              <a:rPr lang="en-US" sz="2000" dirty="0" smtClean="0">
                <a:latin typeface="Calibri" pitchFamily="34" charset="0"/>
              </a:rPr>
              <a:t> N70.155</a:t>
            </a:r>
            <a:r>
              <a:rPr lang="en-US" sz="2000" dirty="0" smtClean="0">
                <a:latin typeface="+mj-lt"/>
              </a:rPr>
              <a:t>bn same period in 2011;  N33.60bn more in absolute terms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Total Ordinary Revenue (TOR) recorded N85.177 or 85 % compared to 89% or N78.513bn for same period in Y2011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Recurrent Expenditure was N51.858bn or 89% as against N45.411bn or 92% in 2011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Recurrent Surplus of  80% or N33.319bn as against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sz="2000" dirty="0" smtClean="0">
                <a:latin typeface="+mj-lt"/>
              </a:rPr>
              <a:t>     86% or N33.102bn same period Y2011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v"/>
              <a:defRPr/>
            </a:pPr>
            <a:r>
              <a:rPr lang="en-US" sz="2000" dirty="0" smtClean="0">
                <a:latin typeface="+mj-lt"/>
              </a:rPr>
              <a:t>Capital Receipts was N3.216bn or 50% against N1.387bn or 29% same period in 2011</a:t>
            </a:r>
          </a:p>
          <a:p>
            <a:pPr eaLnBrk="1" fontAlgn="t" hangingPunct="1"/>
            <a:r>
              <a:rPr lang="en-US" sz="2000" dirty="0" smtClean="0">
                <a:latin typeface="+mj-lt"/>
              </a:rPr>
              <a:t>Capital Expenditure performed N51.900bn or 80% compared to       N</a:t>
            </a:r>
            <a:r>
              <a:rPr lang="en-US" sz="1600" b="1" dirty="0" smtClean="0"/>
              <a:t> </a:t>
            </a:r>
            <a:r>
              <a:rPr lang="en-US" sz="2000" dirty="0" smtClean="0">
                <a:latin typeface="+mj-lt"/>
              </a:rPr>
              <a:t>24.744</a:t>
            </a:r>
            <a:r>
              <a:rPr lang="en-US" sz="2000" dirty="0" smtClean="0"/>
              <a:t>bn or</a:t>
            </a:r>
            <a:r>
              <a:rPr lang="en-US" sz="1600" dirty="0" smtClean="0"/>
              <a:t> </a:t>
            </a:r>
            <a:r>
              <a:rPr lang="en-US" sz="2000" dirty="0" smtClean="0"/>
              <a:t>39% </a:t>
            </a:r>
            <a:r>
              <a:rPr lang="en-US" sz="2000" dirty="0" smtClean="0">
                <a:latin typeface="+mj-lt"/>
              </a:rPr>
              <a:t>same period </a:t>
            </a:r>
            <a:r>
              <a:rPr lang="en-US" sz="2000" dirty="0" smtClean="0"/>
              <a:t>in Y2011</a:t>
            </a:r>
            <a:endParaRPr lang="en-US" sz="1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sz="1800" b="1" dirty="0" smtClean="0">
              <a:latin typeface="+mj-lt"/>
            </a:endParaRPr>
          </a:p>
          <a:p>
            <a:pPr>
              <a:defRPr/>
            </a:pPr>
            <a:endParaRPr lang="en-US" dirty="0" smtClean="0"/>
          </a:p>
        </p:txBody>
      </p:sp>
      <p:sp>
        <p:nvSpPr>
          <p:cNvPr id="29700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857750"/>
            <a:ext cx="48768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/>
          <a:lstStyle/>
          <a:p>
            <a:pPr>
              <a:defRPr/>
            </a:pPr>
            <a:fld id="{498E9DBA-C057-49A9-AB01-D7C9965D1A05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pic>
        <p:nvPicPr>
          <p:cNvPr id="2970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09550"/>
            <a:ext cx="7772400" cy="857250"/>
          </a:xfrm>
        </p:spPr>
        <p:txBody>
          <a:bodyPr/>
          <a:lstStyle/>
          <a:p>
            <a:pPr algn="ctr"/>
            <a:r>
              <a:rPr lang="en-US" sz="2400" b="1" dirty="0" smtClean="0"/>
              <a:t>Half-Year Budget Performance Highlights</a:t>
            </a:r>
            <a:endParaRPr lang="en-US" sz="2400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107960"/>
          <a:ext cx="7696200" cy="362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5400"/>
                <a:gridCol w="1554788"/>
                <a:gridCol w="2128212"/>
                <a:gridCol w="1447800"/>
              </a:tblGrid>
              <a:tr h="7779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 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7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 Ordinary Revenue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199.917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170.421        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85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633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116.810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102.836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88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7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Surplus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83.107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67.585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81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7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12.839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5.524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43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7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Expenditure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129.161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80.895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63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7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(33.215)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6.729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20</a:t>
                      </a:r>
                      <a:endParaRPr lang="en-US" sz="24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67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245.971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183.731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75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4495800" cy="3619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53400" y="133350"/>
            <a:ext cx="842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765175"/>
          </a:xfrm>
        </p:spPr>
        <p:txBody>
          <a:bodyPr/>
          <a:lstStyle/>
          <a:p>
            <a:pPr algn="ctr"/>
            <a:r>
              <a:rPr lang="en-US" sz="2400" dirty="0" smtClean="0"/>
              <a:t>COMPARATIVE ANALYSIS OF HALF-YEAR Y2011 &amp; Y2012</a:t>
            </a:r>
            <a:endParaRPr lang="en-US" sz="24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1" cy="35924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0343"/>
                <a:gridCol w="1110343"/>
                <a:gridCol w="1110343"/>
                <a:gridCol w="1110343"/>
                <a:gridCol w="1110343"/>
                <a:gridCol w="1110343"/>
                <a:gridCol w="1110343"/>
              </a:tblGrid>
              <a:tr h="35877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2011</a:t>
                      </a: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4514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Details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 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 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Jan-June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2735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Ordinary Revenue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199.917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170.421        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85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176.160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152.921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87</a:t>
                      </a:r>
                      <a:endParaRPr lang="en-US" sz="1100" dirty="0"/>
                    </a:p>
                  </a:txBody>
                  <a:tcPr/>
                </a:tc>
              </a:tr>
              <a:tr h="418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Expenditure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116.810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102.836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88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99.091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86.816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88</a:t>
                      </a:r>
                      <a:endParaRPr lang="en-US" sz="1100" dirty="0"/>
                    </a:p>
                  </a:txBody>
                  <a:tcPr/>
                </a:tc>
              </a:tr>
              <a:tr h="418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Recurrent Surplus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83.107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67.585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81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77.069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66.105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86</a:t>
                      </a:r>
                      <a:endParaRPr lang="en-US" sz="1100" dirty="0"/>
                    </a:p>
                  </a:txBody>
                  <a:tcPr/>
                </a:tc>
              </a:tr>
              <a:tr h="418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12.839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5.524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43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9.631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2.654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28</a:t>
                      </a:r>
                      <a:endParaRPr lang="en-US" sz="1100" dirty="0"/>
                    </a:p>
                  </a:txBody>
                  <a:tcPr/>
                </a:tc>
              </a:tr>
              <a:tr h="418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Capital Expenditure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129.161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80.895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63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126.297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42.247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34</a:t>
                      </a:r>
                      <a:endParaRPr lang="en-US" sz="1100" dirty="0"/>
                    </a:p>
                  </a:txBody>
                  <a:tcPr/>
                </a:tc>
              </a:tr>
              <a:tr h="2690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Financing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(33.215)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6.729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20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(39.597)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26.512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(67)</a:t>
                      </a:r>
                      <a:endParaRPr lang="en-US" sz="1100" dirty="0"/>
                    </a:p>
                  </a:txBody>
                  <a:tcPr/>
                </a:tc>
              </a:tr>
              <a:tr h="363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 Size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245.971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183.731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        75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225.388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129.063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57</a:t>
                      </a:r>
                      <a:endParaRPr 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05350"/>
            <a:ext cx="4800600" cy="2667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0"/>
            <a:ext cx="6705600" cy="514350"/>
          </a:xfrm>
        </p:spPr>
        <p:txBody>
          <a:bodyPr/>
          <a:lstStyle/>
          <a:p>
            <a:pPr algn="ctr" eaLnBrk="1" hangingPunct="1"/>
            <a:r>
              <a:rPr lang="en-US" sz="2000" b="1" dirty="0" smtClean="0">
                <a:solidFill>
                  <a:srgbClr val="002060"/>
                </a:solidFill>
              </a:rPr>
              <a:t>Y2012  Half-Year  Revenue Performance</a:t>
            </a:r>
            <a:endParaRPr lang="en-US" sz="2000" b="1" dirty="0" smtClean="0"/>
          </a:p>
        </p:txBody>
      </p:sp>
      <p:sp>
        <p:nvSpPr>
          <p:cNvPr id="3584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685800" y="4705350"/>
            <a:ext cx="6172200" cy="254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/>
            <a:r>
              <a:rPr lang="en-US" b="1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47D8BB7-B234-4537-A8F0-1DAB08505743}" type="slidenum">
              <a:rPr lang="en-US"/>
              <a:pPr>
                <a:defRPr/>
              </a:pPr>
              <a:t>17</a:t>
            </a:fld>
            <a:endParaRPr lang="en-US" dirty="0"/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20955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38200" y="514349"/>
          <a:ext cx="7620000" cy="4506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3530"/>
                <a:gridCol w="1330520"/>
                <a:gridCol w="1205696"/>
                <a:gridCol w="1012785"/>
                <a:gridCol w="1157469"/>
              </a:tblGrid>
              <a:tr h="92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Y’12 Provision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         Nbn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Y’12 Provision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Jan.–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Nbn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Y’12 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Jan.- June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Nbn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Total Ordinary Revenue (A+B)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399.834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199.917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170.421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85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Internally Generated Revenue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289.676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144.838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113.700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79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5118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L/S Internal   Revenue Services (LIRS)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211.000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105.500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91.996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87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5118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Internally   Generated Revenue (Others)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41.475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20.738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11.258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III. Dedicated Revenue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28.439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14.220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5.981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IV Extra Ordinary Revenue        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8.762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4.381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4.465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B.   Federal Transfers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110.158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55.079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56.721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103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I.  Statutory Allocation</a:t>
                      </a:r>
                      <a:endParaRPr kumimoji="0" lang="en-SG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57.662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28.831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26.711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93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810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II. Value Added Tax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52.496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SG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26.250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30.010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114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154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C.  Capital Receipts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25.677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12.839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5.524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17475"/>
            <a:ext cx="6705600" cy="777875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Half-Year Revenue Appraisal</a:t>
            </a:r>
            <a:endParaRPr lang="en-US" sz="3600" b="1" dirty="0" smtClean="0">
              <a:solidFill>
                <a:srgbClr val="002060"/>
              </a:solidFill>
            </a:endParaRPr>
          </a:p>
        </p:txBody>
      </p:sp>
      <p:sp>
        <p:nvSpPr>
          <p:cNvPr id="36867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69342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829E9F76-F89B-4C32-826A-DB1E93B3076D}" type="slidenum">
              <a:rPr lang="en-US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3686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1047750"/>
            <a:ext cx="8534400" cy="3657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Total Ordinary Revenue (TOR) performed N170.421bn representing 85% of target compared to 87% or N152.921bn for Y2011, though N17.500bn more in absolute terms 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Internally Generated Revenue (IGR) was N113.700bn or 79%, against N102.290bn or 78% during same period in Y2011; and  67% of  TOR vs. 67% in Y2011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Dedicated Revenue made N5.981bn representing 5.3% of IGR and 3.5% of the TOR</a:t>
            </a:r>
          </a:p>
          <a:p>
            <a:pPr eaLnBrk="1" hangingPunct="1">
              <a:buFont typeface="Wingdings" pitchFamily="2" charset="2"/>
              <a:buChar char="v"/>
            </a:pPr>
            <a:r>
              <a:rPr lang="en-US" sz="2000" b="1" dirty="0" smtClean="0">
                <a:solidFill>
                  <a:srgbClr val="C00000"/>
                </a:solidFill>
              </a:rPr>
              <a:t>LIRS performance of N91.996bn  accounted for 81% of the IGR and 54% of the TOR, compared to 86 %  of IGR and 57% of  TOR  in Y2011, but N4.02bn more in absolute terms</a:t>
            </a:r>
          </a:p>
        </p:txBody>
      </p:sp>
      <p:pic>
        <p:nvPicPr>
          <p:cNvPr id="3687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Half-Year Revenue Appraisal……2/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352550"/>
            <a:ext cx="7772400" cy="31623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endParaRPr lang="en-US" sz="1800" b="1" dirty="0" smtClean="0">
              <a:solidFill>
                <a:srgbClr val="C00000"/>
              </a:solidFill>
            </a:endParaRPr>
          </a:p>
          <a:p>
            <a:pPr algn="just" eaLnBrk="1" hangingPunct="1">
              <a:buFont typeface="Wingdings" pitchFamily="2" charset="2"/>
              <a:buChar char="v"/>
            </a:pPr>
            <a:r>
              <a:rPr lang="en-US" sz="1800" b="1" dirty="0" smtClean="0">
                <a:solidFill>
                  <a:srgbClr val="C00000"/>
                </a:solidFill>
              </a:rPr>
              <a:t>Capital Receipts performed at N5.524bn or 4.9% of the IGR and 3.2% of the TOR respectively</a:t>
            </a:r>
          </a:p>
          <a:p>
            <a:pPr algn="just" eaLnBrk="1" hangingPunct="1">
              <a:buNone/>
            </a:pPr>
            <a:endParaRPr lang="en-US" sz="1800" b="1" dirty="0" smtClean="0">
              <a:solidFill>
                <a:srgbClr val="C00000"/>
              </a:solidFill>
            </a:endParaRPr>
          </a:p>
          <a:p>
            <a:pPr eaLnBrk="1" hangingPunct="1">
              <a:buFont typeface="Wingdings" pitchFamily="2" charset="2"/>
              <a:buChar char="v"/>
            </a:pPr>
            <a:r>
              <a:rPr lang="en-US" sz="1800" b="1" dirty="0" smtClean="0">
                <a:solidFill>
                  <a:srgbClr val="C00000"/>
                </a:solidFill>
              </a:rPr>
              <a:t>Federal Transfers contributed N56.721bn representing 33% of the TOR; Statutory Allocation contributed N26.711bn or 93%,while VAT performed at 114% of budget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51054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063625"/>
          </a:xfrm>
        </p:spPr>
        <p:txBody>
          <a:bodyPr/>
          <a:lstStyle/>
          <a:p>
            <a:pPr algn="ctr"/>
            <a:r>
              <a:rPr lang="en-US" sz="2800" b="1" dirty="0" smtClean="0"/>
              <a:t>HALF-YEAR REVENUE PERFORMANCE </a:t>
            </a:r>
            <a:br>
              <a:rPr lang="en-US" sz="2800" b="1" dirty="0" smtClean="0"/>
            </a:br>
            <a:r>
              <a:rPr lang="en-US" sz="2800" b="1" dirty="0" smtClean="0"/>
              <a:t>FROM 2008 TO Y2012</a:t>
            </a:r>
            <a:endParaRPr lang="en-US" sz="2800" dirty="0" smtClean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6781800" cy="276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879"/>
                <a:gridCol w="1813737"/>
                <a:gridCol w="1734879"/>
                <a:gridCol w="149830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Nbn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Jan– June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Nbn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Jan– June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Performance          %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2008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106.217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87.262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82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2009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144.482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121.595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84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2010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153.514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133.526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</a:t>
                      </a:r>
                      <a:r>
                        <a:rPr lang="en-US" baseline="0" dirty="0" smtClean="0"/>
                        <a:t>87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2011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176.160       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152.921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87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2012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199.917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170.421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85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7144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47244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B585D9-F6A5-4ADC-9C70-CC0ED28201B9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pic>
        <p:nvPicPr>
          <p:cNvPr id="4714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206375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haroni"/>
                <a:ea typeface="Aharoni"/>
                <a:cs typeface="Aharoni"/>
              </a:rPr>
              <a:t>Appraisal of Capital Receipts;</a:t>
            </a:r>
            <a:r>
              <a:rPr lang="en-US" sz="2000" b="1" dirty="0" smtClean="0">
                <a:solidFill>
                  <a:srgbClr val="002060"/>
                </a:solidFill>
                <a:latin typeface="Aharoni"/>
                <a:ea typeface="Aharoni"/>
                <a:cs typeface="Aharoni"/>
              </a:rPr>
              <a:t> Jan.</a:t>
            </a:r>
            <a:r>
              <a:rPr lang="en-US" sz="2200" b="1" dirty="0" smtClean="0">
                <a:solidFill>
                  <a:srgbClr val="002060"/>
                </a:solidFill>
                <a:latin typeface="Aharoni"/>
                <a:ea typeface="Aharoni"/>
                <a:cs typeface="Aharoni"/>
              </a:rPr>
              <a:t>–June </a:t>
            </a:r>
            <a:r>
              <a:rPr lang="en-US" sz="3600" b="1" dirty="0" smtClean="0">
                <a:solidFill>
                  <a:srgbClr val="002060"/>
                </a:solidFill>
                <a:latin typeface="Aharoni"/>
                <a:ea typeface="Aharoni"/>
                <a:cs typeface="Aharoni"/>
              </a:rPr>
              <a:t>2012</a:t>
            </a:r>
            <a:endParaRPr lang="en-GB" sz="3600" b="1" dirty="0" smtClean="0"/>
          </a:p>
        </p:txBody>
      </p:sp>
      <p:sp>
        <p:nvSpPr>
          <p:cNvPr id="4301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304800" y="4781550"/>
            <a:ext cx="86106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A8DC2062-71AE-4DFE-B2D6-372E23B2682F}" type="slidenum">
              <a:rPr lang="en-US"/>
              <a:pPr>
                <a:defRPr/>
              </a:pPr>
              <a:t>21</a:t>
            </a:fld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838200" y="971550"/>
          <a:ext cx="79248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981200"/>
                <a:gridCol w="1828800"/>
                <a:gridCol w="2133600"/>
              </a:tblGrid>
              <a:tr h="72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Performance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Grants (Donor Agencies)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1.734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1.374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79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Investment Income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0.145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710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Other Capital Receipts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10.960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4.150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38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648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Rounded MT Bold" pitchFamily="34" charset="0"/>
                          <a:cs typeface="Arial" charset="0"/>
                        </a:rPr>
                        <a:t>TOTAL CAPITAL RECEIPTS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Arial Black" pitchFamily="34" charset="0"/>
                          <a:cs typeface="Arial" charset="0"/>
                        </a:rPr>
                        <a:t>12.840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5.524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43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304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4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85751"/>
            <a:ext cx="6629400" cy="609600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rgbClr val="002060"/>
                </a:solidFill>
              </a:rPr>
              <a:t>Capital Receipts Appraisal</a:t>
            </a:r>
            <a:endParaRPr lang="en-US" sz="4400" b="1" dirty="0" smtClean="0">
              <a:solidFill>
                <a:srgbClr val="002060"/>
              </a:solidFill>
            </a:endParaRPr>
          </a:p>
        </p:txBody>
      </p:sp>
      <p:sp>
        <p:nvSpPr>
          <p:cNvPr id="4403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857750"/>
            <a:ext cx="8534400" cy="152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EB34AEED-C0BC-4D27-8266-42029C553073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pic>
        <p:nvPicPr>
          <p:cNvPr id="4403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9" name="Rectangle 9"/>
          <p:cNvSpPr>
            <a:spLocks noChangeArrowheads="1"/>
          </p:cNvSpPr>
          <p:nvPr/>
        </p:nvSpPr>
        <p:spPr bwMode="auto">
          <a:xfrm>
            <a:off x="381000" y="895351"/>
            <a:ext cx="8229600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Total Capital Receipts performed below expectation at N</a:t>
            </a:r>
            <a:r>
              <a:rPr lang="en-US" dirty="0" smtClean="0">
                <a:latin typeface="Calibri" pitchFamily="34" charset="0"/>
              </a:rPr>
              <a:t>5.524</a:t>
            </a:r>
            <a:r>
              <a:rPr lang="en-US" dirty="0" smtClean="0"/>
              <a:t>bn or 43%,but better than Q2 Y2011 which was N2.654bn or 28% </a:t>
            </a:r>
          </a:p>
          <a:p>
            <a:pPr lvl="0">
              <a:spcBef>
                <a:spcPts val="600"/>
              </a:spcBef>
              <a:buFont typeface="Wingdings" pitchFamily="2" charset="2"/>
              <a:buChar char="v"/>
            </a:pPr>
            <a:endParaRPr lang="en-US" sz="100" dirty="0" smtClean="0"/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Investment Income reported as N0.544bn by STO actually represents misclassifications of Interest Incomes; Actual Investment Income for the period was nil</a:t>
            </a:r>
            <a:endParaRPr lang="en-US" sz="800" dirty="0" smtClean="0"/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Other </a:t>
            </a:r>
            <a:r>
              <a:rPr lang="en-US" dirty="0"/>
              <a:t>Capital Receipts (Dedicated) performed at </a:t>
            </a:r>
            <a:r>
              <a:rPr lang="en-US" dirty="0" smtClean="0"/>
              <a:t>N4.150bn </a:t>
            </a:r>
            <a:r>
              <a:rPr lang="en-US" dirty="0"/>
              <a:t>or </a:t>
            </a:r>
            <a:r>
              <a:rPr lang="en-US" dirty="0" smtClean="0"/>
              <a:t>38% of projection</a:t>
            </a:r>
          </a:p>
          <a:p>
            <a:pPr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Responsible Agencies are:(individual performance details not available)</a:t>
            </a:r>
            <a:endParaRPr lang="en-US" sz="1600" dirty="0" smtClean="0"/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Waterfront Infrastructure Development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Housing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Physical Planning &amp; Urban Development</a:t>
            </a:r>
          </a:p>
          <a:p>
            <a:pPr lvl="2">
              <a:spcBef>
                <a:spcPts val="600"/>
              </a:spcBef>
              <a:buFont typeface="Wingdings" pitchFamily="2" charset="2"/>
              <a:buChar char="Ø"/>
            </a:pPr>
            <a:r>
              <a:rPr lang="en-US" sz="1600" dirty="0" smtClean="0"/>
              <a:t>New Towns Development Authority</a:t>
            </a:r>
          </a:p>
          <a:p>
            <a:pPr>
              <a:spcBef>
                <a:spcPts val="600"/>
              </a:spcBef>
            </a:pPr>
            <a:r>
              <a:rPr lang="en-US" sz="2000" dirty="0" smtClean="0"/>
              <a:t> </a:t>
            </a:r>
            <a:endParaRPr lang="en-US" sz="22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Capital Receipts Appraisal…….2/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066800" y="4781550"/>
            <a:ext cx="5715000" cy="152401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25BEC4-FDA3-446D-9876-CD0933323920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762000" y="1200150"/>
            <a:ext cx="701040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With pressure on our main IGR source (PAYE) and challenges in actualizing the State’s Borrowing </a:t>
            </a:r>
            <a:r>
              <a:rPr lang="en-US" dirty="0" err="1" smtClean="0"/>
              <a:t>programme</a:t>
            </a:r>
            <a:r>
              <a:rPr lang="en-US" dirty="0" smtClean="0"/>
              <a:t> for Y2012, Capital Receipts  represent a viable source of revenues to ensure satisfactory performance of the budget</a:t>
            </a:r>
          </a:p>
          <a:p>
            <a:pPr>
              <a:lnSpc>
                <a:spcPct val="150000"/>
              </a:lnSpc>
              <a:spcBef>
                <a:spcPts val="600"/>
              </a:spcBef>
              <a:buFont typeface="Wingdings" pitchFamily="2" charset="2"/>
              <a:buChar char="v"/>
            </a:pPr>
            <a:r>
              <a:rPr lang="en-US" dirty="0" smtClean="0"/>
              <a:t>We believe it is time to mount a deliberate and concerted drive for revenues by the concerned Agencies, each of which should be required to present a plan of action within the Q3 in Y2012</a:t>
            </a:r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772400" cy="971550"/>
          </a:xfrm>
        </p:spPr>
        <p:txBody>
          <a:bodyPr/>
          <a:lstStyle/>
          <a:p>
            <a:pPr algn="ctr"/>
            <a:r>
              <a:rPr lang="en-US" sz="2400" b="1" dirty="0" smtClean="0"/>
              <a:t>HALF-YEAR CAPITAL RECEIPTS PERFORMANCE </a:t>
            </a:r>
            <a:br>
              <a:rPr lang="en-US" sz="2400" b="1" dirty="0" smtClean="0"/>
            </a:br>
            <a:r>
              <a:rPr lang="en-US" sz="2400" b="1" dirty="0" smtClean="0"/>
              <a:t>FROM 2009 TO Y2012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1143000" y="971549"/>
          <a:ext cx="6324600" cy="2916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7921"/>
                <a:gridCol w="1691463"/>
                <a:gridCol w="1617921"/>
                <a:gridCol w="1397295"/>
              </a:tblGrid>
              <a:tr h="84761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Nbn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Jan. – June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Nbn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Jan. - June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 %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904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9047">
                <a:tc>
                  <a:txBody>
                    <a:bodyPr/>
                    <a:lstStyle/>
                    <a:p>
                      <a:r>
                        <a:rPr lang="en-US" dirty="0" smtClean="0"/>
                        <a:t>2009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21.101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8.262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39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9047">
                <a:tc>
                  <a:txBody>
                    <a:bodyPr/>
                    <a:lstStyle/>
                    <a:p>
                      <a:r>
                        <a:rPr lang="en-US" dirty="0" smtClean="0"/>
                        <a:t>2010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14.187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u="none" dirty="0" smtClean="0"/>
                        <a:t>          4.475</a:t>
                      </a:r>
                      <a:endParaRPr lang="en-US" u="none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32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39047">
                <a:tc>
                  <a:txBody>
                    <a:bodyPr/>
                    <a:lstStyle/>
                    <a:p>
                      <a:r>
                        <a:rPr lang="en-US" dirty="0" smtClean="0"/>
                        <a:t>2011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9.631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 2.654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28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539394">
                <a:tc>
                  <a:txBody>
                    <a:bodyPr/>
                    <a:lstStyle/>
                    <a:p>
                      <a:r>
                        <a:rPr lang="en-US" dirty="0" smtClean="0"/>
                        <a:t>2012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12.840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5.524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43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7144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095750"/>
            <a:ext cx="4800600" cy="8763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endParaRPr lang="en-US" dirty="0" smtClean="0">
              <a:latin typeface="Arial" charset="0"/>
              <a:cs typeface="Arial" charset="0"/>
            </a:endParaRPr>
          </a:p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B585D9-F6A5-4ADC-9C70-CC0ED28201B9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  <p:pic>
        <p:nvPicPr>
          <p:cNvPr id="4714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6858000" cy="971550"/>
          </a:xfrm>
        </p:spPr>
        <p:txBody>
          <a:bodyPr/>
          <a:lstStyle/>
          <a:p>
            <a:pPr algn="ctr"/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r>
              <a:rPr lang="en-US" sz="3200" b="1" dirty="0" smtClean="0">
                <a:solidFill>
                  <a:srgbClr val="002060"/>
                </a:solidFill>
              </a:rPr>
              <a:t>Personnel Cost (Jan-June12)</a:t>
            </a:r>
            <a:r>
              <a:rPr lang="en-US" sz="2000" b="1" dirty="0" smtClean="0">
                <a:solidFill>
                  <a:srgbClr val="002060"/>
                </a:solidFill>
              </a:rPr>
              <a:t/>
            </a:r>
            <a:br>
              <a:rPr lang="en-US" sz="2000" b="1" dirty="0" smtClean="0">
                <a:solidFill>
                  <a:srgbClr val="002060"/>
                </a:solidFill>
              </a:rPr>
            </a:b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343400" cy="5143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81000" y="1085850"/>
            <a:ext cx="8534400" cy="35433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990599" y="666751"/>
          <a:ext cx="7924802" cy="3978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2801"/>
                <a:gridCol w="1721852"/>
                <a:gridCol w="1402348"/>
                <a:gridCol w="1447801"/>
              </a:tblGrid>
              <a:tr h="55562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Detail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   (Nbn)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Nbn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% Performance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1"/>
                          </a:solidFill>
                        </a:rPr>
                        <a:t>Total Personnel  Cost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40.813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37.081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eaLnBrk="1" fontAlgn="t" hangingPunct="1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Personnel Costs  (including Consolidated)                    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33.148     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                                     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32.400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556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NYSC/Interns(Allowances)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0.150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0.137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793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Other Personnel Costs (Contingency)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0.335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7937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7.5% Govt. Share of Contributory Pensions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2.402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1.450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1" y="13335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7772400" cy="457200"/>
          </a:xfrm>
        </p:spPr>
        <p:txBody>
          <a:bodyPr/>
          <a:lstStyle/>
          <a:p>
            <a:pPr algn="ctr"/>
            <a:r>
              <a:rPr lang="en-US" sz="2800" b="1" dirty="0" smtClean="0">
                <a:solidFill>
                  <a:srgbClr val="002060"/>
                </a:solidFill>
              </a:rPr>
              <a:t/>
            </a:r>
            <a:br>
              <a:rPr lang="en-US" sz="2800" b="1" dirty="0" smtClean="0">
                <a:solidFill>
                  <a:srgbClr val="002060"/>
                </a:solidFill>
              </a:rPr>
            </a:br>
            <a:r>
              <a:rPr lang="en-US" sz="2800" b="1" dirty="0" smtClean="0">
                <a:solidFill>
                  <a:srgbClr val="002060"/>
                </a:solidFill>
              </a:rPr>
              <a:t/>
            </a:r>
            <a:br>
              <a:rPr lang="en-US" sz="2800" b="1" dirty="0" smtClean="0">
                <a:solidFill>
                  <a:srgbClr val="002060"/>
                </a:solidFill>
              </a:rPr>
            </a:br>
            <a:endParaRPr lang="en-US" sz="28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762000" y="819149"/>
          <a:ext cx="8153400" cy="3711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0323"/>
                <a:gridCol w="1965552"/>
                <a:gridCol w="1533525"/>
                <a:gridCol w="1524000"/>
              </a:tblGrid>
              <a:tr h="59679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   (Nbn)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Nbn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% Performance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967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5% Pension Redemption Bond Fund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1.602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1.352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84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463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 &amp; Gratuities(Civil Servants, Teachers)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2.350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1.037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44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967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Pensions &amp; Gratuities(Lagos State High Court)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0.127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0.060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76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Pensions &amp; Gratuities(Others)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0.100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0.045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6684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Pension Sinking  Fund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0.600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0.600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800" y="4629150"/>
            <a:ext cx="4572000" cy="381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371600" y="133351"/>
            <a:ext cx="67818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2060"/>
                </a:solidFill>
              </a:rPr>
              <a:t>Personnel Cost (Jan-June ‘12)…...2/</a:t>
            </a:r>
            <a:r>
              <a:rPr lang="en-US" b="1" dirty="0" smtClean="0">
                <a:solidFill>
                  <a:srgbClr val="002060"/>
                </a:solidFill>
              </a:rPr>
              <a:t/>
            </a:r>
            <a:br>
              <a:rPr lang="en-US" b="1" dirty="0" smtClean="0">
                <a:solidFill>
                  <a:srgbClr val="002060"/>
                </a:solidFill>
              </a:rPr>
            </a:br>
            <a:endParaRPr lang="en-US" sz="2800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924800" y="133350"/>
            <a:ext cx="10715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pPr algn="ctr"/>
            <a:r>
              <a:rPr lang="en-US" sz="2400" b="1" dirty="0" smtClean="0"/>
              <a:t>Half-Year Personnel Cost Performance Appraisal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819150"/>
            <a:ext cx="7772400" cy="3695700"/>
          </a:xfrm>
        </p:spPr>
        <p:txBody>
          <a:bodyPr/>
          <a:lstStyle/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Total Personnel Cost  (TPC)was N37.081bn recording marginal decrease on half-year  Y2011 at N37.964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TPC gulped N37.081 or 33% of IGR and 22% of  TOR and  36% of  Total Recurrent Expenditure</a:t>
            </a:r>
          </a:p>
          <a:p>
            <a:endParaRPr lang="en-US" sz="2400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4958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538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b="1" dirty="0" smtClean="0"/>
              <a:t>HALF-YEAR PERSONNEL  BUDGET PERFORMANCE </a:t>
            </a:r>
            <a:br>
              <a:rPr lang="en-US" sz="2400" b="1" dirty="0" smtClean="0"/>
            </a:br>
            <a:r>
              <a:rPr lang="en-US" sz="2400" b="1" dirty="0" smtClean="0"/>
              <a:t>FROM 2008 TO Y2012</a:t>
            </a:r>
            <a:endParaRPr lang="en-US" sz="24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276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2209800"/>
                <a:gridCol w="16764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</a:p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Nbn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Jan. – June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ACTUAL</a:t>
                      </a:r>
                    </a:p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Nb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Jan. – June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% Performance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2008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24.046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18.903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  79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2009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27.172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20.338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  75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22.540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24.933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  111     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Font typeface="Wingdings" pitchFamily="2" charset="2"/>
                        <a:buNone/>
                      </a:pPr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    34.115 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Font typeface="Wingdings" pitchFamily="2" charset="2"/>
                        <a:buNone/>
                      </a:pP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      37.964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Font typeface="Wingdings" pitchFamily="2" charset="2"/>
                        <a:buNone/>
                      </a:pPr>
                      <a:r>
                        <a:rPr lang="en-US" sz="180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            111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      40.813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37.081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   91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8006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Overhead Cost (Jan. – June’12)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021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1943100"/>
                <a:gridCol w="19431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(Nbn)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(Nbn)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Performance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Overhead Costs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75.998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65.755</a:t>
                      </a:r>
                      <a:endParaRPr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Overhead Costs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42.791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49.374</a:t>
                      </a:r>
                      <a:endParaRPr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115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Dedicated Expenditure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12.798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3.417</a:t>
                      </a:r>
                      <a:endParaRPr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Subvention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14.459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6.229</a:t>
                      </a:r>
                      <a:endParaRPr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43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Staff Housing Fund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0.025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6482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153400" y="133350"/>
            <a:ext cx="842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Overhead Cost (Jan. – June’12)….2/</a:t>
            </a:r>
            <a:endParaRPr lang="en-US" sz="3600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914400" y="1047748"/>
          <a:ext cx="7772400" cy="24295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/>
                <a:gridCol w="2057400"/>
                <a:gridCol w="1905000"/>
                <a:gridCol w="1447800"/>
              </a:tblGrid>
              <a:tr h="92335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(Nbn)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(Nbn)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Performance</a:t>
                      </a: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5020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External Debt Charges 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0.525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0.352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67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  <a:tr h="5020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Internal Debt Charges 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3.479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6.383</a:t>
                      </a:r>
                      <a:endParaRPr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183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  <a:tr h="5020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Debt Charges (Bond)</a:t>
                      </a: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1.921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b" horzOverflow="overflow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8006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Overhead Cost Appraisal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b="1" dirty="0" smtClean="0"/>
              <a:t>Total Overhead Cost performed at N65.755bn or 87%; recording 64% of the Total Recurrent Expenditure and 58% of IGR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US" b="1" dirty="0" smtClean="0"/>
              <a:t> 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b="1" dirty="0" smtClean="0"/>
              <a:t>Concerted action is required by all to contain Overheads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US" b="1" dirty="0" smtClean="0"/>
              <a:t>  </a:t>
            </a:r>
          </a:p>
          <a:p>
            <a:pPr marL="342900" lvl="3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b="1" dirty="0" smtClean="0"/>
              <a:t>Debt Charges on Internal Debts amounted to 183%  of budget, mainly indicating higher borrowing costs</a:t>
            </a:r>
          </a:p>
          <a:p>
            <a:pPr marL="571500" lvl="4" indent="-34290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n-US" b="1" dirty="0" smtClean="0"/>
              <a:t>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7244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 smtClean="0"/>
              <a:t>HALF-YEAR RECURRENT EXPENDITURE </a:t>
            </a:r>
            <a:br>
              <a:rPr lang="en-US" sz="2800" b="1" dirty="0" smtClean="0"/>
            </a:br>
            <a:r>
              <a:rPr lang="en-US" sz="2800" b="1" dirty="0" smtClean="0"/>
              <a:t>FROM Y2008 TO Y2012</a:t>
            </a:r>
            <a:endParaRPr lang="en-US" sz="28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7772400" cy="32385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2362200"/>
                <a:gridCol w="1524000"/>
              </a:tblGrid>
              <a:tr h="83106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(N 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(N bn)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Performance%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8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2008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79.816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55.236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69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8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2009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79.732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56.748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71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8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82.508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72.515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8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99.091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86.816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88   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8148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116.810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102.836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88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4958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82575"/>
            <a:ext cx="6629400" cy="536575"/>
          </a:xfrm>
        </p:spPr>
        <p:txBody>
          <a:bodyPr/>
          <a:lstStyle/>
          <a:p>
            <a:pPr algn="ctr" eaLnBrk="1" hangingPunct="1"/>
            <a:r>
              <a:rPr lang="en-US" sz="2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Capital Expenditure (Jan. –June12</a:t>
            </a: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)</a:t>
            </a:r>
            <a:endParaRPr lang="en-US" sz="44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24701" name="Group 125"/>
          <p:cNvGraphicFramePr>
            <a:graphicFrameLocks noGrp="1"/>
          </p:cNvGraphicFramePr>
          <p:nvPr>
            <p:ph type="tbl" idx="1"/>
          </p:nvPr>
        </p:nvGraphicFramePr>
        <p:xfrm>
          <a:off x="533400" y="819147"/>
          <a:ext cx="8077201" cy="3733802"/>
        </p:xfrm>
        <a:graphic>
          <a:graphicData uri="http://schemas.openxmlformats.org/drawingml/2006/table">
            <a:tbl>
              <a:tblPr/>
              <a:tblGrid>
                <a:gridCol w="2393244"/>
                <a:gridCol w="2094089"/>
                <a:gridCol w="2168879"/>
                <a:gridCol w="1420989"/>
              </a:tblGrid>
              <a:tr h="7805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Budget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Core Capital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112.184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74.133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Capital Development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10.960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2.781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Risk Retention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Special Expenditure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2.500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2.032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6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Grants from Donor Agencies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1.734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Counterpart Fund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1.733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129.161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80.895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6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781550"/>
            <a:ext cx="8534400" cy="177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33E4AB26-251D-46D7-86A5-0E1A463B0DBD}" type="slidenum">
              <a:rPr lang="en-US"/>
              <a:pPr>
                <a:defRPr/>
              </a:pPr>
              <a:t>33</a:t>
            </a:fld>
            <a:endParaRPr lang="en-US" dirty="0"/>
          </a:p>
        </p:txBody>
      </p:sp>
      <p:pic>
        <p:nvPicPr>
          <p:cNvPr id="45108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8048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9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   Capital Expenditure Appraisal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819150"/>
            <a:ext cx="8153400" cy="3581400"/>
          </a:xfrm>
        </p:spPr>
        <p:txBody>
          <a:bodyPr/>
          <a:lstStyle/>
          <a:p>
            <a:r>
              <a:rPr lang="en-US" sz="2400" dirty="0" smtClean="0"/>
              <a:t>Half-Year performance was N80.895bn or 63% as against N42.247bn or 33% in Q2 Y2011;Performance improving, but still lower than the minimum target of 90%</a:t>
            </a:r>
          </a:p>
          <a:p>
            <a:r>
              <a:rPr lang="en-US" sz="2400" dirty="0" smtClean="0"/>
              <a:t>For half-year 2012, Capex:Recurrent ratio was 44:56 as against the 53:47 set target; better than 33:67 in Q2 Y2011</a:t>
            </a:r>
          </a:p>
          <a:p>
            <a:r>
              <a:rPr lang="en-US" sz="2400" dirty="0" smtClean="0"/>
              <a:t>Resolute action is required by all concerned to significantly shore up performance during Q3 by tightening expenditure control, more focused treasury management and intensification of Revenue drive 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5410200" cy="228600"/>
          </a:xfrm>
        </p:spPr>
        <p:txBody>
          <a:bodyPr/>
          <a:lstStyle/>
          <a:p>
            <a:pPr>
              <a:defRPr/>
            </a:pPr>
            <a:r>
              <a:rPr lang="en-US" sz="1200" smtClean="0"/>
              <a:t>MEPB:Q2 Y2012 Budget Performance Appraisal</a:t>
            </a:r>
            <a:endParaRPr lang="en-US" sz="1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063625"/>
          </a:xfrm>
        </p:spPr>
        <p:txBody>
          <a:bodyPr/>
          <a:lstStyle/>
          <a:p>
            <a:pPr algn="ctr"/>
            <a:r>
              <a:rPr lang="en-US" sz="2800" b="1" dirty="0" smtClean="0"/>
              <a:t>HALF-YEAR CAPITAL BUDGET PERFORMANCE </a:t>
            </a:r>
            <a:br>
              <a:rPr lang="en-US" sz="2800" b="1" dirty="0" smtClean="0"/>
            </a:br>
            <a:r>
              <a:rPr lang="en-US" sz="2800" b="1" dirty="0" smtClean="0"/>
              <a:t>FROM 2008 TO 2012</a:t>
            </a:r>
            <a:endParaRPr lang="en-US" sz="2800" dirty="0" smtClean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1085850"/>
          <a:ext cx="6553200" cy="3009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6400"/>
                <a:gridCol w="1752600"/>
                <a:gridCol w="1676400"/>
                <a:gridCol w="1447800"/>
              </a:tblGrid>
              <a:tr h="994095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PROVISION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Nbn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Jan.– June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ACTUAL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Nbn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Jan. – June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  %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03161">
                <a:tc>
                  <a:txBody>
                    <a:bodyPr/>
                    <a:lstStyle/>
                    <a:p>
                      <a:r>
                        <a:rPr lang="en-US" dirty="0" smtClean="0"/>
                        <a:t>2008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121.889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74.518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61   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03161">
                <a:tc>
                  <a:txBody>
                    <a:bodyPr/>
                    <a:lstStyle/>
                    <a:p>
                      <a:r>
                        <a:rPr lang="en-US" dirty="0" smtClean="0"/>
                        <a:t>2009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122.768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78.875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64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03161">
                <a:tc>
                  <a:txBody>
                    <a:bodyPr/>
                    <a:lstStyle/>
                    <a:p>
                      <a:r>
                        <a:rPr lang="en-US" dirty="0" smtClean="0"/>
                        <a:t>2010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112.278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83.334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74 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03161">
                <a:tc>
                  <a:txBody>
                    <a:bodyPr/>
                    <a:lstStyle/>
                    <a:p>
                      <a:r>
                        <a:rPr lang="en-US" dirty="0" smtClean="0"/>
                        <a:t>2011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126.297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 42.247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      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33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horzOverflow="overflow">
                    <a:solidFill>
                      <a:schemeClr val="bg1"/>
                    </a:solidFill>
                  </a:tcPr>
                </a:tc>
              </a:tr>
              <a:tr h="403161">
                <a:tc>
                  <a:txBody>
                    <a:bodyPr/>
                    <a:lstStyle/>
                    <a:p>
                      <a:r>
                        <a:rPr lang="en-US" dirty="0" smtClean="0"/>
                        <a:t>2012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129.161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80.895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63</a:t>
                      </a:r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7144" name="Footer Placeholder 3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48768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B585D9-F6A5-4ADC-9C70-CC0ED28201B9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  <p:pic>
        <p:nvPicPr>
          <p:cNvPr id="4714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4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153400" y="133350"/>
            <a:ext cx="8429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"/>
            <a:ext cx="7772400" cy="971550"/>
          </a:xfrm>
        </p:spPr>
        <p:txBody>
          <a:bodyPr/>
          <a:lstStyle/>
          <a:p>
            <a:pPr algn="ctr"/>
            <a:r>
              <a:rPr lang="en-US" sz="2400" b="1" dirty="0" smtClean="0"/>
              <a:t>HALF-YEAR CAPITAL /RECURRENT RATIO</a:t>
            </a:r>
            <a:br>
              <a:rPr lang="en-US" sz="2400" b="1" dirty="0" smtClean="0"/>
            </a:br>
            <a:r>
              <a:rPr lang="en-US" sz="2400" b="1" dirty="0" smtClean="0"/>
              <a:t> FROM Y2008 TO Y2012</a:t>
            </a:r>
            <a:endParaRPr lang="en-US" sz="2400" b="1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"/>
          </p:nvPr>
        </p:nvGraphicFramePr>
        <p:xfrm>
          <a:off x="914400" y="1200150"/>
          <a:ext cx="7010400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133600"/>
                <a:gridCol w="2590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YEAR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BUDGET PROJECTION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ACTUAL PERFORMANCE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2008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61:39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59:41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2009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60:40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60:40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2010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58:42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53:47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2011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56:44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33:67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53:47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/>
                        <a:t>44:56</a:t>
                      </a:r>
                      <a:endParaRPr lang="en-US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6482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  <p:pic>
        <p:nvPicPr>
          <p:cNvPr id="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371600" y="285750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09550"/>
            <a:ext cx="6705600" cy="3810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2000" dirty="0" smtClean="0">
                <a:solidFill>
                  <a:srgbClr val="002060"/>
                </a:solidFill>
                <a:latin typeface="Arial Rounded MT Bold" pitchFamily="34" charset="0"/>
              </a:rPr>
              <a:t>Half-Year Y2012 Financing Activities</a:t>
            </a:r>
            <a:endParaRPr lang="en-US" sz="2000" b="1" dirty="0" smtClean="0">
              <a:solidFill>
                <a:srgbClr val="002060"/>
              </a:solidFill>
            </a:endParaRPr>
          </a:p>
        </p:txBody>
      </p:sp>
      <p:sp>
        <p:nvSpPr>
          <p:cNvPr id="5120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49530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80060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22E6B006-5CDC-4B11-B6CA-FA9994A710B5}" type="slidenum">
              <a:rPr lang="en-US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		</a:t>
            </a:r>
            <a:endParaRPr lang="en-US" sz="2000" b="1" dirty="0" smtClean="0"/>
          </a:p>
        </p:txBody>
      </p:sp>
      <p:pic>
        <p:nvPicPr>
          <p:cNvPr id="512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1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762000" y="666751"/>
          <a:ext cx="7467601" cy="3926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1311"/>
                <a:gridCol w="1302490"/>
                <a:gridCol w="1302490"/>
                <a:gridCol w="1215655"/>
                <a:gridCol w="1215655"/>
              </a:tblGrid>
              <a:tr h="466648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Detail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Approved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Budget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Approved Budget</a:t>
                      </a:r>
                    </a:p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Jan – June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Actual </a:t>
                      </a:r>
                    </a:p>
                    <a:p>
                      <a:pPr algn="ctr" rtl="0" fontAlgn="b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Jan-June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%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rtl="0" fontAlgn="b"/>
                      <a:r>
                        <a:rPr lang="en-US" sz="14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Perf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4284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Nbn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FINANCING REQUIREMENT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(66.430)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(33.215)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(7.786)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FINANCING 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66.430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33.215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6.729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FINANCING (SOURCES)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145.593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72.797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35.297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214260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External Loans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(</a:t>
                      </a:r>
                      <a:r>
                        <a:rPr lang="en-US" sz="12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) DPO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30.000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15.000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(ii) Others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27.664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13.832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5.297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Internal Loans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37.929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18.965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30.000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158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2771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Bond Issue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50.000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25.000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REPAYMENTS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79.163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39.582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28.568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72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External Loans (Principal Repayments)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0.613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   0.307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0.416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136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26665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Internal Loan (Principal Repayments)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36.811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18.406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14.898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81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266656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Consolidated Debt Service Accounts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41.739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20.870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13.254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Calibri" pitchFamily="34" charset="0"/>
                        </a:rPr>
                        <a:t>64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90454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61950"/>
            <a:ext cx="662940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002060"/>
                </a:solidFill>
                <a:latin typeface="Berlin Sans FB" pitchFamily="34" charset="0"/>
              </a:rPr>
              <a:t>Y2012 Financing Activities  cont’d</a:t>
            </a:r>
            <a:endParaRPr lang="en-US" sz="3600" b="1" dirty="0" smtClean="0">
              <a:solidFill>
                <a:srgbClr val="002060"/>
              </a:solidFill>
            </a:endParaRPr>
          </a:p>
        </p:txBody>
      </p:sp>
      <p:sp>
        <p:nvSpPr>
          <p:cNvPr id="53251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4582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CF9B3C62-DE8B-4618-90A1-41FFFC5684CD}" type="slidenum">
              <a:rPr lang="en-US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1123950"/>
            <a:ext cx="8382000" cy="2971800"/>
          </a:xfrm>
        </p:spPr>
        <p:txBody>
          <a:bodyPr>
            <a:noAutofit/>
          </a:bodyPr>
          <a:lstStyle/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1800" dirty="0" smtClean="0">
                <a:latin typeface="Berlin Sans FB" pitchFamily="34" charset="0"/>
              </a:rPr>
              <a:t>Financing Activities for half-year 2012 show that despite a net revenue surplus of             N</a:t>
            </a:r>
            <a:r>
              <a:rPr lang="en-US" sz="1800" b="1" dirty="0" smtClean="0">
                <a:latin typeface="Calibri" pitchFamily="34" charset="0"/>
              </a:rPr>
              <a:t> 67.585</a:t>
            </a:r>
            <a:r>
              <a:rPr lang="en-US" sz="1800" dirty="0" smtClean="0">
                <a:latin typeface="Berlin Sans FB" pitchFamily="34" charset="0"/>
              </a:rPr>
              <a:t>bn, the State borrowed a net amount of N6.729bn</a:t>
            </a:r>
          </a:p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sz="1800" dirty="0" smtClean="0">
              <a:latin typeface="Berlin Sans FB" pitchFamily="34" charset="0"/>
            </a:endParaRPr>
          </a:p>
          <a:p>
            <a:pPr marL="365760" indent="-256032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3"/>
              <a:buChar char=""/>
              <a:defRPr/>
            </a:pPr>
            <a:r>
              <a:rPr lang="en-US" sz="1800" dirty="0" smtClean="0">
                <a:latin typeface="Berlin Sans FB" pitchFamily="34" charset="0"/>
              </a:rPr>
              <a:t>Ministry of Finance &amp; Debt Management Office need to drive budgeted loan draw-downs intensively or seek urgent restructuring of the Borrowing Plan to ensure budget performance for the year is not adversely affected severely</a:t>
            </a:r>
            <a:endParaRPr lang="en-US" sz="1800" dirty="0" smtClean="0"/>
          </a:p>
          <a:p>
            <a:pPr marL="274320" indent="-27432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 smtClean="0"/>
              <a:t>	</a:t>
            </a:r>
            <a:endParaRPr lang="en-US" sz="1800" dirty="0" smtClean="0"/>
          </a:p>
        </p:txBody>
      </p:sp>
      <p:pic>
        <p:nvPicPr>
          <p:cNvPr id="53254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4"/>
            <a:ext cx="7772400" cy="1298575"/>
          </a:xfrm>
        </p:spPr>
        <p:txBody>
          <a:bodyPr/>
          <a:lstStyle/>
          <a:p>
            <a:pPr algn="ctr"/>
            <a:r>
              <a:rPr lang="en-GB" sz="14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TOTAL VALUE OF PRE-PAYMENT CERTIFICATIONS FOR THE PERIOD APRIL-JUNE, 2012 [BY SECTOR] </a:t>
            </a:r>
            <a:r>
              <a:rPr lang="en-GB" sz="36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sz="36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endParaRPr lang="en-US" sz="36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819150"/>
          <a:ext cx="7619999" cy="3969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1634563"/>
                <a:gridCol w="727637"/>
                <a:gridCol w="1600200"/>
                <a:gridCol w="1752600"/>
                <a:gridCol w="1447799"/>
              </a:tblGrid>
              <a:tr h="69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S/N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SECTOR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No of Pc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 Contract Sum 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Advance/Previous Payment  </a:t>
                      </a:r>
                      <a:endParaRPr lang="en-US" sz="1400" b="1" dirty="0" smtClean="0">
                        <a:solidFill>
                          <a:srgbClr val="000000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Amount Due</a:t>
                      </a:r>
                      <a:endParaRPr lang="en-GB" sz="14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910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General Public Services</a:t>
                      </a:r>
                      <a:endParaRPr lang="en-GB" sz="1100" b="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11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839,288,315.65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678,644,730.13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158,175,003.76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910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Education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49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1,572,067,834.26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1,177,380,044.33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267,344,618.06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001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Environmental Protection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25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7,118,736,651.50</a:t>
                      </a:r>
                      <a:endParaRPr lang="en-GB" sz="12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4,167,628,785.55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653,207,227.66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082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Economic Affairs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34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25,426,045,681.72</a:t>
                      </a:r>
                      <a:endParaRPr lang="en-GB" sz="12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17,411,636,181.52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3,460,505,091.40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910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5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Health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7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2,759,806,422.87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2,478,960,046.13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274,421,376.74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001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6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Housing Community Amenities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31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1,844,664,417.40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1,397,559,566.69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193,643,355.32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001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7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Recreation, Culture and Religion 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  <a:endParaRPr lang="en-GB" sz="12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25,000,000.00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10,000,000.00</a:t>
                      </a:r>
                      <a:endParaRPr lang="en-GB" sz="12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5,200,000.00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910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8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Public Order and Safety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  <a:endParaRPr lang="en-GB" sz="12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555,040,000.00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340,272,750.00</a:t>
                      </a:r>
                      <a:endParaRPr lang="en-GB" sz="120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94,544,600.00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910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Social Protection</a:t>
                      </a:r>
                      <a:endParaRPr lang="en-GB" sz="11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latin typeface="Cambria" pitchFamily="18" charset="0"/>
                          <a:ea typeface="Calibri"/>
                          <a:cs typeface="Times New Roman"/>
                        </a:rPr>
                        <a:t>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3082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 </a:t>
                      </a:r>
                      <a:endParaRPr lang="en-GB" sz="16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160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40,140,649,323.40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27,662,082,104.35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5,107,041,272.94</a:t>
                      </a:r>
                      <a:endParaRPr lang="en-GB" sz="1200" dirty="0"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4196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4"/>
            <a:ext cx="7772400" cy="1222375"/>
          </a:xfrm>
        </p:spPr>
        <p:txBody>
          <a:bodyPr/>
          <a:lstStyle/>
          <a:p>
            <a:pPr algn="ctr"/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SUMMARY OF RETURNED PAYMENT CERITIFICATE’S FOR THE PERIOD OF APRIL-JUNE, 2012.     </a:t>
            </a:r>
            <a:r>
              <a:rPr lang="en-GB" sz="24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sz="24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0" y="895349"/>
          <a:ext cx="7239000" cy="3867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"/>
                <a:gridCol w="1219200"/>
                <a:gridCol w="914400"/>
                <a:gridCol w="457200"/>
                <a:gridCol w="1371600"/>
                <a:gridCol w="1524000"/>
                <a:gridCol w="1447800"/>
              </a:tblGrid>
              <a:tr h="6071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S/N</a:t>
                      </a:r>
                      <a:endParaRPr lang="en-GB" sz="12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Sector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MDA</a:t>
                      </a:r>
                      <a:endParaRPr lang="en-GB" sz="12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No of Pc</a:t>
                      </a:r>
                      <a:endParaRPr lang="en-GB" sz="12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Total Contract Sum </a:t>
                      </a:r>
                      <a:endParaRPr lang="en-GB" sz="12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Advance/Previous Payment  </a:t>
                      </a:r>
                      <a:endParaRPr lang="en-US" sz="1200" b="1" dirty="0" smtClean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Amount Due</a:t>
                      </a:r>
                      <a:endParaRPr lang="en-GB" sz="12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439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Education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Education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38,095,218.37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22,857,131.02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13,323,538.26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2107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SUBEB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15,909,797.52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15,114,307.64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795,489.88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2107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SCRPS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127,443,898.79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77,020,065.38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44,296,965.01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352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Environment Protection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Environment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36,000,000.00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25,132,012.70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6,350,266.03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2098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Environment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425,000,000.00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353,896,104.67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38,689,805.23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2184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Economic Affairs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LAMATA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1,275,000,000.00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637,500,000.00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267,750,000.00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352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Works &amp; Infrastructure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1,853,072,989.69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1,132,339,488.49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93,642,120.91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352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Works &amp; Infrastructure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100,000,000.00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b="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100,000,000.00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3229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Housing </a:t>
                      </a:r>
                      <a:r>
                        <a:rPr lang="en-US" sz="1000" b="1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 &amp; Com. Amenities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NTDA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61,089,842.00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24,435,937.00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20,340,351.73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2087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NTDA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36,958,158.11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14,783,263.24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13,297,942.56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1686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Rural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9,620,338.25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5,772,202.95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481,016.91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  <a:tr h="35219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TOTAL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18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3,978,190,242.73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2,308,850,513.09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Calibri"/>
                          <a:cs typeface="Times New Roman"/>
                        </a:rPr>
                        <a:t>598,967,496.52</a:t>
                      </a:r>
                      <a:endParaRPr lang="en-GB" sz="1000" dirty="0">
                        <a:solidFill>
                          <a:schemeClr val="tx1"/>
                        </a:solidFill>
                        <a:latin typeface="Cambria" pitchFamily="18" charset="0"/>
                        <a:ea typeface="Calibri"/>
                        <a:cs typeface="Times New Roman"/>
                      </a:endParaRPr>
                    </a:p>
                  </a:txBody>
                  <a:tcPr marL="58899" marR="58899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4572000" cy="190500"/>
          </a:xfrm>
        </p:spPr>
        <p:txBody>
          <a:bodyPr/>
          <a:lstStyle/>
          <a:p>
            <a:pPr>
              <a:defRPr/>
            </a:pPr>
            <a:r>
              <a:rPr lang="en-US" sz="1200" dirty="0" smtClean="0"/>
              <a:t>MEPB:Q2 Y2012 Budget Performance Appraisal</a:t>
            </a:r>
            <a:endParaRPr lang="en-US" sz="1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pic>
        <p:nvPicPr>
          <p:cNvPr id="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538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123950"/>
          </a:xfrm>
        </p:spPr>
        <p:txBody>
          <a:bodyPr/>
          <a:lstStyle/>
          <a:p>
            <a:pPr algn="ctr"/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2000" b="1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Reasons for Returned Certificates </a:t>
            </a:r>
            <a:r>
              <a:rPr lang="en-GB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009900"/>
          </a:xfrm>
        </p:spPr>
        <p:txBody>
          <a:bodyPr/>
          <a:lstStyle/>
          <a:p>
            <a:endParaRPr lang="en-US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Payment Certificates did not conform with the standard format</a:t>
            </a:r>
          </a:p>
          <a:p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Sub-standard quality of work</a:t>
            </a:r>
            <a:endParaRPr lang="en-GB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5%VAT and 5%retention were not recognized in the Payment  certificates.</a:t>
            </a:r>
            <a:endParaRPr lang="en-GB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Non conformity to release of Stage/Final payments</a:t>
            </a:r>
            <a:endParaRPr lang="en-GB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>
              <a:buFontTx/>
              <a:buChar char="•"/>
            </a:pPr>
            <a:r>
              <a:rPr lang="en-US" sz="20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Mobilization fees not exhausted</a:t>
            </a:r>
            <a:endParaRPr lang="en-GB" sz="2000" dirty="0" smtClean="0"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7244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6374"/>
            <a:ext cx="7772400" cy="993775"/>
          </a:xfrm>
        </p:spPr>
        <p:txBody>
          <a:bodyPr/>
          <a:lstStyle/>
          <a:p>
            <a:pPr algn="ctr"/>
            <a:r>
              <a:rPr lang="en-US" sz="1600" b="1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>Comparative Analysis of Amount Due by Sectors between Q2 – 2011 &amp; Q2-2012</a:t>
            </a:r>
            <a:r>
              <a:rPr lang="en-GB" sz="12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en-GB" sz="1200" dirty="0" smtClean="0">
                <a:latin typeface="Berlin Sans FB" pitchFamily="34" charset="0"/>
                <a:ea typeface="Calibri" pitchFamily="34" charset="0"/>
                <a:cs typeface="Times New Roman" pitchFamily="18" charset="0"/>
              </a:rPr>
            </a:br>
            <a:endParaRPr lang="en-US" sz="2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914401" y="860979"/>
          <a:ext cx="6553199" cy="3339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153"/>
                <a:gridCol w="1613646"/>
                <a:gridCol w="2286000"/>
                <a:gridCol w="2438400"/>
              </a:tblGrid>
              <a:tr h="3601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1" i="0" u="none" strike="noStrike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S/N</a:t>
                      </a:r>
                    </a:p>
                    <a:p>
                      <a:pPr algn="ctr" fontAlgn="b"/>
                      <a:endParaRPr lang="en-GB" sz="1050" b="1" i="0" u="none" strike="noStrike" dirty="0" smtClean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1" i="0" u="none" strike="noStrike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SECTORS</a:t>
                      </a:r>
                    </a:p>
                    <a:p>
                      <a:pPr algn="ctr" fontAlgn="b"/>
                      <a:endParaRPr lang="en-GB" sz="1050" b="1" i="0" u="none" strike="noStrike" dirty="0" smtClean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1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Amount Due, </a:t>
                      </a:r>
                      <a:r>
                        <a:rPr lang="en-GB" sz="1050" b="1" i="0" u="none" strike="noStrike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2011</a:t>
                      </a:r>
                    </a:p>
                    <a:p>
                      <a:pPr algn="ctr" fontAlgn="b"/>
                      <a:endParaRPr lang="en-GB" sz="1050" b="1" i="0" u="none" strike="noStrike" dirty="0" smtClean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1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Amount Due, </a:t>
                      </a:r>
                      <a:r>
                        <a:rPr lang="en-GB" sz="1050" b="1" i="0" u="none" strike="noStrike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2012</a:t>
                      </a:r>
                    </a:p>
                    <a:p>
                      <a:pPr algn="ctr" fontAlgn="b"/>
                      <a:endParaRPr lang="en-GB" sz="1050" b="1" i="0" u="none" strike="noStrike" dirty="0" smtClean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3601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General Public Service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306,873,744.70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678,644,730.13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22951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2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Education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543,370,977.53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1,177,380,044.33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3601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3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Environmental Protection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475,798,107.93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4,167,628,785.55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15260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4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Economic Affairs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4,830,765,615.27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17,411,636,181.52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219749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5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Health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707,034,710.85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2,478,960,046.13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40462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6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Housing Community Amenities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1,035,863,727.65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1,397,559,566.69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404620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7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Recreation, Culture &amp; religion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14,692,500.00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10,000,000.00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360144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8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5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Public Order &amp; Safety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-</a:t>
                      </a:r>
                      <a:endParaRPr lang="en-GB" sz="1050" b="0" i="0" u="none" strike="noStrike" dirty="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050" b="0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340,272,750.00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  <a:tr h="360144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0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Total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27,662,082,104.35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5,107,041,272.94</a:t>
                      </a:r>
                    </a:p>
                  </a:txBody>
                  <a:tcPr marL="0" marR="0" marT="0" marB="0" anchor="b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4400" y="4781550"/>
            <a:ext cx="4495800" cy="1905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36653D-785B-486C-A4E5-0689D472AF01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  <p:pic>
        <p:nvPicPr>
          <p:cNvPr id="9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686800" y="133350"/>
            <a:ext cx="3095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 </a:t>
            </a:r>
            <a:r>
              <a:rPr lang="en-US" sz="2400" b="1" dirty="0" smtClean="0">
                <a:solidFill>
                  <a:srgbClr val="002060"/>
                </a:solidFill>
                <a:latin typeface="Arial Rounded MT Bold" pitchFamily="34" charset="0"/>
              </a:rPr>
              <a:t>OBSERVATIONS/RECOMMENDATIONS</a:t>
            </a:r>
            <a:endParaRPr lang="en-US" b="1" dirty="0" smtClean="0">
              <a:solidFill>
                <a:srgbClr val="002060"/>
              </a:solidFill>
            </a:endParaRPr>
          </a:p>
        </p:txBody>
      </p:sp>
      <p:sp>
        <p:nvSpPr>
          <p:cNvPr id="5427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48768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1426284E-E696-486A-9C75-289B44222F48}" type="slidenum">
              <a:rPr lang="en-US" smtClean="0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0" y="1047750"/>
            <a:ext cx="8534400" cy="3505200"/>
          </a:xfrm>
        </p:spPr>
        <p:txBody>
          <a:bodyPr>
            <a:normAutofit fontScale="92500" lnSpcReduction="10000"/>
          </a:bodyPr>
          <a:lstStyle/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400" dirty="0" smtClean="0">
                <a:latin typeface="Arial Narrow" pitchFamily="34" charset="0"/>
              </a:rPr>
              <a:t>The Overall Budget performance of  was 75% ; still short of the set benchmark of 90%; budget is revenue-driven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400" dirty="0" smtClean="0">
                <a:latin typeface="Arial Narrow" pitchFamily="34" charset="0"/>
              </a:rPr>
              <a:t>Revenue Generating Agencies other than LIRS performed at average of  52%; such  MDAs need to heed call for intensive revenue generation monitoring </a:t>
            </a:r>
            <a:r>
              <a:rPr lang="en-US" sz="2400" dirty="0" smtClean="0">
                <a:latin typeface="Arial Narrow" pitchFamily="34" charset="0"/>
              </a:rPr>
              <a:t>to improve on their performance;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smtClean="0">
                <a:latin typeface="Arial Narrow" pitchFamily="34" charset="0"/>
              </a:rPr>
              <a:t>Efforts at improving the accounting for Government revenues need to be stepped up</a:t>
            </a: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2400" dirty="0" smtClean="0">
                <a:latin typeface="Arial Narrow" pitchFamily="34" charset="0"/>
              </a:rPr>
              <a:t> Recurrent Expenditure is still crowding  out much-needed Capital expenditure; Continuing efforts at control on Recurrent Expenditure to free funds for Capital Projects is imperative</a:t>
            </a:r>
            <a:endParaRPr lang="en-US" sz="24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000" dirty="0" smtClean="0">
              <a:latin typeface="Arial Narrow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20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2800" dirty="0" smtClean="0"/>
          </a:p>
        </p:txBody>
      </p:sp>
      <p:pic>
        <p:nvPicPr>
          <p:cNvPr id="5427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OBSERVATIONS/RECOMMENDATIONS……..2/</a:t>
            </a:r>
            <a:endParaRPr lang="en-US" sz="28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9530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 Y2012 Budget Performance Appraisal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2B96E7-4477-46EB-A013-69610228C7E4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800" y="1276350"/>
            <a:ext cx="8382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None/>
            </a:pPr>
            <a:endParaRPr lang="en-GB" dirty="0" smtClean="0">
              <a:latin typeface="Arial Narrow" pitchFamily="34" charset="0"/>
            </a:endParaRPr>
          </a:p>
          <a:p>
            <a:pPr marL="457200" indent="-457200" eaLnBrk="1" hangingPunct="1">
              <a:buAutoNum type="arabicPeriod" startAt="5"/>
            </a:pPr>
            <a:r>
              <a:rPr lang="en-GB" sz="2400" dirty="0" smtClean="0">
                <a:latin typeface="Arial Narrow" pitchFamily="34" charset="0"/>
              </a:rPr>
              <a:t>MOF &amp; DMO need to expedite action in Y2012 on planned loan draw-downs or restructuring of same, as the net financing programme accounts for 13.5 % of budgeted expenditure</a:t>
            </a:r>
          </a:p>
          <a:p>
            <a:pPr>
              <a:spcBef>
                <a:spcPct val="20000"/>
              </a:spcBef>
            </a:pPr>
            <a:r>
              <a:rPr lang="en-GB" sz="2400" dirty="0" smtClean="0">
                <a:latin typeface="Arial Narrow" pitchFamily="34" charset="0"/>
              </a:rPr>
              <a:t>6</a:t>
            </a:r>
            <a:r>
              <a:rPr lang="en-GB" sz="2800" dirty="0" smtClean="0">
                <a:latin typeface="Arial Narrow" pitchFamily="34" charset="0"/>
              </a:rPr>
              <a:t>. </a:t>
            </a:r>
            <a:r>
              <a:rPr lang="en-US" sz="2400" dirty="0" smtClean="0">
                <a:latin typeface="Arial Narrow" pitchFamily="34" charset="0"/>
              </a:rPr>
              <a:t>Absence of reliable baseline information</a:t>
            </a:r>
            <a:r>
              <a:rPr lang="en-US" sz="2800" dirty="0" smtClean="0">
                <a:latin typeface="Arial Narrow" pitchFamily="34" charset="0"/>
              </a:rPr>
              <a:t>. [All MDAs]</a:t>
            </a:r>
          </a:p>
          <a:p>
            <a:pPr lvl="1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2800" dirty="0" smtClean="0">
                <a:latin typeface="Arial Narrow" pitchFamily="34" charset="0"/>
              </a:rPr>
              <a:t>	</a:t>
            </a:r>
            <a:r>
              <a:rPr lang="en-US" sz="2400" dirty="0" smtClean="0">
                <a:latin typeface="Arial Narrow" pitchFamily="34" charset="0"/>
              </a:rPr>
              <a:t>Improper discharge of storm water at </a:t>
            </a:r>
            <a:r>
              <a:rPr lang="en-US" sz="2400" dirty="0" err="1" smtClean="0">
                <a:latin typeface="Arial Narrow" pitchFamily="34" charset="0"/>
              </a:rPr>
              <a:t>Odongunyan</a:t>
            </a:r>
            <a:r>
              <a:rPr lang="en-US" sz="2400" dirty="0" smtClean="0">
                <a:latin typeface="Arial Narrow" pitchFamily="34" charset="0"/>
              </a:rPr>
              <a:t>/</a:t>
            </a:r>
            <a:r>
              <a:rPr lang="en-US" sz="2400" dirty="0" err="1" smtClean="0">
                <a:latin typeface="Arial Narrow" pitchFamily="34" charset="0"/>
              </a:rPr>
              <a:t>Odonla</a:t>
            </a:r>
            <a:r>
              <a:rPr lang="en-US" sz="2400" dirty="0" smtClean="0">
                <a:latin typeface="Arial Narrow" pitchFamily="34" charset="0"/>
              </a:rPr>
              <a:t> in 	</a:t>
            </a:r>
            <a:r>
              <a:rPr lang="en-US" sz="2400" dirty="0" err="1" smtClean="0">
                <a:latin typeface="Arial Narrow" pitchFamily="34" charset="0"/>
              </a:rPr>
              <a:t>Ikorodu</a:t>
            </a:r>
            <a:r>
              <a:rPr lang="en-US" sz="2400" dirty="0" smtClean="0">
                <a:latin typeface="Arial Narrow" pitchFamily="34" charset="0"/>
              </a:rPr>
              <a:t> (Environment)</a:t>
            </a:r>
          </a:p>
          <a:p>
            <a:pPr lvl="1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2400" dirty="0" smtClean="0">
                <a:latin typeface="Arial Narrow" pitchFamily="34" charset="0"/>
              </a:rPr>
              <a:t>Defective project design at </a:t>
            </a:r>
            <a:r>
              <a:rPr lang="en-US" sz="2400" dirty="0" err="1" smtClean="0">
                <a:latin typeface="Arial Narrow" pitchFamily="34" charset="0"/>
              </a:rPr>
              <a:t>Oje</a:t>
            </a:r>
            <a:r>
              <a:rPr lang="en-US" sz="2400" dirty="0" smtClean="0">
                <a:latin typeface="Arial Narrow" pitchFamily="34" charset="0"/>
              </a:rPr>
              <a:t> </a:t>
            </a:r>
            <a:r>
              <a:rPr lang="en-US" sz="2400" dirty="0" err="1" smtClean="0">
                <a:latin typeface="Arial Narrow" pitchFamily="34" charset="0"/>
              </a:rPr>
              <a:t>Imahvin</a:t>
            </a:r>
            <a:r>
              <a:rPr lang="en-US" sz="2400" dirty="0" smtClean="0">
                <a:latin typeface="Arial Narrow" pitchFamily="34" charset="0"/>
              </a:rPr>
              <a:t> street ,</a:t>
            </a:r>
            <a:r>
              <a:rPr lang="en-US" sz="2400" dirty="0" err="1" smtClean="0">
                <a:latin typeface="Arial Narrow" pitchFamily="34" charset="0"/>
              </a:rPr>
              <a:t>Oregun</a:t>
            </a:r>
            <a:r>
              <a:rPr lang="en-US" sz="2400" dirty="0" smtClean="0">
                <a:latin typeface="Arial Narrow" pitchFamily="34" charset="0"/>
              </a:rPr>
              <a:t>(W &amp;I)</a:t>
            </a:r>
          </a:p>
          <a:p>
            <a:pPr marL="457200" indent="-457200" eaLnBrk="1" hangingPunct="1">
              <a:buAutoNum type="arabicPeriod" startAt="5"/>
            </a:pPr>
            <a:endParaRPr lang="en-GB" sz="2400" dirty="0" smtClean="0">
              <a:latin typeface="Arial Narrow" pitchFamily="34" charset="0"/>
            </a:endParaRPr>
          </a:p>
        </p:txBody>
      </p:sp>
      <p:pic>
        <p:nvPicPr>
          <p:cNvPr id="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3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1" y="209550"/>
            <a:ext cx="6858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OBSERVATIONS/RECOMMENDATIONS……..3/</a:t>
            </a:r>
            <a:endParaRPr lang="en-US" sz="28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14400" y="4629150"/>
            <a:ext cx="4800600" cy="3429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MEPB:Q2 Y2012 Budget Performance Appraisal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2B96E7-4477-46EB-A013-69610228C7E4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4800" y="1777687"/>
            <a:ext cx="8686800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spcBef>
                <a:spcPct val="20000"/>
              </a:spcBef>
              <a:buFont typeface="Wingdings" pitchFamily="2" charset="2"/>
              <a:buChar char="ü"/>
            </a:pPr>
            <a:r>
              <a:rPr lang="en-US" sz="2800" dirty="0" smtClean="0">
                <a:latin typeface="Arial Narrow" pitchFamily="34" charset="0"/>
              </a:rPr>
              <a:t>Location of ‘World class’ Park under high tension wire of PHCN at </a:t>
            </a:r>
            <a:r>
              <a:rPr lang="en-US" sz="2800" dirty="0" err="1" smtClean="0">
                <a:latin typeface="Arial Narrow" pitchFamily="34" charset="0"/>
              </a:rPr>
              <a:t>Ayobo</a:t>
            </a:r>
            <a:r>
              <a:rPr lang="en-US" sz="2800" dirty="0" smtClean="0">
                <a:latin typeface="Arial Narrow" pitchFamily="34" charset="0"/>
              </a:rPr>
              <a:t> (Environment)</a:t>
            </a:r>
          </a:p>
          <a:p>
            <a:pPr>
              <a:spcBef>
                <a:spcPct val="20000"/>
              </a:spcBef>
              <a:buFont typeface="Wingdings" pitchFamily="2" charset="2"/>
              <a:buChar char="q"/>
            </a:pPr>
            <a:r>
              <a:rPr lang="en-US" sz="2800" b="1" dirty="0" smtClean="0">
                <a:latin typeface="Arial Narrow" pitchFamily="34" charset="0"/>
              </a:rPr>
              <a:t>Recommendations</a:t>
            </a:r>
          </a:p>
          <a:p>
            <a:pPr lvl="2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800" dirty="0" smtClean="0">
                <a:latin typeface="Arial Narrow" pitchFamily="34" charset="0"/>
              </a:rPr>
              <a:t>STB must ensure strict compliance with MEPB Circular on baseline </a:t>
            </a:r>
          </a:p>
        </p:txBody>
      </p:sp>
    </p:spTree>
  </p:cSld>
  <p:clrMapOvr>
    <a:masterClrMapping/>
  </p:clrMapOvr>
  <p:transition spd="slow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OBSERVATIONS/RECOMMENDATIONS……..4/</a:t>
            </a:r>
            <a:endParaRPr lang="en-US" sz="28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990600" y="4800600"/>
            <a:ext cx="5715000" cy="342900"/>
          </a:xfrm>
        </p:spPr>
        <p:txBody>
          <a:bodyPr/>
          <a:lstStyle/>
          <a:p>
            <a:pPr>
              <a:defRPr/>
            </a:pPr>
            <a:r>
              <a:rPr lang="en-US" smtClean="0"/>
              <a:t>MEPB:Q2 Y2012 Budget Performance Appraisal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2B96E7-4477-46EB-A013-69610228C7E4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  <p:pic>
        <p:nvPicPr>
          <p:cNvPr id="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39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533400" y="1200150"/>
            <a:ext cx="80772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None/>
            </a:pPr>
            <a:endParaRPr lang="en-GB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eaLnBrk="1" hangingPunct="1">
              <a:buNone/>
            </a:pPr>
            <a:endParaRPr lang="en-GB" sz="2000" dirty="0" smtClean="0">
              <a:latin typeface="Arial Narrow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4400" y="1200148"/>
            <a:ext cx="7315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Cambria" pitchFamily="18" charset="0"/>
              </a:rPr>
              <a:t>Lack of  proper coordination  among MDAs .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>
                <a:latin typeface="Cambria" pitchFamily="18" charset="0"/>
              </a:rPr>
              <a:t>Construction of  </a:t>
            </a:r>
            <a:r>
              <a:rPr lang="en-US" dirty="0" err="1" smtClean="0">
                <a:latin typeface="Cambria" pitchFamily="18" charset="0"/>
              </a:rPr>
              <a:t>Ipaja</a:t>
            </a:r>
            <a:r>
              <a:rPr lang="en-US" dirty="0" smtClean="0">
                <a:latin typeface="Cambria" pitchFamily="18" charset="0"/>
              </a:rPr>
              <a:t>- </a:t>
            </a:r>
            <a:r>
              <a:rPr lang="en-US" dirty="0" err="1" smtClean="0">
                <a:latin typeface="Cambria" pitchFamily="18" charset="0"/>
              </a:rPr>
              <a:t>Ayobo</a:t>
            </a:r>
            <a:r>
              <a:rPr lang="en-US" dirty="0" smtClean="0">
                <a:latin typeface="Cambria" pitchFamily="18" charset="0"/>
              </a:rPr>
              <a:t>  Road( MOW &amp;I  and Environment)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>
                <a:latin typeface="Cambria" pitchFamily="18" charset="0"/>
              </a:rPr>
              <a:t>Construction of Drainage Channel at </a:t>
            </a:r>
            <a:r>
              <a:rPr lang="en-US" dirty="0" err="1" smtClean="0">
                <a:latin typeface="Cambria" pitchFamily="18" charset="0"/>
              </a:rPr>
              <a:t>Ogba</a:t>
            </a:r>
            <a:r>
              <a:rPr lang="en-US" dirty="0" smtClean="0">
                <a:latin typeface="Cambria" pitchFamily="18" charset="0"/>
              </a:rPr>
              <a:t>/WEMPCO Road(LAMATA&amp; ENVIRONMENT).</a:t>
            </a:r>
          </a:p>
          <a:p>
            <a:pPr>
              <a:buFont typeface="Arial" charset="0"/>
              <a:buNone/>
            </a:pPr>
            <a:r>
              <a:rPr lang="en-US" b="1" dirty="0" smtClean="0">
                <a:latin typeface="Cambria" pitchFamily="18" charset="0"/>
              </a:rPr>
              <a:t>Recommendations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Cambria" pitchFamily="18" charset="0"/>
              </a:rPr>
              <a:t>MDAs should improve their collaborative efforts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Cambria" pitchFamily="18" charset="0"/>
              </a:rPr>
              <a:t>STB should ensure submission of  implementation plan before 	award</a:t>
            </a:r>
          </a:p>
          <a:p>
            <a:endParaRPr lang="en-US" dirty="0" smtClean="0">
              <a:latin typeface="Cambria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en-US" dirty="0" smtClean="0">
                <a:latin typeface="Cambria" pitchFamily="18" charset="0"/>
              </a:rPr>
              <a:t>Lack of  adequate planning before  Projects  implementation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>
                <a:latin typeface="Cambria" pitchFamily="18" charset="0"/>
              </a:rPr>
              <a:t> Provision of  water scheme by MRD without adequate arrangement for power and maintenance. </a:t>
            </a:r>
          </a:p>
        </p:txBody>
      </p:sp>
    </p:spTree>
  </p:cSld>
  <p:clrMapOvr>
    <a:masterClrMapping/>
  </p:clrMapOvr>
  <p:transition spd="slow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Construction of Drainage Channel at </a:t>
            </a:r>
            <a:r>
              <a:rPr lang="en-US" sz="2400" dirty="0" err="1" smtClean="0"/>
              <a:t>Ogba</a:t>
            </a:r>
            <a:r>
              <a:rPr lang="en-US" sz="2400" dirty="0" smtClean="0"/>
              <a:t>/WEMPCO Road</a:t>
            </a:r>
          </a:p>
        </p:txBody>
      </p:sp>
      <p:pic>
        <p:nvPicPr>
          <p:cNvPr id="15363" name="Content Placeholder 3" descr="C:\Users\user\Desktop\Samsang 1\SAM_304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4" y="1200151"/>
            <a:ext cx="6035675" cy="3394472"/>
          </a:xfrm>
        </p:spPr>
      </p:pic>
      <p:pic>
        <p:nvPicPr>
          <p:cNvPr id="4" name="Content Placeholder 3" descr="C:\Users\user\Desktop\Samsang 1\SAM_3047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178709"/>
            <a:ext cx="6035675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Construction of Drainage Channel at </a:t>
            </a:r>
            <a:r>
              <a:rPr lang="en-US" sz="2400" dirty="0" err="1" smtClean="0"/>
              <a:t>Ogba</a:t>
            </a:r>
            <a:r>
              <a:rPr lang="en-US" sz="2400" dirty="0" smtClean="0"/>
              <a:t>/WEMPCO Road</a:t>
            </a:r>
          </a:p>
        </p:txBody>
      </p:sp>
      <p:pic>
        <p:nvPicPr>
          <p:cNvPr id="16387" name="Content Placeholder 3" descr="C:\Users\user\Desktop\Samsang 1\SAM_305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54164" y="1200151"/>
            <a:ext cx="6035675" cy="3394472"/>
          </a:xfrm>
        </p:spPr>
      </p:pic>
    </p:spTree>
  </p:cSld>
  <p:clrMapOvr>
    <a:masterClrMapping/>
  </p:clrMapOvr>
  <p:transition spd="slow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33350"/>
            <a:ext cx="6781800" cy="457200"/>
          </a:xfrm>
        </p:spPr>
        <p:txBody>
          <a:bodyPr/>
          <a:lstStyle/>
          <a:p>
            <a:pPr algn="ctr" eaLnBrk="1" hangingPunct="1"/>
            <a:r>
              <a:rPr lang="en-US" sz="32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</a:t>
            </a:r>
            <a:endParaRPr lang="en-US" sz="3200" b="1" dirty="0" smtClean="0"/>
          </a:p>
        </p:txBody>
      </p:sp>
      <p:sp>
        <p:nvSpPr>
          <p:cNvPr id="56323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28600" y="4552950"/>
            <a:ext cx="8686800" cy="406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>
                <a:latin typeface="Arial" charset="0"/>
                <a:cs typeface="Arial" charset="0"/>
              </a:rPr>
              <a:t>MEPB:Q2 Y2012 Budget Performance Appraisal</a:t>
            </a: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534400" y="4629150"/>
            <a:ext cx="457200" cy="342900"/>
          </a:xfrm>
        </p:spPr>
        <p:txBody>
          <a:bodyPr>
            <a:normAutofit/>
          </a:bodyPr>
          <a:lstStyle/>
          <a:p>
            <a:pPr>
              <a:defRPr/>
            </a:pPr>
            <a:fld id="{92D7A0E2-4174-46CB-B8C2-67AE7DC81446}" type="slidenum">
              <a:rPr lang="en-US"/>
              <a:pPr>
                <a:defRPr/>
              </a:pPr>
              <a:t>49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819150"/>
            <a:ext cx="8382000" cy="38100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The Executive Council and the Body of Permanent Secretaries are invited to:</a:t>
            </a:r>
            <a:endParaRPr lang="en-US" sz="3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 the Y2012 Budget size was N491.941bn. The prorated budget size for the 2</a:t>
            </a:r>
            <a:r>
              <a:rPr lang="en-US" sz="2000" baseline="30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nd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Quarter was N245.970bn 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overall performance for the half-year was N183.731 in absolute terms or 75% compared to N129.063bn or 57% for same period in Y2011;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Total  Ordinary Revenue performed at 85% or N170.421 bn.</a:t>
            </a:r>
          </a:p>
          <a:p>
            <a:pPr marL="514350" indent="-514350" eaLnBrk="1" fontAlgn="t" hangingPunct="1">
              <a:buFont typeface="+mj-lt"/>
              <a:buAutoNum type="romanLcPeriod"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 the Total Capital Receipts for the period amounted to N5.524bn representing 43% of actual projection;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900" dirty="0" smtClean="0">
              <a:solidFill>
                <a:srgbClr val="C00000"/>
              </a:solidFill>
              <a:latin typeface="Arial Rounded MT Bold" pitchFamily="34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Arial Rounded MT Bold" pitchFamily="34" charset="0"/>
              </a:rPr>
              <a:t>	</a:t>
            </a:r>
            <a:endParaRPr lang="en-GB" sz="2800" dirty="0" smtClean="0">
              <a:solidFill>
                <a:srgbClr val="C00000"/>
              </a:solidFill>
              <a:latin typeface="Arial Rounded MT Bold" pitchFamily="34" charset="0"/>
            </a:endParaRP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772400" cy="536575"/>
          </a:xfrm>
        </p:spPr>
        <p:txBody>
          <a:bodyPr/>
          <a:lstStyle/>
          <a:p>
            <a:pPr algn="ctr" eaLnBrk="1" hangingPunct="1"/>
            <a:r>
              <a:rPr lang="en-US" sz="3600" b="1" dirty="0" smtClean="0">
                <a:solidFill>
                  <a:srgbClr val="002060"/>
                </a:solidFill>
                <a:latin typeface="Arial Rounded MT Bold" pitchFamily="34" charset="0"/>
                <a:cs typeface="Aharoni" pitchFamily="2" charset="-79"/>
              </a:rPr>
              <a:t>PRAYERS………2/</a:t>
            </a:r>
            <a:endParaRPr lang="en-US" sz="3600" b="1" dirty="0" smtClean="0"/>
          </a:p>
        </p:txBody>
      </p:sp>
      <p:sp>
        <p:nvSpPr>
          <p:cNvPr id="57347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914400" y="4629150"/>
            <a:ext cx="5105400" cy="342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cs typeface="Arial" charset="0"/>
              </a:rPr>
              <a:t>MEPB:Q2 Y2012 Budget Performance Appraisal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73B3C9EB-224A-4200-83AB-421622FE6AFA}" type="slidenum">
              <a:rPr lang="en-US"/>
              <a:pPr>
                <a:defRPr/>
              </a:pPr>
              <a:t>50</a:t>
            </a:fld>
            <a:endParaRPr lang="en-US" dirty="0"/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85800" y="666750"/>
            <a:ext cx="8458200" cy="40386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AutoNum type="romanLcPeriod" startAt="5"/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Recurrent Expenditure for the period was N102.836bn representing 88% or (Personnel Cost 91%; Overhead Cost 87%)</a:t>
            </a:r>
          </a:p>
          <a:p>
            <a:pPr marL="660400" indent="-660400" eaLnBrk="1" hangingPunct="1">
              <a:lnSpc>
                <a:spcPct val="80000"/>
              </a:lnSpc>
              <a:buAutoNum type="romanLcPeriod" startAt="5"/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that the Capital Expenditure performance was N80.895bn or 63% ;</a:t>
            </a:r>
          </a:p>
          <a:p>
            <a:pPr marL="660400" indent="-660400" eaLnBrk="1" hangingPunct="1">
              <a:lnSpc>
                <a:spcPct val="80000"/>
              </a:lnSpc>
              <a:buFont typeface="Wingdings 2" pitchFamily="18" charset="2"/>
              <a:buNone/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	note that Capital/Recurrent Expenditure Ratio closed at        44: 56 as against  53 : 47 projected for the period under review;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 Rounded MT Bold" pitchFamily="34" charset="0"/>
              </a:rPr>
              <a:t>vii	</a:t>
            </a:r>
            <a:r>
              <a:rPr lang="en-US" sz="2400" dirty="0" smtClean="0">
                <a:solidFill>
                  <a:srgbClr val="C00000"/>
                </a:solidFill>
                <a:latin typeface="Arial Rounded MT Bold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note and consider all the observations and recommendations raised; and </a:t>
            </a:r>
          </a:p>
          <a:p>
            <a:pPr marL="660400" indent="-660400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viii	 approve the Y2012 Half-Year Budget Appraisal as  presented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.</a:t>
            </a:r>
          </a:p>
        </p:txBody>
      </p:sp>
      <p:pic>
        <p:nvPicPr>
          <p:cNvPr id="57350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1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3152</Words>
  <Application>Microsoft Office PowerPoint</Application>
  <PresentationFormat>On-screen Show (16:9)</PresentationFormat>
  <Paragraphs>1227</Paragraphs>
  <Slides>50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Equity</vt:lpstr>
      <vt:lpstr>LAGOS STATE GOVERNMENT MINISTRY OF ECONOMIC PLANNING &amp; BUDGET</vt:lpstr>
      <vt:lpstr>         OUTLINE</vt:lpstr>
      <vt:lpstr>      Purpose of the briefing</vt:lpstr>
      <vt:lpstr> Y 2012 Budget Preamble</vt:lpstr>
      <vt:lpstr>          Y2012 BUDGET SIZE: 491.941bn SECTORAL ALLOCATION</vt:lpstr>
      <vt:lpstr>Slide 6</vt:lpstr>
      <vt:lpstr>Slide 7</vt:lpstr>
      <vt:lpstr>  Y2012 Budget Focus</vt:lpstr>
      <vt:lpstr>Y2012 Budget Focus…..2/</vt:lpstr>
      <vt:lpstr>Key Implementation Strategies</vt:lpstr>
      <vt:lpstr>Notes from Q1 Review</vt:lpstr>
      <vt:lpstr>Q1 vs. Q2 Y2012</vt:lpstr>
      <vt:lpstr>        Comparative Analysis of Q2 Budget Performance from Y2010 to Y2012 April - June </vt:lpstr>
      <vt:lpstr>Q2 2012 Vs Q2 2011 (April – June)</vt:lpstr>
      <vt:lpstr>Half-Year Budget Performance Highlights</vt:lpstr>
      <vt:lpstr>COMPARATIVE ANALYSIS OF HALF-YEAR Y2011 &amp; Y2012</vt:lpstr>
      <vt:lpstr>Y2012  Half-Year  Revenue Performance</vt:lpstr>
      <vt:lpstr>Half-Year Revenue Appraisal</vt:lpstr>
      <vt:lpstr>Half-Year Revenue Appraisal……2/ </vt:lpstr>
      <vt:lpstr>HALF-YEAR REVENUE PERFORMANCE  FROM 2008 TO Y2012</vt:lpstr>
      <vt:lpstr> Appraisal of Capital Receipts; Jan.–June 2012</vt:lpstr>
      <vt:lpstr>Capital Receipts Appraisal</vt:lpstr>
      <vt:lpstr>Capital Receipts Appraisal…….2/</vt:lpstr>
      <vt:lpstr>HALF-YEAR CAPITAL RECEIPTS PERFORMANCE  FROM 2009 TO Y2012</vt:lpstr>
      <vt:lpstr>       Personnel Cost (Jan-June12) </vt:lpstr>
      <vt:lpstr>  </vt:lpstr>
      <vt:lpstr>Half-Year Personnel Cost Performance Appraisal</vt:lpstr>
      <vt:lpstr>HALF-YEAR PERSONNEL  BUDGET PERFORMANCE  FROM 2008 TO Y2012</vt:lpstr>
      <vt:lpstr>Overhead Cost (Jan. – June’12)</vt:lpstr>
      <vt:lpstr>Overhead Cost (Jan. – June’12)….2/</vt:lpstr>
      <vt:lpstr>Overhead Cost Appraisal</vt:lpstr>
      <vt:lpstr>HALF-YEAR RECURRENT EXPENDITURE  FROM Y2008 TO Y2012</vt:lpstr>
      <vt:lpstr>Capital Expenditure (Jan. –June12)</vt:lpstr>
      <vt:lpstr>   Capital Expenditure Appraisal</vt:lpstr>
      <vt:lpstr>HALF-YEAR CAPITAL BUDGET PERFORMANCE  FROM 2008 TO 2012</vt:lpstr>
      <vt:lpstr>HALF-YEAR CAPITAL /RECURRENT RATIO  FROM Y2008 TO Y2012</vt:lpstr>
      <vt:lpstr>Half-Year Y2012 Financing Activities</vt:lpstr>
      <vt:lpstr>Y2012 Financing Activities  cont’d</vt:lpstr>
      <vt:lpstr>TOTAL VALUE OF PRE-PAYMENT CERTIFICATIONS FOR THE PERIOD APRIL-JUNE, 2012 [BY SECTOR]  </vt:lpstr>
      <vt:lpstr>          SUMMARY OF RETURNED PAYMENT CERITIFICATE’S FOR THE PERIOD OF APRIL-JUNE, 2012.      </vt:lpstr>
      <vt:lpstr>         Reasons for Returned Certificates  </vt:lpstr>
      <vt:lpstr>Comparative Analysis of Amount Due by Sectors between Q2 – 2011 &amp; Q2-2012 </vt:lpstr>
      <vt:lpstr> OBSERVATIONS/RECOMMENDATIONS</vt:lpstr>
      <vt:lpstr>OBSERVATIONS/RECOMMENDATIONS……..2/</vt:lpstr>
      <vt:lpstr>OBSERVATIONS/RECOMMENDATIONS……..3/</vt:lpstr>
      <vt:lpstr>OBSERVATIONS/RECOMMENDATIONS……..4/</vt:lpstr>
      <vt:lpstr>Construction of Drainage Channel at Ogba/WEMPCO Road</vt:lpstr>
      <vt:lpstr>Construction of Drainage Channel at Ogba/WEMPCO Road</vt:lpstr>
      <vt:lpstr>PRAYERS</vt:lpstr>
      <vt:lpstr>PRAYERS………2/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2011-08-15T13:32:33Z</dcterms:created>
  <dcterms:modified xsi:type="dcterms:W3CDTF">2012-07-11T06:40:47Z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