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6.xml" ContentType="application/vnd.openxmlformats-officedocument.drawingml.chart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4108" r:id="rId1"/>
  </p:sldMasterIdLst>
  <p:notesMasterIdLst>
    <p:notesMasterId r:id="rId56"/>
  </p:notesMasterIdLst>
  <p:handoutMasterIdLst>
    <p:handoutMasterId r:id="rId57"/>
  </p:handoutMasterIdLst>
  <p:sldIdLst>
    <p:sldId id="316" r:id="rId2"/>
    <p:sldId id="385" r:id="rId3"/>
    <p:sldId id="465" r:id="rId4"/>
    <p:sldId id="330" r:id="rId5"/>
    <p:sldId id="553" r:id="rId6"/>
    <p:sldId id="574" r:id="rId7"/>
    <p:sldId id="484" r:id="rId8"/>
    <p:sldId id="573" r:id="rId9"/>
    <p:sldId id="486" r:id="rId10"/>
    <p:sldId id="334" r:id="rId11"/>
    <p:sldId id="335" r:id="rId12"/>
    <p:sldId id="336" r:id="rId13"/>
    <p:sldId id="580" r:id="rId14"/>
    <p:sldId id="551" r:id="rId15"/>
    <p:sldId id="400" r:id="rId16"/>
    <p:sldId id="401" r:id="rId17"/>
    <p:sldId id="579" r:id="rId18"/>
    <p:sldId id="583" r:id="rId19"/>
    <p:sldId id="595" r:id="rId20"/>
    <p:sldId id="571" r:id="rId21"/>
    <p:sldId id="603" r:id="rId22"/>
    <p:sldId id="535" r:id="rId23"/>
    <p:sldId id="586" r:id="rId24"/>
    <p:sldId id="587" r:id="rId25"/>
    <p:sldId id="588" r:id="rId26"/>
    <p:sldId id="589" r:id="rId27"/>
    <p:sldId id="590" r:id="rId28"/>
    <p:sldId id="591" r:id="rId29"/>
    <p:sldId id="592" r:id="rId30"/>
    <p:sldId id="538" r:id="rId31"/>
    <p:sldId id="540" r:id="rId32"/>
    <p:sldId id="541" r:id="rId33"/>
    <p:sldId id="493" r:id="rId34"/>
    <p:sldId id="593" r:id="rId35"/>
    <p:sldId id="542" r:id="rId36"/>
    <p:sldId id="545" r:id="rId37"/>
    <p:sldId id="496" r:id="rId38"/>
    <p:sldId id="576" r:id="rId39"/>
    <p:sldId id="550" r:id="rId40"/>
    <p:sldId id="547" r:id="rId41"/>
    <p:sldId id="548" r:id="rId42"/>
    <p:sldId id="454" r:id="rId43"/>
    <p:sldId id="594" r:id="rId44"/>
    <p:sldId id="420" r:id="rId45"/>
    <p:sldId id="357" r:id="rId46"/>
    <p:sldId id="358" r:id="rId47"/>
    <p:sldId id="598" r:id="rId48"/>
    <p:sldId id="600" r:id="rId49"/>
    <p:sldId id="602" r:id="rId50"/>
    <p:sldId id="359" r:id="rId51"/>
    <p:sldId id="577" r:id="rId52"/>
    <p:sldId id="524" r:id="rId53"/>
    <p:sldId id="526" r:id="rId54"/>
    <p:sldId id="398" r:id="rId55"/>
  </p:sldIdLst>
  <p:sldSz cx="9144000" cy="5143500" type="screen16x9"/>
  <p:notesSz cx="6881813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46" autoAdjust="0"/>
    <p:restoredTop sz="81471" autoAdjust="0"/>
  </p:normalViewPr>
  <p:slideViewPr>
    <p:cSldViewPr>
      <p:cViewPr varScale="1">
        <p:scale>
          <a:sx n="73" d="100"/>
          <a:sy n="73" d="100"/>
        </p:scale>
        <p:origin x="-1392" y="-9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2016" y="-102"/>
      </p:cViewPr>
      <p:guideLst>
        <p:guide orient="horz" pos="2928"/>
        <p:guide pos="216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Sofile\My%20Documents\1st%20Quarter%202013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Sofile\My%20Documents\1st%20Quarter%202013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Sofile\My%20Documents\1st%20Quarter%202013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Sofile\My%20Documents\1st%20Quarter%202013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E:\Q2%20Y2013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E:\Q2%20Y2013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6.5954830867380521E-2"/>
          <c:y val="5.0182757178447834E-2"/>
          <c:w val="0.66378169542967247"/>
          <c:h val="0.92734811150915664"/>
        </c:manualLayout>
      </c:layout>
      <c:pie3DChart>
        <c:varyColors val="1"/>
        <c:ser>
          <c:idx val="1"/>
          <c:order val="1"/>
          <c:cat>
            <c:multiLvlStrRef>
              <c:f>'[Y2012 Sectoral Allocation.xls]hoa'!$Q$6:$Q$14</c:f>
            </c:multiLvlStrRef>
          </c:cat>
          <c:val>
            <c:numRef>
              <c:f>'[Y2012 Sectoral Allocation.xls]hoa'!$S$6:$S$14</c:f>
            </c:numRef>
          </c:val>
        </c:ser>
        <c:ser>
          <c:idx val="2"/>
          <c:order val="2"/>
          <c:cat>
            <c:multiLvlStrRef>
              <c:f>'[Y2012 Sectoral Allocation.xls]hoa'!$Q$6:$Q$14</c:f>
            </c:multiLvlStrRef>
          </c:cat>
          <c:val>
            <c:numRef>
              <c:f>'[Y2012 Sectoral Allocation.xls]hoa'!$R$6:$R$14</c:f>
            </c:numRef>
          </c:val>
        </c:ser>
        <c:ser>
          <c:idx val="3"/>
          <c:order val="3"/>
          <c:cat>
            <c:multiLvlStrRef>
              <c:f>Sheet1!$B$2:$B$13</c:f>
            </c:multiLvlStrRef>
          </c:cat>
          <c:val>
            <c:numRef>
              <c:f>Sheet1!$C$2:$C$13</c:f>
            </c:numRef>
          </c:val>
        </c:ser>
        <c:ser>
          <c:idx val="0"/>
          <c:order val="0"/>
          <c:dLbls>
            <c:dLbl>
              <c:idx val="4"/>
              <c:layout>
                <c:manualLayout>
                  <c:x val="-7.2228393606487806E-2"/>
                  <c:y val="1.1053971572611241E-2"/>
                </c:manualLayout>
              </c:layout>
              <c:showCatName val="1"/>
              <c:showPercent val="1"/>
            </c:dLbl>
            <c:dLbl>
              <c:idx val="6"/>
              <c:layout>
                <c:manualLayout>
                  <c:x val="4.8874282930202594E-2"/>
                  <c:y val="-0.13672888319366941"/>
                </c:manualLayout>
              </c:layout>
              <c:showCatName val="1"/>
              <c:showPercent val="1"/>
            </c:dLbl>
            <c:dLbl>
              <c:idx val="7"/>
              <c:layout>
                <c:manualLayout>
                  <c:x val="1.5381268958146699E-2"/>
                  <c:y val="-0.10360608564186442"/>
                </c:manualLayout>
              </c:layout>
              <c:showCatName val="1"/>
              <c:showPercent val="1"/>
            </c:dLbl>
            <c:showCatName val="1"/>
            <c:showPercent val="1"/>
          </c:dLbls>
          <c:cat>
            <c:strRef>
              <c:f>Sheet1!$B$2:$B$13</c:f>
              <c:strCache>
                <c:ptCount val="12"/>
                <c:pt idx="0">
                  <c:v>Y2013 Budget Size: N499.605bn Sectoral Allocation</c:v>
                </c:pt>
                <c:pt idx="1">
                  <c:v>Sectoral Allocation</c:v>
                </c:pt>
                <c:pt idx="2">
                  <c:v>Sector</c:v>
                </c:pt>
                <c:pt idx="3">
                  <c:v>General Public Service </c:v>
                </c:pt>
                <c:pt idx="4">
                  <c:v>Public Order and Safety</c:v>
                </c:pt>
                <c:pt idx="5">
                  <c:v>Economic Affairs</c:v>
                </c:pt>
                <c:pt idx="6">
                  <c:v>Environmental Protection</c:v>
                </c:pt>
                <c:pt idx="7">
                  <c:v>Housing and Community Amenities</c:v>
                </c:pt>
                <c:pt idx="8">
                  <c:v>Health</c:v>
                </c:pt>
                <c:pt idx="9">
                  <c:v>Recreation, Culture and Religion</c:v>
                </c:pt>
                <c:pt idx="10">
                  <c:v>Education</c:v>
                </c:pt>
                <c:pt idx="11">
                  <c:v>Social Protection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3" formatCode="_(* #,##0_);_(* \(#,##0\);_(* &quot;-&quot;??_);_(@_)">
                  <c:v>109386895764.265</c:v>
                </c:pt>
                <c:pt idx="4" formatCode="_(* #,##0_);_(* \(#,##0\);_(* &quot;-&quot;??_);_(@_)">
                  <c:v>19137201030.973999</c:v>
                </c:pt>
                <c:pt idx="5" formatCode="_(* #,##0_);_(* \(#,##0\);_(* &quot;-&quot;??_);_(@_)">
                  <c:v>162918773789</c:v>
                </c:pt>
                <c:pt idx="6" formatCode="_(* #,##0_);_(* \(#,##0\);_(* &quot;-&quot;??_);_(@_)">
                  <c:v>44131214780.910011</c:v>
                </c:pt>
                <c:pt idx="7" formatCode="_(* #,##0_);_(* \(#,##0\);_(* &quot;-&quot;??_);_(@_)">
                  <c:v>46148637437.760002</c:v>
                </c:pt>
                <c:pt idx="8" formatCode="_(* #,##0_);_(* \(#,##0\);_(* &quot;-&quot;??_);_(@_)">
                  <c:v>42930709014.770004</c:v>
                </c:pt>
                <c:pt idx="9" formatCode="_(* #,##0_);_(* \(#,##0\);_(* &quot;-&quot;??_);_(@_)">
                  <c:v>5749221204.8299999</c:v>
                </c:pt>
                <c:pt idx="10" formatCode="_(* #,##0_);_(* \(#,##0\);_(* &quot;-&quot;??_);_(@_)">
                  <c:v>65943506898.260994</c:v>
                </c:pt>
                <c:pt idx="11" formatCode="_(* #,##0_);_(* \(#,##0\);_(* &quot;-&quot;??_);_(@_)">
                  <c:v>3258732665.3899999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33262154730658688"/>
          <c:y val="7.2652017974193114E-2"/>
          <c:w val="0.66378169542967247"/>
          <c:h val="0.92734811150915664"/>
        </c:manualLayout>
      </c:layout>
      <c:pie3DChart>
        <c:varyColors val="1"/>
      </c:pie3DChart>
      <c:spPr>
        <a:noFill/>
        <a:ln w="25400">
          <a:noFill/>
        </a:ln>
      </c:spPr>
    </c:plotArea>
    <c:plotVisOnly val="1"/>
  </c:chart>
  <c:txPr>
    <a:bodyPr/>
    <a:lstStyle/>
    <a:p>
      <a:pPr>
        <a:defRPr sz="1200"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7.5472222222222524E-2"/>
          <c:y val="4.8824550777306686E-2"/>
          <c:w val="0.65105686789151362"/>
          <c:h val="0.92286371895820718"/>
        </c:manualLayout>
      </c:layout>
      <c:pie3DChart>
        <c:varyColors val="1"/>
        <c:ser>
          <c:idx val="0"/>
          <c:order val="0"/>
          <c:dLbls>
            <c:dLbl>
              <c:idx val="1"/>
              <c:layout>
                <c:manualLayout>
                  <c:x val="-0.23596984200504492"/>
                  <c:y val="-0.1901646909520925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Internally Generated Revenue (IGR)</a:t>
                    </a:r>
                    <a:r>
                      <a:rPr lang="en-US" dirty="0"/>
                      <a:t>
 316,578 
63%</a:t>
                    </a:r>
                  </a:p>
                </c:rich>
              </c:tx>
              <c:showVal val="1"/>
              <c:showCatName val="1"/>
              <c:showPercent val="1"/>
            </c:dLbl>
            <c:dLbl>
              <c:idx val="2"/>
              <c:layout>
                <c:manualLayout>
                  <c:x val="0.15560920693737004"/>
                  <c:y val="-0.10730610596752409"/>
                </c:manualLayout>
              </c:layout>
              <c:showVal val="1"/>
              <c:showCatName val="1"/>
              <c:showPercent val="1"/>
            </c:dLbl>
            <c:dLbl>
              <c:idx val="3"/>
              <c:layout>
                <c:manualLayout>
                  <c:x val="5.3619313210848694E-2"/>
                  <c:y val="4.2019344833353733E-2"/>
                </c:manualLayout>
              </c:layout>
              <c:showVal val="1"/>
              <c:showCatName val="1"/>
              <c:showPercent val="1"/>
            </c:dLbl>
            <c:dLbl>
              <c:idx val="4"/>
              <c:layout>
                <c:manualLayout>
                  <c:x val="7.6261368491729056E-2"/>
                  <c:y val="6.5973476999585584E-2"/>
                </c:manualLayout>
              </c:layout>
              <c:showVal val="1"/>
              <c:showCatName val="1"/>
              <c:showPercent val="1"/>
            </c:dLbl>
            <c:showVal val="1"/>
            <c:showCatName val="1"/>
            <c:showPercent val="1"/>
          </c:dLbls>
          <c:cat>
            <c:strRef>
              <c:f>Sheet1!$B$17:$B$21</c:f>
              <c:strCache>
                <c:ptCount val="5"/>
                <c:pt idx="0">
                  <c:v>Highlights of Y2013 Budget Projected Revenue Sources</c:v>
                </c:pt>
                <c:pt idx="1">
                  <c:v>Ordinary Revenue</c:v>
                </c:pt>
                <c:pt idx="2">
                  <c:v>Federal Transfers</c:v>
                </c:pt>
                <c:pt idx="3">
                  <c:v>Capital Receipts</c:v>
                </c:pt>
                <c:pt idx="4">
                  <c:v>Financing </c:v>
                </c:pt>
              </c:strCache>
            </c:strRef>
          </c:cat>
          <c:val>
            <c:numRef>
              <c:f>Sheet1!$C$17:$C$21</c:f>
              <c:numCache>
                <c:formatCode>_(* #,##0_);_(* \(#,##0\);_(* "-"??_);_(@_)</c:formatCode>
                <c:ptCount val="5"/>
                <c:pt idx="1">
                  <c:v>316578</c:v>
                </c:pt>
                <c:pt idx="2">
                  <c:v>117250</c:v>
                </c:pt>
                <c:pt idx="3">
                  <c:v>22912</c:v>
                </c:pt>
                <c:pt idx="4">
                  <c:v>42865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style val="3"/>
  <c:chart>
    <c:plotArea>
      <c:layout>
        <c:manualLayout>
          <c:layoutTarget val="inner"/>
          <c:xMode val="edge"/>
          <c:yMode val="edge"/>
          <c:x val="0.30496025496812901"/>
          <c:y val="0"/>
          <c:w val="0.47579377577802778"/>
          <c:h val="0.97957542071946901"/>
        </c:manualLayout>
      </c:layout>
      <c:pieChart>
        <c:varyColors val="1"/>
        <c:ser>
          <c:idx val="0"/>
          <c:order val="0"/>
          <c:dLbls>
            <c:dLbl>
              <c:idx val="1"/>
              <c:spPr/>
              <c:txPr>
                <a:bodyPr/>
                <a:lstStyle/>
                <a:p>
                  <a:pPr>
                    <a:defRPr sz="1800"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</c:dLbl>
            <c:txPr>
              <a:bodyPr/>
              <a:lstStyle/>
              <a:p>
                <a:pPr>
                  <a:defRPr sz="1800"/>
                </a:pPr>
                <a:endParaRPr lang="en-US"/>
              </a:p>
            </c:txPr>
            <c:showCatName val="1"/>
            <c:showPercent val="1"/>
            <c:showLeaderLines val="1"/>
          </c:dLbls>
          <c:cat>
            <c:strRef>
              <c:f>Sheet1!$B$26:$B$28</c:f>
              <c:strCache>
                <c:ptCount val="3"/>
                <c:pt idx="0">
                  <c:v>Capital Recurrent Ratio</c:v>
                </c:pt>
                <c:pt idx="1">
                  <c:v>Capital Expenditure</c:v>
                </c:pt>
                <c:pt idx="2">
                  <c:v>Recurrent Expenditure</c:v>
                </c:pt>
              </c:strCache>
            </c:strRef>
          </c:cat>
          <c:val>
            <c:numRef>
              <c:f>Sheet1!$C$26:$C$28</c:f>
              <c:numCache>
                <c:formatCode>_(* #,##0_);_(* \(#,##0\);_(* "-"??_);_(@_)</c:formatCode>
                <c:ptCount val="3"/>
                <c:pt idx="1">
                  <c:v>269876</c:v>
                </c:pt>
                <c:pt idx="2">
                  <c:v>229729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autoTitleDeleted val="1"/>
    <c:plotArea>
      <c:layout>
        <c:manualLayout>
          <c:layoutTarget val="inner"/>
          <c:xMode val="edge"/>
          <c:yMode val="edge"/>
          <c:x val="7.0172082362944074E-2"/>
          <c:y val="3.333333333333334E-2"/>
          <c:w val="0.90635373923330009"/>
          <c:h val="0.84372849227180213"/>
        </c:manualLayout>
      </c:layout>
      <c:lineChart>
        <c:grouping val="standard"/>
        <c:ser>
          <c:idx val="0"/>
          <c:order val="0"/>
          <c:tx>
            <c:strRef>
              <c:f>Sheet1!$C$42</c:f>
              <c:strCache>
                <c:ptCount val="1"/>
              </c:strCache>
            </c:strRef>
          </c:tx>
          <c:marker>
            <c:symbol val="none"/>
          </c:marker>
          <c:cat>
            <c:numRef>
              <c:f>Sheet1!$D$41:$F$41</c:f>
              <c:numCache>
                <c:formatCode>General</c:formatCode>
                <c:ptCount val="3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</c:numCache>
            </c:numRef>
          </c:cat>
          <c:val>
            <c:numRef>
              <c:f>Sheet1!$D$42:$F$42</c:f>
              <c:numCache>
                <c:formatCode>General</c:formatCode>
                <c:ptCount val="3"/>
                <c:pt idx="0">
                  <c:v>62</c:v>
                </c:pt>
                <c:pt idx="1">
                  <c:v>84</c:v>
                </c:pt>
                <c:pt idx="2" formatCode="0.000">
                  <c:v>83</c:v>
                </c:pt>
              </c:numCache>
            </c:numRef>
          </c:val>
        </c:ser>
        <c:marker val="1"/>
        <c:axId val="59044608"/>
        <c:axId val="59046144"/>
      </c:lineChart>
      <c:catAx>
        <c:axId val="59044608"/>
        <c:scaling>
          <c:orientation val="minMax"/>
        </c:scaling>
        <c:axPos val="b"/>
        <c:numFmt formatCode="General" sourceLinked="1"/>
        <c:tickLblPos val="nextTo"/>
        <c:crossAx val="59046144"/>
        <c:crosses val="autoZero"/>
        <c:auto val="1"/>
        <c:lblAlgn val="ctr"/>
        <c:lblOffset val="100"/>
      </c:catAx>
      <c:valAx>
        <c:axId val="59046144"/>
        <c:scaling>
          <c:orientation val="minMax"/>
        </c:scaling>
        <c:axPos val="l"/>
        <c:majorGridlines/>
        <c:numFmt formatCode="General" sourceLinked="1"/>
        <c:tickLblPos val="nextTo"/>
        <c:crossAx val="59044608"/>
        <c:crosses val="autoZero"/>
        <c:crossBetween val="between"/>
      </c:valAx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view3D>
      <c:depthPercent val="100"/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Sheet1!$C$5</c:f>
              <c:strCache>
                <c:ptCount val="1"/>
                <c:pt idx="0">
                  <c:v>Prov</c:v>
                </c:pt>
              </c:strCache>
            </c:strRef>
          </c:tx>
          <c:dLbls>
            <c:showVal val="1"/>
          </c:dLbls>
          <c:cat>
            <c:numRef>
              <c:f>Sheet1!$B$6:$B$10</c:f>
              <c:numCache>
                <c:formatCode>General</c:formatCode>
                <c:ptCount val="5"/>
                <c:pt idx="0">
                  <c:v>2013</c:v>
                </c:pt>
                <c:pt idx="1">
                  <c:v>2012</c:v>
                </c:pt>
                <c:pt idx="2">
                  <c:v>2011</c:v>
                </c:pt>
                <c:pt idx="3">
                  <c:v>2010</c:v>
                </c:pt>
                <c:pt idx="4">
                  <c:v>2009</c:v>
                </c:pt>
              </c:numCache>
            </c:numRef>
          </c:cat>
          <c:val>
            <c:numRef>
              <c:f>Sheet1!$C$6:$C$10</c:f>
              <c:numCache>
                <c:formatCode>0.000</c:formatCode>
                <c:ptCount val="5"/>
                <c:pt idx="0" formatCode="General">
                  <c:v>114.86499999999999</c:v>
                </c:pt>
                <c:pt idx="1">
                  <c:v>116.81</c:v>
                </c:pt>
                <c:pt idx="2" formatCode="General">
                  <c:v>99.090999999999994</c:v>
                </c:pt>
                <c:pt idx="3" formatCode="General">
                  <c:v>82.507999999999996</c:v>
                </c:pt>
                <c:pt idx="4" formatCode="General">
                  <c:v>79.732000000000014</c:v>
                </c:pt>
              </c:numCache>
            </c:numRef>
          </c:val>
        </c:ser>
        <c:ser>
          <c:idx val="1"/>
          <c:order val="1"/>
          <c:tx>
            <c:strRef>
              <c:f>Sheet1!$D$5</c:f>
              <c:strCache>
                <c:ptCount val="1"/>
                <c:pt idx="0">
                  <c:v>Actual</c:v>
                </c:pt>
              </c:strCache>
            </c:strRef>
          </c:tx>
          <c:dLbls>
            <c:showVal val="1"/>
          </c:dLbls>
          <c:cat>
            <c:numRef>
              <c:f>Sheet1!$B$6:$B$10</c:f>
              <c:numCache>
                <c:formatCode>General</c:formatCode>
                <c:ptCount val="5"/>
                <c:pt idx="0">
                  <c:v>2013</c:v>
                </c:pt>
                <c:pt idx="1">
                  <c:v>2012</c:v>
                </c:pt>
                <c:pt idx="2">
                  <c:v>2011</c:v>
                </c:pt>
                <c:pt idx="3">
                  <c:v>2010</c:v>
                </c:pt>
                <c:pt idx="4">
                  <c:v>2009</c:v>
                </c:pt>
              </c:numCache>
            </c:numRef>
          </c:cat>
          <c:val>
            <c:numRef>
              <c:f>Sheet1!$D$6:$D$10</c:f>
              <c:numCache>
                <c:formatCode>General</c:formatCode>
                <c:ptCount val="5"/>
                <c:pt idx="0" formatCode="0.000">
                  <c:v>99.06</c:v>
                </c:pt>
                <c:pt idx="1">
                  <c:v>102.60899999999998</c:v>
                </c:pt>
                <c:pt idx="2">
                  <c:v>86.816000000000003</c:v>
                </c:pt>
                <c:pt idx="3">
                  <c:v>72.515000000000001</c:v>
                </c:pt>
                <c:pt idx="4">
                  <c:v>56.748000000000012</c:v>
                </c:pt>
              </c:numCache>
            </c:numRef>
          </c:val>
        </c:ser>
        <c:shape val="cylinder"/>
        <c:axId val="63619072"/>
        <c:axId val="63620608"/>
        <c:axId val="0"/>
      </c:bar3DChart>
      <c:catAx>
        <c:axId val="63619072"/>
        <c:scaling>
          <c:orientation val="minMax"/>
        </c:scaling>
        <c:axPos val="b"/>
        <c:numFmt formatCode="General" sourceLinked="1"/>
        <c:tickLblPos val="nextTo"/>
        <c:crossAx val="63620608"/>
        <c:crosses val="autoZero"/>
        <c:auto val="1"/>
        <c:lblAlgn val="ctr"/>
        <c:lblOffset val="100"/>
      </c:catAx>
      <c:valAx>
        <c:axId val="63620608"/>
        <c:scaling>
          <c:orientation val="minMax"/>
        </c:scaling>
        <c:axPos val="l"/>
        <c:majorGridlines/>
        <c:numFmt formatCode="General" sourceLinked="1"/>
        <c:tickLblPos val="nextTo"/>
        <c:crossAx val="63619072"/>
        <c:crosses val="autoZero"/>
        <c:crossBetween val="between"/>
      </c:valAx>
      <c:spPr>
        <a:noFill/>
        <a:ln w="25400">
          <a:noFill/>
        </a:ln>
      </c:spPr>
    </c:plotArea>
    <c:legend>
      <c:legendPos val="r"/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82119" cy="465138"/>
          </a:xfrm>
          <a:prstGeom prst="rect">
            <a:avLst/>
          </a:prstGeom>
        </p:spPr>
        <p:txBody>
          <a:bodyPr vert="horz" lIns="92149" tIns="46075" rIns="92149" bIns="46075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8104" y="0"/>
            <a:ext cx="2982119" cy="465138"/>
          </a:xfrm>
          <a:prstGeom prst="rect">
            <a:avLst/>
          </a:prstGeom>
        </p:spPr>
        <p:txBody>
          <a:bodyPr vert="horz" lIns="92149" tIns="46075" rIns="92149" bIns="46075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5512F90-D8E3-45A9-A9A3-2D62742E8A03}" type="datetimeFigureOut">
              <a:rPr lang="en-GB"/>
              <a:pPr>
                <a:defRPr/>
              </a:pPr>
              <a:t>11/07/2013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8829675"/>
            <a:ext cx="2982119" cy="465138"/>
          </a:xfrm>
          <a:prstGeom prst="rect">
            <a:avLst/>
          </a:prstGeom>
        </p:spPr>
        <p:txBody>
          <a:bodyPr vert="horz" lIns="92149" tIns="46075" rIns="92149" bIns="46075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8104" y="8829675"/>
            <a:ext cx="2982119" cy="465138"/>
          </a:xfrm>
          <a:prstGeom prst="rect">
            <a:avLst/>
          </a:prstGeom>
        </p:spPr>
        <p:txBody>
          <a:bodyPr vert="horz" lIns="92149" tIns="46075" rIns="92149" bIns="46075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B1D4EAD-C03A-4D62-B6CC-A39B67BAD5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82119" cy="465138"/>
          </a:xfrm>
          <a:prstGeom prst="rect">
            <a:avLst/>
          </a:prstGeom>
        </p:spPr>
        <p:txBody>
          <a:bodyPr vert="horz" lIns="92149" tIns="46075" rIns="92149" bIns="46075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4" y="0"/>
            <a:ext cx="2982119" cy="465138"/>
          </a:xfrm>
          <a:prstGeom prst="rect">
            <a:avLst/>
          </a:prstGeom>
        </p:spPr>
        <p:txBody>
          <a:bodyPr vert="horz" lIns="92149" tIns="46075" rIns="92149" bIns="46075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4737301-0A05-4030-8C72-07ACB8264D51}" type="datetimeFigureOut">
              <a:rPr lang="en-US"/>
              <a:pPr>
                <a:defRPr/>
              </a:pPr>
              <a:t>7/11/2013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2900" y="696913"/>
            <a:ext cx="6196013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49" tIns="46075" rIns="92149" bIns="46075" rtlCol="0" anchor="ctr"/>
          <a:lstStyle>
            <a:extLst/>
          </a:lstStyle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6430"/>
            <a:ext cx="5505450" cy="4183063"/>
          </a:xfrm>
          <a:prstGeom prst="rect">
            <a:avLst/>
          </a:prstGeom>
        </p:spPr>
        <p:txBody>
          <a:bodyPr vert="horz" lIns="92149" tIns="46075" rIns="92149" bIns="46075" rtlCol="0">
            <a:normAutofit/>
          </a:bodyPr>
          <a:lstStyle>
            <a:extLst/>
          </a:lstStyle>
          <a:p>
            <a:pPr lvl="0"/>
            <a:r>
              <a:rPr lang="en-US" noProof="0" smtClean="0"/>
              <a:t>Click to edit Master text styles</a:t>
            </a:r>
            <a:endParaRPr lang="en-US" noProof="0"/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8829675"/>
            <a:ext cx="2982119" cy="465138"/>
          </a:xfrm>
          <a:prstGeom prst="rect">
            <a:avLst/>
          </a:prstGeom>
        </p:spPr>
        <p:txBody>
          <a:bodyPr vert="horz" lIns="92149" tIns="46075" rIns="92149" bIns="46075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4" y="8829675"/>
            <a:ext cx="2982119" cy="465138"/>
          </a:xfrm>
          <a:prstGeom prst="rect">
            <a:avLst/>
          </a:prstGeom>
        </p:spPr>
        <p:txBody>
          <a:bodyPr vert="horz" lIns="92149" tIns="46075" rIns="92149" bIns="46075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E4E0590-8699-4CA0-9B50-FFF3FECD6E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2149" tIns="46075" rIns="92149" bIns="46075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1F96CA1-D943-4B2D-B914-439F77BBCBAC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41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48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50</a:t>
            </a:fld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51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52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53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3500" y="1087438"/>
            <a:ext cx="9021763" cy="1144587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3500" y="1047750"/>
            <a:ext cx="9021763" cy="90488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500" y="2232025"/>
            <a:ext cx="9021763" cy="84138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2400300"/>
            <a:ext cx="6400800" cy="120015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129448"/>
            <a:ext cx="8229600" cy="1102519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9558A-B875-420A-917E-4F466C46C4AE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sp>
        <p:nvSpPr>
          <p:cNvPr id="12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13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5724760-75DB-4F01-874C-ED40E31B2DC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777240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88910-CE1F-43B5-8284-B4775BF781C4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6653D-785B-486C-A4E5-0689D472AF0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52316"/>
            <a:ext cx="9013372" cy="501915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69850" y="1782763"/>
            <a:ext cx="9013825" cy="682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9850" y="1755775"/>
            <a:ext cx="9013825" cy="34925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263" y="1851025"/>
            <a:ext cx="9015412" cy="349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714376"/>
            <a:ext cx="7772400" cy="1021556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910953"/>
            <a:ext cx="7772400" cy="100369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E84A8-4DFA-4B00-A26E-593ADD9A41BC}" type="datetime1">
              <a:rPr lang="en-US" smtClean="0"/>
              <a:pPr>
                <a:defRPr/>
              </a:pPr>
              <a:t>7/11/2013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4629150"/>
            <a:ext cx="40005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050" y="4656138"/>
            <a:ext cx="4572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F902A0-5217-4F83-9AA2-98A3C38B1CC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374904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085850"/>
            <a:ext cx="374904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42583-E483-4C4F-882A-A1650690A106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003F6-7D88-467E-A2DA-6D944B25B5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88"/>
            <a:ext cx="77724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085850"/>
            <a:ext cx="3733800" cy="5715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085850"/>
            <a:ext cx="3733800" cy="5715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1685925"/>
            <a:ext cx="3733800" cy="29146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1685925"/>
            <a:ext cx="3733800" cy="29146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DDB80-A450-4EE8-A16B-13911E39E774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C9B64-3AE1-4F9C-AD45-73B979751AA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AF8E5-9C07-4273-8C80-1CD77F5D226C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B96E7-4477-46EB-A013-69610228C7E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4785A6-B07B-4958-A79A-D37B0D2B4A7E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60C3A-BFD0-493C-A48B-C22769291EE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88"/>
            <a:ext cx="7772400" cy="85725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200150"/>
            <a:ext cx="1905000" cy="337185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200150"/>
            <a:ext cx="5715000" cy="33718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9C236-CC86-442D-B2FE-375C4C56B50F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B3F82-8F2B-4156-9699-7BE62023D6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3513138"/>
            <a:ext cx="9007475" cy="682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263" y="3487738"/>
            <a:ext cx="9007475" cy="34925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8263" y="3579813"/>
            <a:ext cx="9007475" cy="3651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675413"/>
            <a:ext cx="7315200" cy="391716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84369"/>
            <a:ext cx="7315200" cy="51435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9" y="50006"/>
            <a:ext cx="9001873" cy="3436144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150C48-0DBB-4F0B-AE03-ABC8CEC037BD}" type="datetime1">
              <a:rPr lang="en-US" smtClean="0"/>
              <a:pPr>
                <a:defRPr/>
              </a:pPr>
              <a:t>7/11/2013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38862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050" y="4656138"/>
            <a:ext cx="4572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9BC567-E365-4C5F-8ADD-E26D233361D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FBD37-9013-4B4F-8348-0F35FF97A78D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DFF0C6-AD33-4CF2-8FAE-CC04537497F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1168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05980"/>
            <a:ext cx="55626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27400-9AD5-4A8D-B20D-622513496546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2CCDF-8B0C-4F3A-B2DF-D6D62583FA6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00151"/>
            <a:ext cx="8229600" cy="3394472"/>
          </a:xfrm>
        </p:spPr>
        <p:txBody>
          <a:bodyPr>
            <a:normAutofit/>
          </a:bodyPr>
          <a:lstStyle/>
          <a:p>
            <a:pPr lvl="0"/>
            <a:endParaRPr lang="en-GB" noProof="0" smtClean="0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1D746-1618-4B4A-BCDF-79ED2DEC2384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5BEC4-FDA3-446D-9876-CD093332392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3500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07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06375"/>
            <a:ext cx="77724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085850"/>
            <a:ext cx="77724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4643438"/>
            <a:ext cx="2476500" cy="357187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1FD06C9-C22E-4D51-ADAB-7FF3E59A95C2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4629150"/>
            <a:ext cx="3962400" cy="3429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4657725"/>
            <a:ext cx="457200" cy="3429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ABDDE797-82EB-47D7-A88C-4B4BDEF826F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85" r:id="rId1"/>
    <p:sldLayoutId id="2147484477" r:id="rId2"/>
    <p:sldLayoutId id="2147484486" r:id="rId3"/>
    <p:sldLayoutId id="2147484478" r:id="rId4"/>
    <p:sldLayoutId id="2147484479" r:id="rId5"/>
    <p:sldLayoutId id="2147484480" r:id="rId6"/>
    <p:sldLayoutId id="2147484481" r:id="rId7"/>
    <p:sldLayoutId id="2147484487" r:id="rId8"/>
    <p:sldLayoutId id="2147484488" r:id="rId9"/>
    <p:sldLayoutId id="2147484482" r:id="rId10"/>
    <p:sldLayoutId id="2147484483" r:id="rId11"/>
    <p:sldLayoutId id="2147484484" r:id="rId12"/>
  </p:sldLayoutIdLst>
  <p:transition spd="slow">
    <p:fade/>
  </p:transition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.xml"/><Relationship Id="rId5" Type="http://schemas.openxmlformats.org/officeDocument/2006/relationships/image" Target="../media/image9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5" Type="http://schemas.openxmlformats.org/officeDocument/2006/relationships/chart" Target="../charts/chart6.xml"/><Relationship Id="rId4" Type="http://schemas.openxmlformats.org/officeDocument/2006/relationships/image" Target="../media/image2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>
          <a:xfrm>
            <a:off x="1066800" y="590550"/>
            <a:ext cx="7620000" cy="914400"/>
          </a:xfrm>
        </p:spPr>
        <p:txBody>
          <a:bodyPr/>
          <a:lstStyle/>
          <a:p>
            <a:pPr algn="ctr" eaLnBrk="1" hangingPunct="1"/>
            <a:r>
              <a:rPr lang="en-US" sz="2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LAGOS STATE GOVERNMENT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/>
            </a:r>
            <a:b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</a:b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MINISTRY OF ECONOMIC PLANNING &amp; BUDGET</a:t>
            </a:r>
          </a:p>
        </p:txBody>
      </p:sp>
      <p:sp>
        <p:nvSpPr>
          <p:cNvPr id="2" name="Content Placeholder 5"/>
          <p:cNvSpPr>
            <a:spLocks noGrp="1"/>
          </p:cNvSpPr>
          <p:nvPr>
            <p:ph type="body" idx="1"/>
          </p:nvPr>
        </p:nvSpPr>
        <p:spPr>
          <a:xfrm>
            <a:off x="1371600" y="1885950"/>
            <a:ext cx="7123113" cy="2895600"/>
          </a:xfrm>
        </p:spPr>
        <p:txBody>
          <a:bodyPr>
            <a:normAutofit lnSpcReduction="10000"/>
          </a:bodyPr>
          <a:lstStyle/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Y2013 BUDGET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Q2/HALF-YEAR PERFORMANCE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APPRAISAL    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 By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Mr. Ben Akabueze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Hon. Commissioner (MEPB)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At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Lagos House, </a:t>
            </a:r>
            <a:r>
              <a:rPr lang="en-US" sz="1800" b="1" dirty="0" err="1" smtClean="0">
                <a:solidFill>
                  <a:srgbClr val="C00000"/>
                </a:solidFill>
                <a:latin typeface="Arial Black" pitchFamily="34" charset="0"/>
              </a:rPr>
              <a:t>Ikeja</a:t>
            </a:r>
            <a:endParaRPr lang="en-US" sz="1800" b="1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On 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Thursday 11</a:t>
            </a:r>
            <a:r>
              <a:rPr lang="en-US" sz="1800" b="1" baseline="30000" dirty="0" smtClean="0">
                <a:solidFill>
                  <a:srgbClr val="C00000"/>
                </a:solidFill>
                <a:latin typeface="Arial Black" pitchFamily="34" charset="0"/>
              </a:rPr>
              <a:t>th</a:t>
            </a: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 July, 2013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000" b="1" dirty="0" smtClean="0">
              <a:solidFill>
                <a:srgbClr val="C00000"/>
              </a:solidFill>
            </a:endParaRPr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100" b="1" dirty="0" smtClean="0"/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800" b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220" name="Footer Placeholder 1"/>
          <p:cNvSpPr>
            <a:spLocks noGrp="1"/>
          </p:cNvSpPr>
          <p:nvPr>
            <p:ph type="ftr" sz="quarter" idx="11"/>
          </p:nvPr>
        </p:nvSpPr>
        <p:spPr bwMode="auto">
          <a:xfrm>
            <a:off x="152400" y="4629150"/>
            <a:ext cx="5257800" cy="381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MEPB:Q2/Half-Year 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382000" y="4629150"/>
            <a:ext cx="457200" cy="342900"/>
          </a:xfrm>
        </p:spPr>
        <p:txBody>
          <a:bodyPr/>
          <a:lstStyle/>
          <a:p>
            <a:pPr>
              <a:defRPr/>
            </a:pPr>
            <a:fld id="{35438BB6-B16A-429E-AC2A-46B94AE4FF6F}" type="slidenum">
              <a:rPr lang="en-US"/>
              <a:pPr>
                <a:defRPr/>
              </a:pPr>
              <a:t>1</a:t>
            </a:fld>
            <a:endParaRPr lang="en-US" dirty="0"/>
          </a:p>
        </p:txBody>
      </p:sp>
      <p:pic>
        <p:nvPicPr>
          <p:cNvPr id="9222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02A2A8-5588-4D06-A5DD-B4E722A2CE94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590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	 		</a:t>
            </a:r>
            <a:r>
              <a:rPr lang="en-US" b="1" dirty="0" smtClean="0">
                <a:solidFill>
                  <a:schemeClr val="tx1"/>
                </a:solidFill>
              </a:rPr>
              <a:t>   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OUTLINE</a:t>
            </a:r>
          </a:p>
        </p:txBody>
      </p:sp>
      <p:sp>
        <p:nvSpPr>
          <p:cNvPr id="1024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05350"/>
            <a:ext cx="8229600" cy="2286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MEPB:Q2/Half-Year 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72621B46-188A-45A1-9A4C-14B66860C9EC}" type="slidenum">
              <a:rPr lang="en-US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1024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14400" y="666750"/>
            <a:ext cx="7848600" cy="4038600"/>
          </a:xfrm>
        </p:spPr>
        <p:txBody>
          <a:bodyPr/>
          <a:lstStyle/>
          <a:p>
            <a:pPr eaLnBrk="1" hangingPunct="1"/>
            <a:r>
              <a:rPr lang="en-US" sz="24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Purpose of the Presentation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Y2013 Approved Budget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Implementation Strategies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Highlights of Q1 Y2013 Budget Performance 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Q2/Half-Year Budget Performance Review (Jan – June, 2013)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Revenue Appraisal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Expenditure Appraisal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Comparative Analysis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Observations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Conclusion(s)</a:t>
            </a:r>
          </a:p>
        </p:txBody>
      </p:sp>
      <p:pic>
        <p:nvPicPr>
          <p:cNvPr id="1024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DF6135-6D12-49E9-AF9A-5B763AFDC12D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Purpose of the 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 smtClean="0"/>
          </a:p>
          <a:p>
            <a:pPr lvl="1">
              <a:buFont typeface="Wingdings" pitchFamily="2" charset="2"/>
              <a:buChar char="q"/>
            </a:pPr>
            <a:r>
              <a:rPr lang="en-US" sz="2800" dirty="0" smtClean="0">
                <a:cs typeface="Arial" pitchFamily="34" charset="0"/>
              </a:rPr>
              <a:t>analyze and deliberate on Q2/Half- Year Y2013 Budget performance</a:t>
            </a:r>
          </a:p>
          <a:p>
            <a:pPr lvl="1">
              <a:buFont typeface="Wingdings" pitchFamily="2" charset="2"/>
              <a:buChar char="q"/>
            </a:pPr>
            <a:r>
              <a:rPr lang="en-US" sz="2800" dirty="0" smtClean="0">
                <a:cs typeface="Arial" pitchFamily="34" charset="0"/>
              </a:rPr>
              <a:t>examine reasons for major divergences from plan </a:t>
            </a:r>
          </a:p>
          <a:p>
            <a:pPr lvl="1">
              <a:buFont typeface="Wingdings" pitchFamily="2" charset="2"/>
              <a:buChar char="q"/>
            </a:pPr>
            <a:r>
              <a:rPr lang="en-US" sz="2800" dirty="0" smtClean="0">
                <a:cs typeface="Arial" pitchFamily="34" charset="0"/>
              </a:rPr>
              <a:t>establish areas that require improvement</a:t>
            </a:r>
          </a:p>
          <a:p>
            <a:pPr lvl="1">
              <a:buFont typeface="Wingdings" pitchFamily="2" charset="2"/>
              <a:buChar char="q"/>
            </a:pPr>
            <a:r>
              <a:rPr lang="en-US" sz="2800" dirty="0" smtClean="0">
                <a:cs typeface="Arial" pitchFamily="34" charset="0"/>
              </a:rPr>
              <a:t> suggest the way forward</a:t>
            </a:r>
            <a:endParaRPr lang="en-US" dirty="0" smtClean="0">
              <a:cs typeface="Arial" pitchFamily="34" charset="0"/>
            </a:endParaRPr>
          </a:p>
          <a:p>
            <a:endParaRPr lang="en-US" dirty="0" smtClean="0"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1816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D97329-9A47-45D8-916F-154829D1965C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514350"/>
            <a:ext cx="7010400" cy="533400"/>
          </a:xfrm>
        </p:spPr>
        <p:txBody>
          <a:bodyPr/>
          <a:lstStyle/>
          <a:p>
            <a:pPr algn="ctr" eaLnBrk="1" hangingPunct="1"/>
            <a:r>
              <a:rPr lang="en-US" sz="3400" b="1" dirty="0" smtClean="0"/>
              <a:t/>
            </a:r>
            <a:br>
              <a:rPr lang="en-US" sz="3400" b="1" dirty="0" smtClean="0"/>
            </a:br>
            <a:r>
              <a:rPr lang="en-US" sz="3400" b="1" dirty="0" smtClean="0"/>
              <a:t>Y 2013 Budget</a:t>
            </a:r>
            <a:br>
              <a:rPr lang="en-US" sz="3400" b="1" dirty="0" smtClean="0"/>
            </a:br>
            <a:r>
              <a:rPr lang="en-US" sz="2800" b="1" dirty="0" smtClean="0">
                <a:solidFill>
                  <a:srgbClr val="002060"/>
                </a:solidFill>
              </a:rPr>
              <a:t>Preamble</a:t>
            </a:r>
          </a:p>
        </p:txBody>
      </p:sp>
      <p:sp>
        <p:nvSpPr>
          <p:cNvPr id="12291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05350"/>
            <a:ext cx="8686800" cy="254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MEPB:Q2/Half-Year 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00804306-2778-4F73-A4B7-DFF1B730A2E0}" type="slidenum">
              <a:rPr lang="en-US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1229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14400" y="971550"/>
            <a:ext cx="7772400" cy="3543300"/>
          </a:xfrm>
        </p:spPr>
        <p:txBody>
          <a:bodyPr/>
          <a:lstStyle/>
          <a:p>
            <a:pPr marL="365125" indent="-255588" algn="just" eaLnBrk="1" hangingPunct="1">
              <a:buNone/>
            </a:pPr>
            <a:endParaRPr lang="en-US" sz="2400" dirty="0" smtClean="0"/>
          </a:p>
          <a:p>
            <a:pPr marL="365125" indent="-255588" algn="just" eaLnBrk="1" hangingPunct="1">
              <a:buFont typeface="Wingdings 3" pitchFamily="18" charset="2"/>
              <a:buChar char=""/>
            </a:pPr>
            <a:r>
              <a:rPr lang="en-US" sz="2400" dirty="0" smtClean="0"/>
              <a:t>Y2013 Budget of N499.605bn was signed into law by His Excellency, the Governor, on the  31</a:t>
            </a:r>
            <a:r>
              <a:rPr lang="en-US" sz="2400" baseline="30000" dirty="0" smtClean="0"/>
              <a:t>st</a:t>
            </a:r>
            <a:r>
              <a:rPr lang="en-US" sz="2400" dirty="0" smtClean="0"/>
              <a:t> of December, 2012.</a:t>
            </a:r>
          </a:p>
          <a:p>
            <a:pPr marL="365125" indent="-255588" algn="just" eaLnBrk="1" hangingPunct="1">
              <a:buFont typeface="Wingdings 3" pitchFamily="18" charset="2"/>
              <a:buChar char=""/>
            </a:pPr>
            <a:r>
              <a:rPr lang="en-US" sz="2400" dirty="0" smtClean="0"/>
              <a:t>Underlying Policy Thrust of Government:</a:t>
            </a:r>
          </a:p>
          <a:p>
            <a:pPr marL="620713" lvl="1" algn="just" eaLnBrk="1" hangingPunct="1">
              <a:spcBef>
                <a:spcPts val="325"/>
              </a:spcBef>
              <a:buFont typeface="Verdana" pitchFamily="34" charset="0"/>
              <a:buChar char="◦"/>
            </a:pPr>
            <a:r>
              <a:rPr lang="en-US" dirty="0" smtClean="0"/>
              <a:t>Poverty Eradication and Sustainable Economic Growth Through Infrastructure Renewal and Development.</a:t>
            </a:r>
          </a:p>
          <a:p>
            <a:pPr marL="365125" indent="-255588" algn="just" eaLnBrk="1" hangingPunct="1">
              <a:buFont typeface="Wingdings 3" pitchFamily="18" charset="2"/>
              <a:buChar char=""/>
            </a:pPr>
            <a:endParaRPr lang="en-US" sz="2400" dirty="0" smtClean="0"/>
          </a:p>
          <a:p>
            <a:pPr marL="365125" indent="-255588" algn="just" eaLnBrk="1" hangingPunct="1">
              <a:buFont typeface="Wingdings 2" pitchFamily="18" charset="2"/>
              <a:buNone/>
            </a:pPr>
            <a:endParaRPr lang="en-US" sz="800" dirty="0" smtClean="0"/>
          </a:p>
        </p:txBody>
      </p:sp>
      <p:pic>
        <p:nvPicPr>
          <p:cNvPr id="12294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924800" y="133350"/>
            <a:ext cx="10715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45290D-BAB3-409C-99F3-2E424E9A14FE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0"/>
            <a:ext cx="6705600" cy="5143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400" dirty="0" smtClean="0">
                <a:solidFill>
                  <a:srgbClr val="002060"/>
                </a:solidFill>
                <a:latin typeface="Arial Rounded MT Bold" pitchFamily="34" charset="0"/>
              </a:rPr>
              <a:t>Y2013 Budget</a:t>
            </a:r>
            <a:endParaRPr lang="en-US" sz="2400" b="1" dirty="0" smtClean="0">
              <a:solidFill>
                <a:srgbClr val="002060"/>
              </a:solidFill>
            </a:endParaRPr>
          </a:p>
        </p:txBody>
      </p:sp>
      <p:sp>
        <p:nvSpPr>
          <p:cNvPr id="5120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629150"/>
            <a:ext cx="6324600" cy="342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MEPB:Q2/Half-Year 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22E6B006-5CDC-4B11-B6CA-FA9994A710B5}" type="slidenum">
              <a:rPr lang="en-US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5120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666750"/>
            <a:ext cx="822960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000" dirty="0" smtClean="0"/>
              <a:t>		</a:t>
            </a:r>
            <a:endParaRPr lang="en-US" sz="2000" b="1" dirty="0" smtClean="0"/>
          </a:p>
        </p:txBody>
      </p:sp>
      <p:pic>
        <p:nvPicPr>
          <p:cNvPr id="5120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458201" y="133350"/>
            <a:ext cx="381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219201" y="438153"/>
          <a:ext cx="6248399" cy="41071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6645"/>
                <a:gridCol w="1283918"/>
                <a:gridCol w="1283918"/>
                <a:gridCol w="1283918"/>
              </a:tblGrid>
              <a:tr h="400476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Details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Y2013 Approved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Budget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Y2012 Approved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Budget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Variance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71633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Nbn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Nbn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91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433.828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399.834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8.5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12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Recurrent Expenditure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Personnel Cost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Overhead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229.729</a:t>
                      </a:r>
                    </a:p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88.958</a:t>
                      </a:r>
                    </a:p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140.771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233.620</a:t>
                      </a:r>
                    </a:p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81.625</a:t>
                      </a:r>
                    </a:p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151.995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(1.7)</a:t>
                      </a:r>
                    </a:p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</a:t>
                      </a:r>
                    </a:p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(7.4)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91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Recurrent Surplus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204.099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166.214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22.8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91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22.912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25.677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(10.8)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91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Capital Expenditure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269.876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258.321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4.5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91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Financing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42.865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66.430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(35.5)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839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    External Loans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839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      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(</a:t>
                      </a:r>
                      <a:r>
                        <a:rPr lang="en-US" sz="1200" b="0" i="0" u="none" strike="noStrike" dirty="0" err="1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) DPO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  30.000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839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       (ii) Others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  38.733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27.664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40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839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   Internal Loans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  37.419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37.929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(1.3)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839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  Bond Issue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  35.000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80.000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(56.3)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839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Repayments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  98.287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79.163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24.2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91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Budget Size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499.605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491.941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1.6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9389A2-B4CA-490F-8D27-87EB8BFD58F9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8229600" cy="612775"/>
          </a:xfrm>
        </p:spPr>
        <p:txBody>
          <a:bodyPr/>
          <a:lstStyle/>
          <a:p>
            <a:r>
              <a:rPr lang="en-US" sz="2400" dirty="0" smtClean="0">
                <a:solidFill>
                  <a:srgbClr val="002060"/>
                </a:solidFill>
                <a:latin typeface="Arial Rounded MT Bold" pitchFamily="34" charset="0"/>
              </a:rPr>
              <a:t>Y2013 Budget: Details of Functional Allocation</a:t>
            </a:r>
            <a:endParaRPr lang="en-US" sz="24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838200" y="742951"/>
          <a:ext cx="7239000" cy="38118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000"/>
                <a:gridCol w="3238500"/>
                <a:gridCol w="1809750"/>
                <a:gridCol w="1809750"/>
              </a:tblGrid>
              <a:tr h="43441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S/N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mbria"/>
                        </a:rPr>
                        <a:t>Function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 Total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%</a:t>
                      </a:r>
                      <a:b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</a:b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Allocation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General Public Service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109,386,895,764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21.89%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Public Order and Safety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19,137,201,031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3.83%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Economic Affairs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162,918,773,789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32.61%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Environmental Protection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44,131,214,781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8.83%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Housing and Community Amenities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46,148,637,438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9.24%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Health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42,930,709,015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8.59%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Recreation, Culture and Religion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5,749,221,205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1.15%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Education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65,943,506,898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13.20%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Social Protection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3,258,732,665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0.65%</a:t>
                      </a:r>
                    </a:p>
                  </a:txBody>
                  <a:tcPr marL="9525" marR="9525" marT="9525" marB="0" anchor="b"/>
                </a:tc>
              </a:tr>
              <a:tr h="337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mbria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Total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      499,604,892,586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100%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5720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pic>
        <p:nvPicPr>
          <p:cNvPr id="7" name="Picture 6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CD034A-BC8B-4CCC-A0C9-9EC29895BA18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33350"/>
            <a:ext cx="6400800" cy="762000"/>
          </a:xfrm>
        </p:spPr>
        <p:txBody>
          <a:bodyPr/>
          <a:lstStyle/>
          <a:p>
            <a:pPr algn="ctr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Y2013 BUDGET SIZE: N499.605bn</a:t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Functional Allocation(Percentages)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1910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</p:nvPr>
        </p:nvGraphicFramePr>
        <p:xfrm>
          <a:off x="1371600" y="1047750"/>
          <a:ext cx="73152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4" cstate="print"/>
          <a:srcRect l="6554" t="11111" r="63655" b="61111"/>
          <a:stretch>
            <a:fillRect/>
          </a:stretch>
        </p:blipFill>
        <p:spPr bwMode="auto">
          <a:xfrm>
            <a:off x="152400" y="209550"/>
            <a:ext cx="838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MEPB fin_0.tmp"/>
          <p:cNvPicPr>
            <a:picLocks noChangeAspect="1"/>
          </p:cNvPicPr>
          <p:nvPr/>
        </p:nvPicPr>
        <p:blipFill>
          <a:blip r:embed="rId5" cstate="print"/>
          <a:srcRect l="37587" t="2222" r="1588" b="55556"/>
          <a:stretch>
            <a:fillRect/>
          </a:stretch>
        </p:blipFill>
        <p:spPr bwMode="auto">
          <a:xfrm>
            <a:off x="7772400" y="285750"/>
            <a:ext cx="1143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Content Placeholder 3"/>
          <p:cNvGraphicFramePr>
            <a:graphicFrameLocks/>
          </p:cNvGraphicFramePr>
          <p:nvPr/>
        </p:nvGraphicFramePr>
        <p:xfrm>
          <a:off x="533400" y="895350"/>
          <a:ext cx="76962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C22EB2-9EB6-488E-9A14-319D1C3EF164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Y2013 Budget</a:t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Projected Revenue Sources(Percentages)</a:t>
            </a: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4958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1047750"/>
          <a:ext cx="7772400" cy="3467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6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228600" y="209550"/>
            <a:ext cx="76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153400" y="28575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51EAA4-B1F0-4D9C-9926-41B24CDF4169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Y2013 BUDGET</a:t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Capital / Recurrent Ratio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7244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B60C3A-BFD0-493C-A48B-C22769291EE9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pic>
        <p:nvPicPr>
          <p:cNvPr id="5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Content Placeholder 8"/>
          <p:cNvGraphicFramePr>
            <a:graphicFrameLocks noGrp="1"/>
          </p:cNvGraphicFramePr>
          <p:nvPr>
            <p:ph sz="quarter" idx="1"/>
          </p:nvPr>
        </p:nvGraphicFramePr>
        <p:xfrm>
          <a:off x="685800" y="1047750"/>
          <a:ext cx="8229600" cy="3505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FCE353-5C64-4705-8EC7-87077D44F548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17475"/>
            <a:ext cx="6705600" cy="1006475"/>
          </a:xfrm>
        </p:spPr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  </a:t>
            </a:r>
            <a:r>
              <a:rPr lang="en-US" sz="3200" b="1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Y2013 Budget Focus</a:t>
            </a:r>
            <a:endParaRPr lang="en-US" sz="3600" b="1" dirty="0" smtClean="0"/>
          </a:p>
        </p:txBody>
      </p:sp>
      <p:sp>
        <p:nvSpPr>
          <p:cNvPr id="18435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05350"/>
            <a:ext cx="8610600" cy="2476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MEPB:Q2/Half-Year 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BD0D01F6-9D2C-444A-B164-E39C191542DC}" type="slidenum">
              <a:rPr lang="en-US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1843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09600" y="1047750"/>
            <a:ext cx="8153400" cy="33528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Power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Agriculture 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Transportation </a:t>
            </a:r>
            <a:r>
              <a:rPr lang="en-US" sz="24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(Roads &amp; Inter-modal Transportation System)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Housing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Water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 Education </a:t>
            </a:r>
          </a:p>
          <a:p>
            <a:pPr eaLnBrk="1" hangingPunct="1"/>
            <a:endParaRPr lang="en-US" sz="2800" dirty="0" smtClean="0">
              <a:solidFill>
                <a:srgbClr val="C00000"/>
              </a:solidFill>
              <a:latin typeface="Arial Rounded MT Bold" pitchFamily="34" charset="0"/>
              <a:cs typeface="Aharoni" pitchFamily="2" charset="-79"/>
            </a:endParaRPr>
          </a:p>
          <a:p>
            <a:pPr eaLnBrk="1" hangingPunct="1"/>
            <a:endParaRPr lang="en-US" sz="2800" dirty="0" smtClean="0"/>
          </a:p>
        </p:txBody>
      </p:sp>
      <p:pic>
        <p:nvPicPr>
          <p:cNvPr id="1843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B33247-5D28-4CE6-AC36-28DC1EE7E509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85750"/>
            <a:ext cx="6477000" cy="609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solidFill>
                  <a:srgbClr val="002060"/>
                </a:solidFill>
                <a:latin typeface="Arial Rounded MT Bold" pitchFamily="34" charset="0"/>
              </a:rPr>
              <a:t>Y2013 Budget Focus…..2/</a:t>
            </a:r>
            <a:endParaRPr lang="en-US" sz="3200" b="1" dirty="0" smtClean="0">
              <a:solidFill>
                <a:srgbClr val="002060"/>
              </a:solidFill>
            </a:endParaRPr>
          </a:p>
        </p:txBody>
      </p:sp>
      <p:sp>
        <p:nvSpPr>
          <p:cNvPr id="19459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05350"/>
            <a:ext cx="8686800" cy="254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MEPB:Q2/Half-Year 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3820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B7015D07-7903-4198-BAC3-D24C6BFCEFEA}" type="slidenum">
              <a:rPr lang="en-US"/>
              <a:pPr>
                <a:defRPr/>
              </a:pPr>
              <a:t>11</a:t>
            </a:fld>
            <a:endParaRPr lang="en-US" dirty="0"/>
          </a:p>
        </p:txBody>
      </p:sp>
      <p:sp>
        <p:nvSpPr>
          <p:cNvPr id="1946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52400" y="1352550"/>
            <a:ext cx="8613775" cy="28956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Health 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Environment 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Rural/Urban Development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Skill Acquisition/Microfinance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E-Governance</a:t>
            </a:r>
            <a:endParaRPr lang="en-US" sz="2800" dirty="0" smtClean="0">
              <a:solidFill>
                <a:srgbClr val="FF0000"/>
              </a:solidFill>
              <a:latin typeface="Arial Rounded MT Bold" pitchFamily="34" charset="0"/>
            </a:endParaRPr>
          </a:p>
          <a:p>
            <a:pPr eaLnBrk="1" hangingPunct="1">
              <a:buNone/>
            </a:pPr>
            <a:endParaRPr lang="en-US" sz="2800" dirty="0" smtClean="0">
              <a:solidFill>
                <a:srgbClr val="C00000"/>
              </a:solidFill>
              <a:latin typeface="Arial Rounded MT Bold" pitchFamily="34" charset="0"/>
              <a:cs typeface="Aharoni" pitchFamily="2" charset="-79"/>
            </a:endParaRPr>
          </a:p>
        </p:txBody>
      </p:sp>
      <p:pic>
        <p:nvPicPr>
          <p:cNvPr id="19462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7BDC8B-F88D-4BED-9FA2-C0EABABE3AB5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09550"/>
            <a:ext cx="6629400" cy="838200"/>
          </a:xfrm>
        </p:spPr>
        <p:txBody>
          <a:bodyPr/>
          <a:lstStyle/>
          <a:p>
            <a:pPr algn="ctr" eaLnBrk="1" hangingPunct="1"/>
            <a:r>
              <a:rPr lang="en-US" sz="28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/>
            </a:r>
            <a:br>
              <a:rPr lang="en-US" sz="28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</a:br>
            <a:r>
              <a:rPr lang="en-US" sz="2800" b="1" dirty="0" smtClean="0">
                <a:solidFill>
                  <a:srgbClr val="002060"/>
                </a:solidFill>
                <a:latin typeface="Calibri" pitchFamily="34" charset="0"/>
                <a:cs typeface="Aharoni" pitchFamily="2" charset="-79"/>
              </a:rPr>
              <a:t>Y2013 Budget Key Implementation  Strategies</a:t>
            </a:r>
            <a:endParaRPr lang="en-US" sz="2800" b="1" dirty="0" smtClean="0">
              <a:latin typeface="Calibri" pitchFamily="34" charset="0"/>
            </a:endParaRPr>
          </a:p>
        </p:txBody>
      </p:sp>
      <p:sp>
        <p:nvSpPr>
          <p:cNvPr id="2048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81550"/>
            <a:ext cx="8686800" cy="177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MEPB:Q2/Half-Year 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16DC407A-6388-475E-9935-47549C74E10E}" type="slidenum">
              <a:rPr lang="en-US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09600" y="1047750"/>
            <a:ext cx="7620000" cy="3581400"/>
          </a:xfrm>
        </p:spPr>
        <p:txBody>
          <a:bodyPr>
            <a:normAutofit fontScale="25000" lnSpcReduction="20000"/>
          </a:bodyPr>
          <a:lstStyle/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88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Revenue  Stakeholders’ meeting with the Governor as a vehicle for sustained Revenue drive;</a:t>
            </a:r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88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Enhanced transparency and accountability; </a:t>
            </a:r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88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Efficient allocation of resources across sectors;</a:t>
            </a:r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88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Periodic review of performance;</a:t>
            </a:r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88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Tighter operational expenditure control;</a:t>
            </a:r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88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Strict adherence to the Y2013 Budget Operational Guidelines;</a:t>
            </a:r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88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More effective Project Monitoring and Evaluation;</a:t>
            </a:r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88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Benchmark performance set at 90%</a:t>
            </a:r>
            <a:endParaRPr lang="en-US" sz="8800" dirty="0" smtClean="0"/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400" dirty="0" smtClean="0"/>
              <a:t>	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dirty="0" smtClean="0"/>
              <a:t>	</a:t>
            </a:r>
          </a:p>
        </p:txBody>
      </p:sp>
      <p:pic>
        <p:nvPicPr>
          <p:cNvPr id="2048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2095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2D6E55-B7CD-43C6-939C-2BB35163887F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"/>
            <a:ext cx="7772400" cy="895350"/>
          </a:xfrm>
        </p:spPr>
        <p:txBody>
          <a:bodyPr/>
          <a:lstStyle/>
          <a:p>
            <a:r>
              <a:rPr lang="en-US" sz="2800" b="1" dirty="0" smtClean="0"/>
              <a:t>Highlights of Q1 Y2013 Budget Performance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085850"/>
            <a:ext cx="8153400" cy="3429000"/>
          </a:xfrm>
        </p:spPr>
        <p:txBody>
          <a:bodyPr/>
          <a:lstStyle/>
          <a:p>
            <a:endParaRPr lang="en-US" sz="2400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en-US" sz="2800" dirty="0" smtClean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685800" y="971550"/>
            <a:ext cx="7696200" cy="3613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lnSpc>
                <a:spcPct val="80000"/>
              </a:lnSpc>
              <a:buNone/>
            </a:pPr>
            <a:r>
              <a:rPr lang="en-US" sz="2400" dirty="0" smtClean="0">
                <a:solidFill>
                  <a:srgbClr val="FF0000"/>
                </a:solidFill>
              </a:rPr>
              <a:t>The Overall budget performance was 61%; b</a:t>
            </a:r>
            <a:r>
              <a:rPr lang="en-US" sz="2200" dirty="0" smtClean="0">
                <a:solidFill>
                  <a:srgbClr val="FF0000"/>
                </a:solidFill>
              </a:rPr>
              <a:t>elow the set benchmark of 90% and lower than 65% for same period in </a:t>
            </a:r>
            <a:r>
              <a:rPr lang="en-US" sz="2200" dirty="0" err="1" smtClean="0">
                <a:solidFill>
                  <a:srgbClr val="FF0000"/>
                </a:solidFill>
              </a:rPr>
              <a:t>Y2012</a:t>
            </a:r>
            <a:r>
              <a:rPr lang="en-US" sz="2400" dirty="0" smtClean="0">
                <a:solidFill>
                  <a:srgbClr val="FF0000"/>
                </a:solidFill>
              </a:rPr>
              <a:t>.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FF0000"/>
                </a:solidFill>
              </a:rPr>
              <a:t>Total Revenue		-     </a:t>
            </a:r>
            <a:r>
              <a:rPr lang="en-US" sz="2400" dirty="0" err="1" smtClean="0">
                <a:solidFill>
                  <a:srgbClr val="FF0000"/>
                </a:solidFill>
              </a:rPr>
              <a:t>N95.926bn</a:t>
            </a:r>
            <a:r>
              <a:rPr lang="en-US" sz="2400" dirty="0" smtClean="0">
                <a:solidFill>
                  <a:srgbClr val="FF0000"/>
                </a:solidFill>
              </a:rPr>
              <a:t>/88%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FF0000"/>
                </a:solidFill>
              </a:rPr>
              <a:t>Capital Receipts		-     N  </a:t>
            </a:r>
            <a:r>
              <a:rPr lang="en-US" sz="2400" dirty="0" err="1" smtClean="0">
                <a:solidFill>
                  <a:srgbClr val="FF0000"/>
                </a:solidFill>
              </a:rPr>
              <a:t>1.034bn</a:t>
            </a:r>
            <a:r>
              <a:rPr lang="en-US" sz="2400" dirty="0" smtClean="0">
                <a:solidFill>
                  <a:srgbClr val="FF0000"/>
                </a:solidFill>
              </a:rPr>
              <a:t>/  8%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FF0000"/>
                </a:solidFill>
              </a:rPr>
              <a:t>Recurrent Expenditure	-     </a:t>
            </a:r>
            <a:r>
              <a:rPr lang="en-US" sz="2400" dirty="0" err="1" smtClean="0">
                <a:solidFill>
                  <a:srgbClr val="FF0000"/>
                </a:solidFill>
              </a:rPr>
              <a:t>N46.860bn</a:t>
            </a:r>
            <a:r>
              <a:rPr lang="en-US" sz="2400" dirty="0" smtClean="0">
                <a:solidFill>
                  <a:srgbClr val="FF0000"/>
                </a:solidFill>
              </a:rPr>
              <a:t>/82%</a:t>
            </a:r>
          </a:p>
          <a:p>
            <a:pPr lvl="4" eaLnBrk="1" hangingPunct="1">
              <a:lnSpc>
                <a:spcPct val="8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Personnel Cost	-     </a:t>
            </a:r>
            <a:r>
              <a:rPr lang="en-US" sz="2400" dirty="0" err="1" smtClean="0">
                <a:solidFill>
                  <a:srgbClr val="FF0000"/>
                </a:solidFill>
              </a:rPr>
              <a:t>N19.750bn</a:t>
            </a:r>
            <a:r>
              <a:rPr lang="en-US" sz="2400" dirty="0" smtClean="0">
                <a:solidFill>
                  <a:srgbClr val="FF0000"/>
                </a:solidFill>
              </a:rPr>
              <a:t>/89%</a:t>
            </a:r>
          </a:p>
          <a:p>
            <a:pPr lvl="4" eaLnBrk="1" hangingPunct="1">
              <a:lnSpc>
                <a:spcPct val="8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Overhead Cost	-     </a:t>
            </a:r>
            <a:r>
              <a:rPr lang="en-US" sz="2400" dirty="0" err="1" smtClean="0">
                <a:solidFill>
                  <a:srgbClr val="FF0000"/>
                </a:solidFill>
              </a:rPr>
              <a:t>N27.110bn</a:t>
            </a:r>
            <a:r>
              <a:rPr lang="en-US" sz="2400" dirty="0" smtClean="0">
                <a:solidFill>
                  <a:srgbClr val="FF0000"/>
                </a:solidFill>
              </a:rPr>
              <a:t>/77%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FF0000"/>
                </a:solidFill>
              </a:rPr>
              <a:t>Capital Expenditure	-     </a:t>
            </a:r>
            <a:r>
              <a:rPr lang="en-US" sz="2400" dirty="0" err="1" smtClean="0">
                <a:solidFill>
                  <a:srgbClr val="FF0000"/>
                </a:solidFill>
              </a:rPr>
              <a:t>N29.267bn</a:t>
            </a:r>
            <a:r>
              <a:rPr lang="en-US" sz="2400" dirty="0" smtClean="0">
                <a:solidFill>
                  <a:srgbClr val="FF0000"/>
                </a:solidFill>
              </a:rPr>
              <a:t>/43%</a:t>
            </a:r>
          </a:p>
          <a:p>
            <a:pPr lvl="2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FF0000"/>
                </a:solidFill>
              </a:rPr>
              <a:t>Financing			</a:t>
            </a:r>
            <a:r>
              <a:rPr lang="en-US" sz="2400" smtClean="0">
                <a:solidFill>
                  <a:srgbClr val="FF0000"/>
                </a:solidFill>
              </a:rPr>
              <a:t>-     N20.833bn</a:t>
            </a:r>
            <a:r>
              <a:rPr lang="en-US" sz="2400" dirty="0" smtClean="0">
                <a:solidFill>
                  <a:srgbClr val="FF0000"/>
                </a:solidFill>
              </a:rPr>
              <a:t>/194%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FF0000"/>
                </a:solidFill>
              </a:rPr>
              <a:t>Capital/Recurrent Ratio was  </a:t>
            </a:r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38:62</a:t>
            </a:r>
            <a:r>
              <a:rPr lang="en-US" sz="2400" dirty="0" smtClean="0">
                <a:solidFill>
                  <a:srgbClr val="FF0000"/>
                </a:solidFill>
              </a:rPr>
              <a:t> as against </a:t>
            </a:r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54:46</a:t>
            </a:r>
            <a:r>
              <a:rPr lang="en-US" sz="2400" dirty="0" smtClean="0">
                <a:solidFill>
                  <a:srgbClr val="FF0000"/>
                </a:solidFill>
              </a:rPr>
              <a:t> benchmark</a:t>
            </a:r>
          </a:p>
        </p:txBody>
      </p:sp>
      <p:pic>
        <p:nvPicPr>
          <p:cNvPr id="7" name="Picture 6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924801" y="133350"/>
            <a:ext cx="838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D55DA5-9A60-43DA-BC89-DEDEB7D9DB23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0"/>
            <a:ext cx="7239000" cy="666750"/>
          </a:xfrm>
        </p:spPr>
        <p:txBody>
          <a:bodyPr/>
          <a:lstStyle/>
          <a:p>
            <a:pPr algn="ctr"/>
            <a:r>
              <a:rPr lang="en-US" sz="3200" b="1" dirty="0" smtClean="0">
                <a:latin typeface="Calibri" pitchFamily="34" charset="0"/>
                <a:cs typeface="Arial" pitchFamily="34" charset="0"/>
              </a:rPr>
              <a:t>Q1 Vs Q2 Y2013 Performance</a:t>
            </a:r>
            <a:endParaRPr lang="en-US" sz="3200" b="1" dirty="0">
              <a:latin typeface="Calibri" pitchFamily="34" charset="0"/>
              <a:cs typeface="Arial" pitchFamily="34" charset="0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"/>
          </p:nvPr>
        </p:nvGraphicFramePr>
        <p:xfrm>
          <a:off x="838201" y="590550"/>
          <a:ext cx="7239000" cy="39532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4969"/>
                <a:gridCol w="941070"/>
                <a:gridCol w="941070"/>
                <a:gridCol w="868680"/>
                <a:gridCol w="868680"/>
                <a:gridCol w="898843"/>
                <a:gridCol w="1055688"/>
              </a:tblGrid>
              <a:tr h="28363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Details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</a:rPr>
                        <a:t> Q1</a:t>
                      </a:r>
                      <a:endParaRPr kumimoji="0" 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</a:rPr>
                        <a:t> Q2</a:t>
                      </a:r>
                      <a:endParaRPr kumimoji="0" 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494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Jan-Mar.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  <a:endParaRPr kumimoji="0" 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Jan-Mar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  <a:endParaRPr kumimoji="0" 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Apr-June.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  <a:endParaRPr kumimoji="0" 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Apr-June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  <a:endParaRPr kumimoji="0" 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7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108.457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95.926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88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108.457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97.704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90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434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Recurrent Expenditure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(</a:t>
                      </a:r>
                      <a:r>
                        <a:rPr kumimoji="0" 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</a:t>
                      </a: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)  Personnel Cost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(ii) Overhead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57.432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3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22.240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35.193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b="0" i="0" u="none" strike="noStrike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46.860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300" b="0" i="0" u="none" strike="noStrike" kern="120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b="0" i="0" u="none" strike="noStrike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19.750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b="0" i="0" u="none" strike="noStrike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27.110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82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3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89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57.432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3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22.240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35.193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52.200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3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20.234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31.966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91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3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91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7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Recurrent Surplus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51.025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49.066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96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51.025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45.504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89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7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5.728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1.034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18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5.728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1.697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30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7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Capital Expenditure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67.469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29.267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43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67.469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50.950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76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777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Financing Requirement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(10.716)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20.833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(194)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(10.716)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(3.749) 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35</a:t>
                      </a:r>
                      <a:endParaRPr lang="en-US" sz="13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36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Budget Size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124.901</a:t>
                      </a:r>
                      <a:endParaRPr lang="en-US" sz="13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76.127</a:t>
                      </a:r>
                      <a:endParaRPr lang="en-US" sz="13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61</a:t>
                      </a:r>
                      <a:endParaRPr lang="en-US" sz="13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124.901</a:t>
                      </a:r>
                      <a:endParaRPr lang="en-US" sz="13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103.150</a:t>
                      </a:r>
                      <a:endParaRPr lang="en-US" sz="13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3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83</a:t>
                      </a:r>
                      <a:endParaRPr lang="en-US" sz="13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7912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0"/>
            <a:ext cx="45719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229601" y="133350"/>
            <a:ext cx="685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504697-35BA-419B-BDE4-085FC627258C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685800" y="133350"/>
            <a:ext cx="8229600" cy="838200"/>
          </a:xfrm>
        </p:spPr>
        <p:txBody>
          <a:bodyPr/>
          <a:lstStyle/>
          <a:p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600" dirty="0" smtClean="0">
                <a:solidFill>
                  <a:srgbClr val="002060"/>
                </a:solidFill>
                <a:latin typeface="Arial Black" pitchFamily="34" charset="0"/>
              </a:rPr>
              <a:t>Comparative Analysis of Q2 Budget Performance (Y2011 - Y2013)</a:t>
            </a:r>
            <a:br>
              <a:rPr lang="en-US" sz="1600" dirty="0" smtClean="0">
                <a:solidFill>
                  <a:srgbClr val="002060"/>
                </a:solidFill>
                <a:latin typeface="Arial Black" pitchFamily="34" charset="0"/>
              </a:rPr>
            </a:br>
            <a:endParaRPr lang="en-US" sz="1600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"/>
          </p:nvPr>
        </p:nvGraphicFramePr>
        <p:xfrm>
          <a:off x="990601" y="715790"/>
          <a:ext cx="7162799" cy="35594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2172"/>
                <a:gridCol w="737032"/>
                <a:gridCol w="655138"/>
                <a:gridCol w="471475"/>
                <a:gridCol w="723515"/>
                <a:gridCol w="795867"/>
                <a:gridCol w="434110"/>
                <a:gridCol w="723515"/>
                <a:gridCol w="723515"/>
                <a:gridCol w="506460"/>
              </a:tblGrid>
              <a:tr h="346691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2013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15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Details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Apr-June.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Apr-June.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Apr-June.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 - June.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Apr-June  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82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108.457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97.704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99.959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85.177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88.080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78.513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794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Recurrent Expenditure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romanLcParenBoth"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Personnel Cost 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romanLcParenBoth"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Overhead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57.432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22.240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35.193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52.200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20.234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31.966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91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91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58.405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20.406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37.999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51.858</a:t>
                      </a: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17.793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34.065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89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87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49.546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17.057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32.488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45.411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19.176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26.235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92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112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81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2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Recurrent Surplus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51.025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45.504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41.554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33.319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38.535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31.827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73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5.728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1.697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6.419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4.157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4.815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1.379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82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Capital Expenditure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67.469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50.950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64.580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51.900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63.148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24.744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357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Financing Requirement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(10.716)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(3.749) 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(16.608)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(14.424)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(19.799)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8.470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(43)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49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Budget Size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124.901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103.150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83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122.985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103.758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84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112.694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70.155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62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8753" name="Footer Placeholder 3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81550"/>
            <a:ext cx="5334000" cy="3619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MEPB:Q2/Half-Year 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/>
          <a:lstStyle/>
          <a:p>
            <a:pPr>
              <a:defRPr/>
            </a:pPr>
            <a:fld id="{778CCAF8-67BB-4FDE-A185-E9D98BBDC806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pic>
        <p:nvPicPr>
          <p:cNvPr id="28755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756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610600" y="133350"/>
            <a:ext cx="385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46C303-A92F-46E1-895B-4B32AD2DD198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914400" y="133350"/>
            <a:ext cx="6553200" cy="762000"/>
          </a:xfrm>
        </p:spPr>
        <p:txBody>
          <a:bodyPr/>
          <a:lstStyle/>
          <a:p>
            <a:pPr algn="ctr"/>
            <a:r>
              <a:rPr lang="en-US" sz="2400" dirty="0" smtClean="0">
                <a:solidFill>
                  <a:srgbClr val="002060"/>
                </a:solidFill>
                <a:latin typeface="Arial Black" pitchFamily="34" charset="0"/>
                <a:cs typeface="Arial" charset="0"/>
              </a:rPr>
              <a:t>Q2 2013 Vs Q2 2012 (April – June)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sz="quarter" idx="1"/>
          </p:nvPr>
        </p:nvSpPr>
        <p:spPr>
          <a:xfrm>
            <a:off x="762000" y="590550"/>
            <a:ext cx="7772400" cy="4038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endParaRPr lang="en-US" sz="2200" dirty="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200" dirty="0" smtClean="0">
                <a:latin typeface="Calibri" pitchFamily="34" charset="0"/>
              </a:rPr>
              <a:t>Budget Performance for the 2nd Quarter, Y2013  was N103.150bn/83% as against N103.758bn/84% same period in 2012;  N0.643bn less in absolute terms.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200" dirty="0" smtClean="0">
                <a:latin typeface="Calibri" pitchFamily="34" charset="0"/>
              </a:rPr>
              <a:t>Total Revenue (TR) recorded N97.704bn/90% compared to N85.177bn/85% for same period in Y2012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200" dirty="0" smtClean="0">
                <a:latin typeface="Calibri" pitchFamily="34" charset="0"/>
              </a:rPr>
              <a:t>Recurrent Expenditure was N52.200bn/91% as against N51.858bn/89% in Y2012</a:t>
            </a:r>
          </a:p>
          <a:p>
            <a:pPr lvl="1" eaLnBrk="1" hangingPunct="1"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en-US" sz="1800" dirty="0" smtClean="0">
                <a:latin typeface="Calibri" pitchFamily="34" charset="0"/>
              </a:rPr>
              <a:t>Personnel Cost performed:   N20.234bn/91%  vs. N17.793bn/87% in 2012</a:t>
            </a:r>
          </a:p>
          <a:p>
            <a:pPr lvl="1" eaLnBrk="1" hangingPunct="1"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en-US" sz="1800" dirty="0" smtClean="0">
                <a:latin typeface="Calibri" pitchFamily="34" charset="0"/>
              </a:rPr>
              <a:t>Overhead Cost performed:   N31.966bn/91%  vs. N34.065bn/90% in 2012</a:t>
            </a:r>
          </a:p>
          <a:p>
            <a:pPr>
              <a:buNone/>
              <a:defRPr/>
            </a:pPr>
            <a:endParaRPr lang="en-US" dirty="0" smtClean="0"/>
          </a:p>
        </p:txBody>
      </p:sp>
      <p:sp>
        <p:nvSpPr>
          <p:cNvPr id="29700" name="Footer Placeholder 3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933950"/>
            <a:ext cx="5715000" cy="762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MEPB:Q2/Half-Year 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/>
          <a:lstStyle/>
          <a:p>
            <a:pPr>
              <a:defRPr/>
            </a:pPr>
            <a:fld id="{498E9DBA-C057-49A9-AB01-D7C9965D1A05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  <p:pic>
        <p:nvPicPr>
          <p:cNvPr id="29702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924800" y="133350"/>
            <a:ext cx="1071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C4498E-6476-4D44-BC6A-953CF7B673E0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>
                <a:solidFill>
                  <a:srgbClr val="002060"/>
                </a:solidFill>
                <a:latin typeface="Arial Black" pitchFamily="34" charset="0"/>
                <a:cs typeface="Arial" charset="0"/>
              </a:rPr>
              <a:t>    Q2 2013 Vs Q2 2012 (April – June)…2/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400" dirty="0" smtClean="0">
                <a:latin typeface="Calibri" pitchFamily="34" charset="0"/>
              </a:rPr>
              <a:t>Recurrent Surplus was N45.504bn/89% as against N33.319bn/80% same period Y2012; N12.185bn more in absolute terms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400" dirty="0" smtClean="0">
                <a:latin typeface="Calibri" pitchFamily="34" charset="0"/>
              </a:rPr>
              <a:t>Capital Receipts performed only N1.697bn/30% against N4.157bn/65% same period in Y2012; N2.460bn less than that of Y2012  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400" dirty="0" smtClean="0">
                <a:latin typeface="Calibri" pitchFamily="34" charset="0"/>
              </a:rPr>
              <a:t>Capital Expenditure performed N50.950bn/76% compared to N51.900bn/80% same period in Y2012</a:t>
            </a:r>
            <a:endParaRPr lang="en-US" sz="2400" b="1" dirty="0" smtClean="0">
              <a:latin typeface="Calibri" pitchFamily="34" charset="0"/>
            </a:endParaRPr>
          </a:p>
          <a:p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1816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229601" y="133350"/>
            <a:ext cx="685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7E7EB1-A1DC-4A38-B754-6670C381E06E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7315200" cy="536575"/>
          </a:xfrm>
        </p:spPr>
        <p:txBody>
          <a:bodyPr/>
          <a:lstStyle/>
          <a:p>
            <a:pPr algn="ctr"/>
            <a:r>
              <a:rPr lang="en-US" sz="2000" b="1" dirty="0" smtClean="0"/>
              <a:t>Highlights of Half-Year 2013 Budget Performance (Jan – June)</a:t>
            </a:r>
            <a:endParaRPr lang="en-US" sz="2000" b="1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90599" y="819151"/>
          <a:ext cx="7086601" cy="37100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/>
                <a:gridCol w="1431636"/>
                <a:gridCol w="1959642"/>
                <a:gridCol w="1333123"/>
              </a:tblGrid>
              <a:tr h="643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2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11213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491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2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 smtClean="0"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2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270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2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81550"/>
            <a:ext cx="4953000" cy="228600"/>
          </a:xfrm>
        </p:spPr>
        <p:txBody>
          <a:bodyPr/>
          <a:lstStyle/>
          <a:p>
            <a:pPr>
              <a:defRPr/>
            </a:pPr>
            <a:r>
              <a:rPr lang="en-US" sz="1000" smtClean="0"/>
              <a:t>MEPB:Q2/Half-Year 2013 Budget Performance Appraisal</a:t>
            </a:r>
            <a:endParaRPr lang="en-US" sz="1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229601" y="20955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933D70-7208-46AB-8E3B-A7D2A5506561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914400" y="819151"/>
          <a:ext cx="7162800" cy="3657600"/>
        </p:xfrm>
        <a:graphic>
          <a:graphicData uri="http://schemas.openxmlformats.org/drawingml/2006/table">
            <a:tbl>
              <a:tblPr/>
              <a:tblGrid>
                <a:gridCol w="2579822"/>
                <a:gridCol w="1850503"/>
                <a:gridCol w="1398451"/>
                <a:gridCol w="1334024"/>
              </a:tblGrid>
              <a:tr h="47125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Details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Prov.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Actual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Performance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416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Jan - June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Jan - June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5111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 Revenue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216.914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192.554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5111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Recurrent Expenditure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114.865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99.06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1806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Personnel Costs 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44.479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39.984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3222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Overhead Costs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70.386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59.076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8376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Recurrent Surplus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102.05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93.494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6056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Capital Receipts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11.456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3.072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750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Capital Expenditure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134.938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80.217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6056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Financing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(21.43)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16.349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(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76)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3695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Budget Size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249.803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179.277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1123950"/>
          </a:xfrm>
        </p:spPr>
        <p:txBody>
          <a:bodyPr/>
          <a:lstStyle/>
          <a:p>
            <a:r>
              <a:rPr lang="en-US" sz="1800" dirty="0" smtClean="0">
                <a:solidFill>
                  <a:srgbClr val="002060"/>
                </a:solidFill>
                <a:latin typeface="Arial Black" pitchFamily="34" charset="0"/>
              </a:rPr>
              <a:t>Comparative Analysis of Half-Year Budget Performance         Y2011 - Y2013 (Jan – June)</a:t>
            </a:r>
            <a:br>
              <a:rPr lang="en-US" sz="1800" dirty="0" smtClean="0">
                <a:solidFill>
                  <a:srgbClr val="002060"/>
                </a:solidFill>
                <a:latin typeface="Arial Black" pitchFamily="34" charset="0"/>
              </a:rPr>
            </a:br>
            <a:endParaRPr lang="en-US" sz="18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90600" y="819151"/>
          <a:ext cx="7010400" cy="3754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/>
                <a:gridCol w="725200"/>
                <a:gridCol w="685609"/>
                <a:gridCol w="408372"/>
                <a:gridCol w="695419"/>
                <a:gridCol w="733886"/>
                <a:gridCol w="476435"/>
                <a:gridCol w="680622"/>
                <a:gridCol w="699857"/>
                <a:gridCol w="457200"/>
              </a:tblGrid>
              <a:tr h="360703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2013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71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Details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Jan-June.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Jan-June.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Jan-June.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Jan-June.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Jan-June.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Jan-June.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99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216.914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   192.554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  89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199.917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170.421        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85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Calibri" pitchFamily="34" charset="0"/>
                          <a:cs typeface="Arial" pitchFamily="34" charset="0"/>
                        </a:rPr>
                        <a:t>176.160</a:t>
                      </a:r>
                      <a:endParaRPr lang="en-US" sz="900" b="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152.921 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86.8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913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Recurrent Expenditure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romanLcParenBoth"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Personnel Cost 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romanLcParenBoth"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Overhead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114.865</a:t>
                      </a:r>
                      <a:r>
                        <a:rPr lang="en-US" sz="1000" b="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</a:t>
                      </a:r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</a:t>
                      </a:r>
                    </a:p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44.479</a:t>
                      </a:r>
                    </a:p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70.386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/>
                        <a:t> 99.060            </a:t>
                      </a:r>
                      <a:r>
                        <a:rPr lang="en-US" sz="1000" baseline="0" dirty="0" smtClean="0"/>
                        <a:t> </a:t>
                      </a:r>
                      <a:r>
                        <a:rPr lang="en-US" sz="1000" dirty="0" smtClean="0"/>
                        <a:t>                    39.984                59.076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   86           </a:t>
                      </a:r>
                    </a:p>
                    <a:p>
                      <a:r>
                        <a:rPr lang="en-US" sz="1000" dirty="0" smtClean="0"/>
                        <a:t>   90</a:t>
                      </a:r>
                    </a:p>
                    <a:p>
                      <a:r>
                        <a:rPr lang="en-US" sz="1000" dirty="0" smtClean="0"/>
                        <a:t>   84       </a:t>
                      </a:r>
                      <a:r>
                        <a:rPr lang="en-US" sz="1000" baseline="0" dirty="0" smtClean="0"/>
                        <a:t> </a:t>
                      </a:r>
                      <a:endParaRPr lang="en-US" sz="1000" dirty="0" smtClean="0"/>
                    </a:p>
                    <a:p>
                      <a:r>
                        <a:rPr lang="en-US" sz="1000" dirty="0" smtClean="0"/>
                        <a:t>           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116.810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40.813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75.998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102.609</a:t>
                      </a: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36.854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65.755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88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99.091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34.115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64.977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86.816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37.964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48.852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88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111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75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99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Recurrent Surplus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102.050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 93.494                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   92         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83.107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67.812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82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77.069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66.105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99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11.456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  3.072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   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12.839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6.465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50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9.631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2.654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99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Capital Expenditure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134.938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 80.217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  59         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129.161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80.895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63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126.297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42.247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33.5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907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Financing Requirement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(21.433)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 16.349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  (76)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(33.215)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(6.618)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20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(39.597)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26.512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(67)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0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Budget Size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249.803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179.277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   72</a:t>
                      </a:r>
                      <a:endParaRPr lang="en-US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245.971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183.504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75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225.388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129.063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57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81550"/>
            <a:ext cx="3962400" cy="361950"/>
          </a:xfrm>
        </p:spPr>
        <p:txBody>
          <a:bodyPr/>
          <a:lstStyle/>
          <a:p>
            <a:pPr>
              <a:defRPr/>
            </a:pPr>
            <a:r>
              <a:rPr lang="en-US" sz="900" smtClean="0"/>
              <a:t>MEPB:Q2/Half-Year 2013 Budget Performance Appraisal</a:t>
            </a:r>
            <a:endParaRPr lang="en-US" sz="9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  <p:pic>
        <p:nvPicPr>
          <p:cNvPr id="7" name="Picture 6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229600" y="209550"/>
            <a:ext cx="609601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E9135D-6BC4-42EE-A7EB-687284100E42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06375"/>
            <a:ext cx="6705600" cy="857250"/>
          </a:xfrm>
          <a:solidFill>
            <a:schemeClr val="bg1"/>
          </a:solidFill>
        </p:spPr>
        <p:txBody>
          <a:bodyPr/>
          <a:lstStyle/>
          <a:p>
            <a:r>
              <a:rPr lang="en-US" sz="1600" dirty="0" smtClean="0">
                <a:solidFill>
                  <a:srgbClr val="002060"/>
                </a:solidFill>
                <a:latin typeface="Arial Black" pitchFamily="34" charset="0"/>
              </a:rPr>
              <a:t>Comparative Analysis of Half Year Budget Performance </a:t>
            </a:r>
            <a:br>
              <a:rPr lang="en-US" sz="16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600" dirty="0" smtClean="0">
                <a:solidFill>
                  <a:srgbClr val="002060"/>
                </a:solidFill>
                <a:latin typeface="Arial Black" pitchFamily="34" charset="0"/>
              </a:rPr>
              <a:t>from Y2011 to Y2013 (Jan – June.)</a:t>
            </a:r>
            <a:endParaRPr lang="en-US" sz="1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1910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229601" y="133350"/>
            <a:ext cx="609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FB2501-C088-4D90-A0D4-A23AF08E554D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sz="quarter" idx="1"/>
          </p:nvPr>
        </p:nvGraphicFramePr>
        <p:xfrm>
          <a:off x="1981200" y="1085850"/>
          <a:ext cx="54102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"/>
            <a:ext cx="7772400" cy="590549"/>
          </a:xfrm>
        </p:spPr>
        <p:txBody>
          <a:bodyPr/>
          <a:lstStyle/>
          <a:p>
            <a:pPr algn="ctr"/>
            <a:r>
              <a:rPr lang="en-US" sz="1800" b="1" dirty="0" smtClean="0">
                <a:solidFill>
                  <a:srgbClr val="002060"/>
                </a:solidFill>
              </a:rPr>
              <a:t>Y2013  Half-Year  Revenue Performance</a:t>
            </a:r>
            <a:endParaRPr lang="en-US" sz="1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81550"/>
            <a:ext cx="5181600" cy="190500"/>
          </a:xfrm>
        </p:spPr>
        <p:txBody>
          <a:bodyPr/>
          <a:lstStyle/>
          <a:p>
            <a:pPr>
              <a:defRPr/>
            </a:pPr>
            <a:r>
              <a:rPr lang="en-US" sz="1000" dirty="0" smtClean="0"/>
              <a:t>MEPB:Q2 Y2013 Budget Performance Appraisal</a:t>
            </a:r>
            <a:endParaRPr lang="en-US" sz="1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229600" y="133350"/>
            <a:ext cx="6143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5022A5-76AD-4407-ABF8-CD317F2A7BDA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sz="quarter" idx="1"/>
          </p:nvPr>
        </p:nvGraphicFramePr>
        <p:xfrm>
          <a:off x="1066800" y="590551"/>
          <a:ext cx="7162799" cy="4085200"/>
        </p:xfrm>
        <a:graphic>
          <a:graphicData uri="http://schemas.openxmlformats.org/drawingml/2006/table">
            <a:tbl>
              <a:tblPr/>
              <a:tblGrid>
                <a:gridCol w="2968790"/>
                <a:gridCol w="1015869"/>
                <a:gridCol w="1027545"/>
                <a:gridCol w="1027545"/>
                <a:gridCol w="1123050"/>
              </a:tblGrid>
              <a:tr h="355590"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Details</a:t>
                      </a:r>
                    </a:p>
                  </a:txBody>
                  <a:tcPr marL="6214" marR="6214" marT="62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Y’13 Provision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Y’13   </a:t>
                      </a:r>
                      <a:b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Provision 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Y’13           Actual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Performance 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</a:p>
                  </a:txBody>
                  <a:tcPr marL="6214" marR="6214" marT="62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777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</a:t>
                      </a:r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Nbn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14" marR="6214" marT="62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Jan.– June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Jan.- June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777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Nbn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Nbn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2833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Ordinary Revenue (A+B)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433.828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216.914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192.554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8697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 Internally Generated Revenue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316.578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158.289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121.554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6025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I. L/S Internal   Revenue Services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(LIRS)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253.2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126.6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104.94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1585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II. Internally Generated Revenue (others)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37.113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18.557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10.142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7361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III. Dedicated Revenue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21.753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10.877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5.492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4472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IV Extra Ordinary Revenue        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4.512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2.256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0.98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3137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B.   Federal Transfers                                              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117.25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58.625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1585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I.  Statutory Allocation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29.5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36.731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4472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II. Value Added Tax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32.684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0032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Iii  Extra Ordinary Income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0.25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0.125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1.585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1268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2919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C.  Capital Receipts                                                    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22.912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11.456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3.072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6214" marR="6214" marT="621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0"/>
            <a:ext cx="7086600" cy="514350"/>
          </a:xfrm>
        </p:spPr>
        <p:txBody>
          <a:bodyPr/>
          <a:lstStyle/>
          <a:p>
            <a:pPr algn="ctr" eaLnBrk="1" hangingPunct="1"/>
            <a:r>
              <a:rPr lang="en-US" sz="1800" b="1" dirty="0" smtClean="0">
                <a:latin typeface="Calibri" pitchFamily="34" charset="0"/>
              </a:rPr>
              <a:t>Comparative  Analysis of Half Year Revenue Performance(Y2011 – Y2013)</a:t>
            </a:r>
          </a:p>
        </p:txBody>
      </p:sp>
      <p:sp>
        <p:nvSpPr>
          <p:cNvPr id="3584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685800" y="4705350"/>
            <a:ext cx="6172200" cy="254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z="800" b="1" smtClean="0">
                <a:latin typeface="Arial" charset="0"/>
                <a:cs typeface="Arial" charset="0"/>
              </a:rPr>
              <a:t>MEPB:Q2/Half-Year 2013 Budget Performance Appraisal</a:t>
            </a:r>
            <a:endParaRPr lang="en-US" sz="800" b="1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A47D8BB7-B234-4537-A8F0-1DAB08505743}" type="slidenum">
              <a:rPr lang="en-US"/>
              <a:pPr>
                <a:defRPr/>
              </a:pPr>
              <a:t>22</a:t>
            </a:fld>
            <a:endParaRPr lang="en-US" dirty="0"/>
          </a:p>
        </p:txBody>
      </p:sp>
      <p:pic>
        <p:nvPicPr>
          <p:cNvPr id="35845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0" y="0"/>
            <a:ext cx="5334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458200" y="0"/>
            <a:ext cx="461963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381000" y="453391"/>
          <a:ext cx="8305801" cy="41310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6189"/>
                <a:gridCol w="847884"/>
                <a:gridCol w="763095"/>
                <a:gridCol w="508730"/>
                <a:gridCol w="853077"/>
                <a:gridCol w="778669"/>
                <a:gridCol w="605631"/>
                <a:gridCol w="865188"/>
                <a:gridCol w="865188"/>
                <a:gridCol w="692150"/>
              </a:tblGrid>
              <a:tr h="332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`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Y2011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37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Jan.– June.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Nbn</a:t>
                      </a:r>
                      <a:endParaRPr kumimoji="0" 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Jan.– June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Perf.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Jan.– June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Jan.– June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Perf.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Jan.– June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Jan.– June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Perf.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20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 Revenue (A+B)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216.914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192.554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199.917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170.421</a:t>
                      </a:r>
                      <a:endParaRPr kumimoji="0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Arial" pitchFamily="34" charset="0"/>
                          <a:cs typeface="Arial" pitchFamily="34" charset="0"/>
                        </a:rPr>
                        <a:t>176.160</a:t>
                      </a:r>
                      <a:endParaRPr lang="en-US" sz="9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152.921 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86.8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2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 Internally Generated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158.289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121.554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144.838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113.700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Arial" pitchFamily="34" charset="0"/>
                          <a:cs typeface="Arial" pitchFamily="34" charset="0"/>
                        </a:rPr>
                        <a:t>131.310</a:t>
                      </a:r>
                      <a:endParaRPr lang="en-US" sz="9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Arial" pitchFamily="34" charset="0"/>
                          <a:cs typeface="Arial" pitchFamily="34" charset="0"/>
                        </a:rPr>
                        <a:t>102.290</a:t>
                      </a:r>
                      <a:endParaRPr lang="en-US" sz="9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Arial" pitchFamily="34" charset="0"/>
                          <a:cs typeface="Arial" pitchFamily="34" charset="0"/>
                        </a:rPr>
                        <a:t>77.9</a:t>
                      </a:r>
                      <a:endParaRPr lang="en-US" sz="9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30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I. L/S Internal   Revenue Services (LIRS)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126.600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104.940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105.500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91.996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Arial" pitchFamily="34" charset="0"/>
                          <a:cs typeface="Arial" pitchFamily="34" charset="0"/>
                        </a:rPr>
                        <a:t>96.000</a:t>
                      </a:r>
                      <a:endParaRPr lang="en-US" sz="9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Arial" pitchFamily="34" charset="0"/>
                          <a:cs typeface="Arial" pitchFamily="34" charset="0"/>
                        </a:rPr>
                        <a:t>87.975</a:t>
                      </a:r>
                      <a:endParaRPr lang="en-US" sz="9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Arial" pitchFamily="34" charset="0"/>
                          <a:cs typeface="Arial" pitchFamily="34" charset="0"/>
                        </a:rPr>
                        <a:t>91.6</a:t>
                      </a:r>
                      <a:endParaRPr lang="en-US" sz="9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37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II. Internally   Generated Revenue (Others)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18.557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10.142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20.738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11.258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Arial" pitchFamily="34" charset="0"/>
                          <a:cs typeface="Arial" pitchFamily="34" charset="0"/>
                        </a:rPr>
                        <a:t>18.260</a:t>
                      </a:r>
                      <a:endParaRPr lang="en-US" sz="9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Arial" pitchFamily="34" charset="0"/>
                          <a:cs typeface="Arial" pitchFamily="34" charset="0"/>
                        </a:rPr>
                        <a:t>5.975</a:t>
                      </a:r>
                      <a:endParaRPr lang="en-US" sz="9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Arial" pitchFamily="34" charset="0"/>
                          <a:cs typeface="Arial" pitchFamily="34" charset="0"/>
                        </a:rPr>
                        <a:t>32.7</a:t>
                      </a:r>
                      <a:endParaRPr lang="en-US" sz="9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20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III. Dedicated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10.877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5.492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14.220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5.981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Arial" pitchFamily="34" charset="0"/>
                          <a:cs typeface="Arial" pitchFamily="34" charset="0"/>
                        </a:rPr>
                        <a:t>13.050</a:t>
                      </a:r>
                      <a:endParaRPr lang="en-US" sz="9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Arial" pitchFamily="34" charset="0"/>
                          <a:cs typeface="Arial" pitchFamily="34" charset="0"/>
                        </a:rPr>
                        <a:t>4.338</a:t>
                      </a:r>
                      <a:endParaRPr lang="en-US" sz="9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Arial" pitchFamily="34" charset="0"/>
                          <a:cs typeface="Arial" pitchFamily="34" charset="0"/>
                        </a:rPr>
                        <a:t>33.2</a:t>
                      </a:r>
                      <a:endParaRPr lang="en-US" sz="9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2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IV Extra Ordinary Revenue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2.256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0.980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4.381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4.465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Arial" pitchFamily="34" charset="0"/>
                          <a:cs typeface="Arial" pitchFamily="34" charset="0"/>
                        </a:rPr>
                        <a:t>4.000</a:t>
                      </a:r>
                      <a:endParaRPr lang="en-US" sz="9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Arial" pitchFamily="34" charset="0"/>
                          <a:cs typeface="Arial" pitchFamily="34" charset="0"/>
                        </a:rPr>
                        <a:t>4.002</a:t>
                      </a:r>
                      <a:endParaRPr lang="en-US" sz="9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Arial" pitchFamily="34" charset="0"/>
                          <a:cs typeface="Arial" pitchFamily="34" charset="0"/>
                        </a:rPr>
                        <a:t>100.1</a:t>
                      </a:r>
                      <a:endParaRPr lang="en-US" sz="9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20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B.   Federal Transfers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58.625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71.000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55.079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56.721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Arial" pitchFamily="34" charset="0"/>
                          <a:cs typeface="Arial" pitchFamily="34" charset="0"/>
                        </a:rPr>
                        <a:t>44.850</a:t>
                      </a:r>
                      <a:endParaRPr lang="en-US" sz="9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Arial" pitchFamily="34" charset="0"/>
                          <a:cs typeface="Arial" pitchFamily="34" charset="0"/>
                        </a:rPr>
                        <a:t>50.631</a:t>
                      </a:r>
                      <a:endParaRPr lang="en-US" sz="9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Arial" pitchFamily="34" charset="0"/>
                          <a:cs typeface="Arial" pitchFamily="34" charset="0"/>
                        </a:rPr>
                        <a:t>112.9</a:t>
                      </a:r>
                      <a:endParaRPr lang="en-US" sz="9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20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I.  Statutory Allocation</a:t>
                      </a:r>
                      <a:endParaRPr kumimoji="0" lang="en-SG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29.500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36.731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28.831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26.711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Arial" pitchFamily="34" charset="0"/>
                          <a:cs typeface="Arial" pitchFamily="34" charset="0"/>
                        </a:rPr>
                        <a:t>23.000</a:t>
                      </a:r>
                      <a:endParaRPr lang="en-US" sz="9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24.288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105.6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932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II. Value Added Tax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29.000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32.684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26.248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30.010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Arial" pitchFamily="34" charset="0"/>
                          <a:cs typeface="Arial" pitchFamily="34" charset="0"/>
                        </a:rPr>
                        <a:t>21.850</a:t>
                      </a:r>
                      <a:endParaRPr lang="en-US" sz="9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26.343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120.6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04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III Extra Ordinary Income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 smtClean="0">
                          <a:latin typeface="Arial" pitchFamily="34" charset="0"/>
                          <a:cs typeface="Arial" pitchFamily="34" charset="0"/>
                        </a:rPr>
                        <a:t>      1.585</a:t>
                      </a:r>
                      <a:endParaRPr lang="en-US" sz="9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 smtClean="0">
                          <a:latin typeface="Arial" pitchFamily="34" charset="0"/>
                          <a:cs typeface="Arial" pitchFamily="34" charset="0"/>
                        </a:rPr>
                        <a:t>1268</a:t>
                      </a:r>
                      <a:endParaRPr lang="en-US" sz="9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9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20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C. 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11.456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3.072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12.839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6.465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Arial" pitchFamily="34" charset="0"/>
                          <a:cs typeface="Arial" pitchFamily="34" charset="0"/>
                        </a:rPr>
                        <a:t>9.631</a:t>
                      </a:r>
                      <a:endParaRPr lang="en-US" sz="9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Arial" pitchFamily="34" charset="0"/>
                          <a:cs typeface="Arial" pitchFamily="34" charset="0"/>
                        </a:rPr>
                        <a:t>2.654</a:t>
                      </a:r>
                      <a:endParaRPr lang="en-US" sz="9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smtClean="0">
                          <a:latin typeface="Arial" pitchFamily="34" charset="0"/>
                          <a:cs typeface="Arial" pitchFamily="34" charset="0"/>
                        </a:rPr>
                        <a:t>27.6</a:t>
                      </a:r>
                      <a:endParaRPr lang="en-US" sz="9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BAD40E-C453-409A-B132-D74897FB4546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Arial Narrow" pitchFamily="34" charset="0"/>
                <a:cs typeface="Aharoni" pitchFamily="2" charset="-79"/>
              </a:rPr>
              <a:t>Half-Year 2013 Revenue Appraisal</a:t>
            </a:r>
            <a:endParaRPr lang="en-US" sz="3600" dirty="0">
              <a:latin typeface="Arial Narrow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7772400" cy="3771900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C00000"/>
                </a:solidFill>
              </a:rPr>
              <a:t>Total Revenue (TR) performed N192.554bn/89% of target compared to N170.421bn/85% for Y2012, though N22.133bn more in absolute terms 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C00000"/>
                </a:solidFill>
              </a:rPr>
              <a:t>Internally Generated Revenue (IGR) was N121.554bn /77%, against N113.700bn/ 79% during same period in Y2012; and  63% of  TR vs. 67% in Y2012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C00000"/>
                </a:solidFill>
              </a:rPr>
              <a:t>Dedicated Revenue generated was N5.492bn, representing 5% of IGR and 3% of the TR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C00000"/>
                </a:solidFill>
              </a:rPr>
              <a:t>LIRS performance of N104.940bn  accounted for 86% of the IGR and 55% of the TR, compared to N91.996 or 81 %  of IGR and 53.98% of  TR  in Y2012, but N12.944bn more in absolute terms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90600" y="4705350"/>
            <a:ext cx="4800600" cy="266700"/>
          </a:xfrm>
        </p:spPr>
        <p:txBody>
          <a:bodyPr/>
          <a:lstStyle/>
          <a:p>
            <a:pPr>
              <a:defRPr/>
            </a:pPr>
            <a:r>
              <a:rPr lang="en-US" sz="1000" smtClean="0"/>
              <a:t>MEPB:Q2/Half-Year 2013 Budget Performance Appraisal</a:t>
            </a:r>
            <a:endParaRPr lang="en-US" sz="1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05800" y="361950"/>
            <a:ext cx="614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232F3A-16E4-47F7-84BE-C4AB12C7B715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06375"/>
            <a:ext cx="7467600" cy="857250"/>
          </a:xfrm>
        </p:spPr>
        <p:txBody>
          <a:bodyPr/>
          <a:lstStyle/>
          <a:p>
            <a:r>
              <a:rPr lang="en-US" sz="2800" b="1" dirty="0" smtClean="0">
                <a:solidFill>
                  <a:srgbClr val="002060"/>
                </a:solidFill>
                <a:latin typeface="Arial Narrow" pitchFamily="34" charset="0"/>
                <a:cs typeface="Aharoni" pitchFamily="2" charset="-79"/>
              </a:rPr>
              <a:t>Half-Year 2013 Revenue Appraisal……2/</a:t>
            </a:r>
            <a:r>
              <a:rPr lang="en-US" sz="3200" b="1" dirty="0" smtClean="0">
                <a:solidFill>
                  <a:srgbClr val="002060"/>
                </a:solidFill>
                <a:latin typeface="Arial Narrow" pitchFamily="34" charset="0"/>
                <a:cs typeface="Aharoni" pitchFamily="2" charset="-79"/>
              </a:rPr>
              <a:t> </a:t>
            </a:r>
            <a:endParaRPr lang="en-US" sz="3200" dirty="0">
              <a:latin typeface="Arial Narrow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276350"/>
            <a:ext cx="7772400" cy="2590800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</a:pPr>
            <a:r>
              <a:rPr lang="en-US" sz="2800" b="1" dirty="0" smtClean="0">
                <a:solidFill>
                  <a:srgbClr val="C00000"/>
                </a:solidFill>
              </a:rPr>
              <a:t>Total Capital Receipts performed at N3.072bn or  3% of the IGR and 2% of the TR, respectively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US" sz="2800" b="1" dirty="0" smtClean="0">
                <a:solidFill>
                  <a:srgbClr val="C00000"/>
                </a:solidFill>
              </a:rPr>
              <a:t>Federal Transfers contributed N71.000bn, representing  37% of the TR:  Statutory Allocation contributed N36.731bn or 125%,while VAT performed at 113% of budget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81550"/>
            <a:ext cx="4648200" cy="1905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305800" y="361950"/>
            <a:ext cx="614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A20FE8-5DD4-4150-A667-1667654A6D3B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85750"/>
            <a:ext cx="7467600" cy="536576"/>
          </a:xfrm>
        </p:spPr>
        <p:txBody>
          <a:bodyPr/>
          <a:lstStyle/>
          <a:p>
            <a:r>
              <a:rPr lang="en-US" sz="2200" b="1" dirty="0" smtClean="0">
                <a:latin typeface="Arial Narrow" pitchFamily="34" charset="0"/>
              </a:rPr>
              <a:t>Summary of Half-Year Revenue Performance (Y2009-Y2013)</a:t>
            </a:r>
            <a:endParaRPr lang="en-US" sz="2200" dirty="0">
              <a:latin typeface="Arial Narrow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0292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2" cstate="print"/>
          <a:srcRect l="37587" t="2222" r="1588" b="55556"/>
          <a:stretch>
            <a:fillRect/>
          </a:stretch>
        </p:blipFill>
        <p:spPr bwMode="auto">
          <a:xfrm>
            <a:off x="7696200" y="0"/>
            <a:ext cx="1447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66870D-9CCE-45CD-8836-637B410EE2A5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sz="quarter" idx="1"/>
          </p:nvPr>
        </p:nvGraphicFramePr>
        <p:xfrm>
          <a:off x="457202" y="1233487"/>
          <a:ext cx="7924799" cy="3133725"/>
        </p:xfrm>
        <a:graphic>
          <a:graphicData uri="http://schemas.openxmlformats.org/drawingml/2006/table">
            <a:tbl>
              <a:tblPr/>
              <a:tblGrid>
                <a:gridCol w="1833227"/>
                <a:gridCol w="2052971"/>
                <a:gridCol w="2286000"/>
                <a:gridCol w="1752601"/>
              </a:tblGrid>
              <a:tr h="581025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Year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Provision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 Actual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 % Performance</a:t>
                      </a:r>
                      <a:r>
                        <a:rPr lang="en-US" sz="1800" b="1" i="0" u="none" strike="noStrike" dirty="0">
                          <a:solidFill>
                            <a:srgbClr val="FFFFFF"/>
                          </a:solidFill>
                          <a:latin typeface="Perpetua"/>
                        </a:rPr>
                        <a:t>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96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Jan. – June   </a:t>
                      </a:r>
                    </a:p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(</a:t>
                      </a:r>
                      <a:r>
                        <a:rPr lang="en-US" sz="1800" b="1" i="0" u="none" strike="noStrike" dirty="0" err="1" smtClean="0">
                          <a:solidFill>
                            <a:srgbClr val="000000"/>
                          </a:solidFill>
                          <a:latin typeface="Perpetua"/>
                        </a:rPr>
                        <a:t>Nbn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)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Jan. – June   </a:t>
                      </a:r>
                    </a:p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(</a:t>
                      </a:r>
                      <a:r>
                        <a:rPr lang="en-US" sz="1800" b="1" i="0" u="none" strike="noStrike" dirty="0" err="1" smtClean="0">
                          <a:solidFill>
                            <a:srgbClr val="000000"/>
                          </a:solidFill>
                          <a:latin typeface="Perpetua"/>
                        </a:rPr>
                        <a:t>Nbn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)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0525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2009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144.482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121.595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84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2010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153.514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133.526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87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2011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176.16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152.921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87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2012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199.917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170.421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85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2013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216.914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192.554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89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0"/>
            <a:ext cx="7924800" cy="857250"/>
          </a:xfrm>
        </p:spPr>
        <p:txBody>
          <a:bodyPr/>
          <a:lstStyle/>
          <a:p>
            <a:r>
              <a:rPr lang="en-GB" sz="2800" b="1" dirty="0" smtClean="0">
                <a:latin typeface="Arial" pitchFamily="34" charset="0"/>
                <a:cs typeface="Arial" pitchFamily="34" charset="0"/>
              </a:rPr>
              <a:t>Half-Year 2013 Capital Receipts Performance</a:t>
            </a:r>
            <a:endParaRPr lang="en-US" sz="1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90600" y="4629150"/>
            <a:ext cx="5181600" cy="514350"/>
          </a:xfrm>
        </p:spPr>
        <p:txBody>
          <a:bodyPr/>
          <a:lstStyle/>
          <a:p>
            <a:pPr>
              <a:defRPr/>
            </a:pPr>
            <a:r>
              <a:rPr lang="en-US" sz="1000" smtClean="0"/>
              <a:t>MEPB:Q2/Half-Year 2013 Budget Performance Appraisal</a:t>
            </a:r>
            <a:endParaRPr lang="en-US" sz="1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858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458200" y="361950"/>
            <a:ext cx="4619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B14EF-12D6-4EF7-907C-3CF1EAAE8A90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sz="quarter" idx="1"/>
          </p:nvPr>
        </p:nvGraphicFramePr>
        <p:xfrm>
          <a:off x="381000" y="1123946"/>
          <a:ext cx="8381999" cy="3276603"/>
        </p:xfrm>
        <a:graphic>
          <a:graphicData uri="http://schemas.openxmlformats.org/drawingml/2006/table">
            <a:tbl>
              <a:tblPr/>
              <a:tblGrid>
                <a:gridCol w="3707594"/>
                <a:gridCol w="1450679"/>
                <a:gridCol w="1611863"/>
                <a:gridCol w="1611863"/>
              </a:tblGrid>
              <a:tr h="417229">
                <a:tc rowSpan="2"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              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Details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Provision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Actual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960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Jan. – June  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en-US" sz="1400" b="1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Nbn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Jan. – June   </a:t>
                      </a: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rtl="0" fontAlgn="t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en-US" sz="1400" b="1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Nbn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Performance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9602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Grants (Donor Agencies)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1.005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9602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Investment Income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0.166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9602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Other Capital Receipts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9.79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2.067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80966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800" b="1" i="0" u="none" strike="noStrike" dirty="0" smtClean="0">
                          <a:solidFill>
                            <a:srgbClr val="262626"/>
                          </a:solidFill>
                          <a:latin typeface="Arial" pitchFamily="34" charset="0"/>
                          <a:cs typeface="Arial" pitchFamily="34" charset="0"/>
                        </a:rPr>
                        <a:t>Total Capital Receipts</a:t>
                      </a:r>
                      <a:endParaRPr lang="en-US" sz="1800" b="1" i="0" u="none" strike="noStrike" dirty="0">
                        <a:solidFill>
                          <a:srgbClr val="262626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262626"/>
                          </a:solidFill>
                          <a:latin typeface="Arial" pitchFamily="34" charset="0"/>
                          <a:cs typeface="Arial" pitchFamily="34" charset="0"/>
                        </a:rPr>
                        <a:t>11.456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3.072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9550"/>
            <a:ext cx="7772400" cy="857250"/>
          </a:xfrm>
        </p:spPr>
        <p:txBody>
          <a:bodyPr/>
          <a:lstStyle/>
          <a:p>
            <a:pPr algn="ctr"/>
            <a:r>
              <a:rPr lang="en-US" sz="3200" b="1" dirty="0" smtClean="0">
                <a:solidFill>
                  <a:srgbClr val="002060"/>
                </a:solidFill>
              </a:rPr>
              <a:t>Half-Year 2013 Capital Receipts Appraisal</a:t>
            </a:r>
            <a:endParaRPr lang="en-US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81550"/>
            <a:ext cx="5410200" cy="190500"/>
          </a:xfrm>
        </p:spPr>
        <p:txBody>
          <a:bodyPr/>
          <a:lstStyle/>
          <a:p>
            <a:pPr>
              <a:defRPr/>
            </a:pPr>
            <a:r>
              <a:rPr lang="en-US" sz="1000" smtClean="0"/>
              <a:t>MEPB:Q2/Half-Year 2013 Budget Performance Appraisal</a:t>
            </a:r>
            <a:endParaRPr lang="en-US" sz="1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914400" y="1428750"/>
            <a:ext cx="78486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buFont typeface="Wingdings" pitchFamily="2" charset="2"/>
              <a:buChar char="v"/>
            </a:pPr>
            <a:r>
              <a:rPr lang="en-US" dirty="0" smtClean="0"/>
              <a:t>Total Capital Receipts performed below expectation at N3.072bn or 27%, 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dirty="0" smtClean="0"/>
              <a:t>against N6.465bn/ 50% during same period in Y2012</a:t>
            </a:r>
          </a:p>
          <a:p>
            <a:pPr>
              <a:spcBef>
                <a:spcPts val="600"/>
              </a:spcBef>
              <a:buFont typeface="Wingdings" pitchFamily="2" charset="2"/>
              <a:buChar char="v"/>
            </a:pPr>
            <a:endParaRPr lang="en-US" sz="100" dirty="0" smtClean="0"/>
          </a:p>
          <a:p>
            <a:pPr>
              <a:spcBef>
                <a:spcPts val="600"/>
              </a:spcBef>
              <a:buFont typeface="Wingdings" pitchFamily="2" charset="2"/>
              <a:buChar char="v"/>
            </a:pPr>
            <a:r>
              <a:rPr lang="en-US" dirty="0" smtClean="0"/>
              <a:t>Other Capital Receipts (Dedicated) performed at N2.067bn or 21% of projection and the responsible Agencies are:</a:t>
            </a:r>
            <a:endParaRPr lang="en-US" sz="1600" dirty="0" smtClean="0"/>
          </a:p>
          <a:p>
            <a:pPr lvl="2">
              <a:spcBef>
                <a:spcPts val="600"/>
              </a:spcBef>
              <a:buFont typeface="Wingdings" pitchFamily="2" charset="2"/>
              <a:buChar char="Ø"/>
            </a:pPr>
            <a:r>
              <a:rPr lang="en-US" sz="1400" dirty="0" smtClean="0"/>
              <a:t>Ministry of Housing	                                    -  N0.371bn </a:t>
            </a:r>
            <a:r>
              <a:rPr lang="en-US" sz="1400" dirty="0" err="1" smtClean="0"/>
              <a:t>v</a:t>
            </a:r>
            <a:r>
              <a:rPr lang="en-US" sz="1100" dirty="0" err="1" smtClean="0"/>
              <a:t>s</a:t>
            </a:r>
            <a:r>
              <a:rPr lang="en-US" sz="1400" dirty="0" smtClean="0"/>
              <a:t> N0.350bn in H2 2012</a:t>
            </a:r>
          </a:p>
          <a:p>
            <a:pPr lvl="2">
              <a:spcBef>
                <a:spcPts val="600"/>
              </a:spcBef>
              <a:buFont typeface="Wingdings" pitchFamily="2" charset="2"/>
              <a:buChar char="Ø"/>
            </a:pPr>
            <a:r>
              <a:rPr lang="en-US" sz="1400" dirty="0" smtClean="0"/>
              <a:t>Lands Bureau	                                    -  N0.241bn </a:t>
            </a:r>
            <a:r>
              <a:rPr lang="en-US" sz="1400" dirty="0" err="1" smtClean="0"/>
              <a:t>v</a:t>
            </a:r>
            <a:r>
              <a:rPr lang="en-US" sz="1100" dirty="0" err="1" smtClean="0"/>
              <a:t>s</a:t>
            </a:r>
            <a:r>
              <a:rPr lang="en-US" sz="1400" dirty="0" smtClean="0"/>
              <a:t> N0.0bn in H2 2012</a:t>
            </a:r>
          </a:p>
          <a:p>
            <a:pPr lvl="2">
              <a:spcBef>
                <a:spcPts val="600"/>
              </a:spcBef>
              <a:buFont typeface="Wingdings" pitchFamily="2" charset="2"/>
              <a:buChar char="Ø"/>
            </a:pPr>
            <a:r>
              <a:rPr lang="en-US" sz="1400" dirty="0" smtClean="0"/>
              <a:t>Physical Planning &amp; Urban Development     -  N0.549bn </a:t>
            </a:r>
            <a:r>
              <a:rPr lang="en-US" sz="1400" dirty="0" err="1" smtClean="0"/>
              <a:t>v</a:t>
            </a:r>
            <a:r>
              <a:rPr lang="en-US" sz="1100" dirty="0" err="1" smtClean="0"/>
              <a:t>s</a:t>
            </a:r>
            <a:r>
              <a:rPr lang="en-US" sz="1400" dirty="0" smtClean="0"/>
              <a:t> N0.675bn in H2 2012</a:t>
            </a:r>
          </a:p>
          <a:p>
            <a:pPr lvl="2">
              <a:spcBef>
                <a:spcPts val="600"/>
              </a:spcBef>
              <a:buFont typeface="Wingdings" pitchFamily="2" charset="2"/>
              <a:buChar char="Ø"/>
            </a:pPr>
            <a:r>
              <a:rPr lang="en-US" sz="1400" dirty="0" smtClean="0"/>
              <a:t>New Towns Development Authority              -  N0.933bn </a:t>
            </a:r>
            <a:r>
              <a:rPr lang="en-US" sz="1400" dirty="0" err="1" smtClean="0"/>
              <a:t>v</a:t>
            </a:r>
            <a:r>
              <a:rPr lang="en-US" sz="1100" dirty="0" err="1" smtClean="0"/>
              <a:t>s</a:t>
            </a:r>
            <a:r>
              <a:rPr lang="en-US" sz="1400" dirty="0" smtClean="0"/>
              <a:t> N1.405bn</a:t>
            </a:r>
            <a:r>
              <a:rPr lang="en-US" dirty="0" smtClean="0"/>
              <a:t> </a:t>
            </a:r>
            <a:r>
              <a:rPr lang="en-US" sz="1400" dirty="0" smtClean="0"/>
              <a:t>in H2 2012</a:t>
            </a:r>
            <a:endParaRPr lang="en-US" dirty="0" smtClean="0"/>
          </a:p>
          <a:p>
            <a:pPr>
              <a:spcBef>
                <a:spcPts val="600"/>
              </a:spcBef>
              <a:buFont typeface="Wingdings" pitchFamily="2" charset="2"/>
              <a:buChar char="v"/>
            </a:pPr>
            <a:endParaRPr lang="en-US" dirty="0" smtClean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05800" y="361950"/>
            <a:ext cx="614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6E4CBBD-944E-438D-BA37-E50B6378C3CF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Half-Year 2013 Capital Receipts Appraisal…….2/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4864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09600" y="971550"/>
            <a:ext cx="800100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v"/>
            </a:pPr>
            <a:r>
              <a:rPr lang="en-US" dirty="0" smtClean="0"/>
              <a:t>With pressure on our main IGR source (PAYE) and challenges in actualizing the State’s Borrowing </a:t>
            </a:r>
            <a:r>
              <a:rPr lang="en-US" dirty="0" err="1" smtClean="0"/>
              <a:t>programme</a:t>
            </a:r>
            <a:r>
              <a:rPr lang="en-US" dirty="0" smtClean="0"/>
              <a:t> for Y2013, Capital Receipts  represent a viable source of revenues to ensure satisfactory performance of the budget</a:t>
            </a:r>
          </a:p>
          <a:p>
            <a:pPr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v"/>
            </a:pPr>
            <a:r>
              <a:rPr lang="en-US" dirty="0" smtClean="0"/>
              <a:t>We believe it is time to mount a deliberate and concerted drive for revenues by the concerned Agencies, each of which should be required to present a plan of action in Q3 in Y2013</a:t>
            </a:r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05800" y="361950"/>
            <a:ext cx="614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317B58-2F55-438C-84FF-492C9368A1EC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7696200" cy="765176"/>
          </a:xfrm>
        </p:spPr>
        <p:txBody>
          <a:bodyPr/>
          <a:lstStyle/>
          <a:p>
            <a:r>
              <a:rPr lang="en-US" sz="2000" b="1" dirty="0" smtClean="0"/>
              <a:t>Summary of Half-Year Capital Receipts Performance (Y2009- Y2013)</a:t>
            </a: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05350"/>
            <a:ext cx="5257800" cy="2667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533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458200" y="361950"/>
            <a:ext cx="4619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C3D4BB-1E7C-4A6F-9497-EFC5C4B32E80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sz="quarter" idx="1"/>
          </p:nvPr>
        </p:nvGraphicFramePr>
        <p:xfrm>
          <a:off x="457201" y="895350"/>
          <a:ext cx="8001000" cy="3799840"/>
        </p:xfrm>
        <a:graphic>
          <a:graphicData uri="http://schemas.openxmlformats.org/drawingml/2006/table">
            <a:tbl>
              <a:tblPr/>
              <a:tblGrid>
                <a:gridCol w="2067530"/>
                <a:gridCol w="2067530"/>
                <a:gridCol w="1935106"/>
                <a:gridCol w="1930834"/>
              </a:tblGrid>
              <a:tr h="665108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Year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Provision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 Actual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 % Performance</a:t>
                      </a:r>
                      <a:r>
                        <a:rPr lang="en-US" sz="1800" b="1" i="0" u="none" strike="noStrike" dirty="0">
                          <a:solidFill>
                            <a:srgbClr val="FFFFFF"/>
                          </a:solidFill>
                          <a:latin typeface="Perpetua"/>
                        </a:rPr>
                        <a:t>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6137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Jan. – June   </a:t>
                      </a:r>
                      <a:endParaRPr lang="en-US" sz="1800" b="1" i="0" u="none" strike="noStrike" dirty="0" smtClean="0">
                        <a:solidFill>
                          <a:srgbClr val="000000"/>
                        </a:solidFill>
                        <a:latin typeface="Perpetua"/>
                      </a:endParaRPr>
                    </a:p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(</a:t>
                      </a:r>
                      <a:r>
                        <a:rPr lang="en-US" sz="1800" b="1" i="0" u="none" strike="noStrike" dirty="0" err="1" smtClean="0">
                          <a:solidFill>
                            <a:srgbClr val="000000"/>
                          </a:solidFill>
                          <a:latin typeface="Perpetua"/>
                        </a:rPr>
                        <a:t>Nbn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)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Jan. – June   </a:t>
                      </a:r>
                      <a:endParaRPr lang="en-US" sz="1800" b="1" i="0" u="none" strike="noStrike" dirty="0" smtClean="0">
                        <a:solidFill>
                          <a:srgbClr val="000000"/>
                        </a:solidFill>
                        <a:latin typeface="Perpetua"/>
                      </a:endParaRPr>
                    </a:p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(</a:t>
                      </a:r>
                      <a:r>
                        <a:rPr lang="en-US" sz="1800" b="1" i="0" u="none" strike="noStrike" dirty="0" err="1" smtClean="0">
                          <a:solidFill>
                            <a:srgbClr val="000000"/>
                          </a:solidFill>
                          <a:latin typeface="Perpetua"/>
                        </a:rPr>
                        <a:t>Nbn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)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7040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2009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21.101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7.192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34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7040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2010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14.186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4.472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32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7040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2011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9.631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2.654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460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2012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12.839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6.645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50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9782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2013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11.456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3.072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27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85750"/>
            <a:ext cx="8458200" cy="685800"/>
          </a:xfrm>
        </p:spPr>
        <p:txBody>
          <a:bodyPr/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</a:rPr>
              <a:t/>
            </a:r>
            <a:br>
              <a:rPr lang="en-US" sz="2400" b="1" dirty="0" smtClean="0">
                <a:solidFill>
                  <a:srgbClr val="002060"/>
                </a:solidFill>
              </a:rPr>
            </a:br>
            <a:r>
              <a:rPr lang="en-US" sz="2400" b="1" dirty="0" smtClean="0">
                <a:solidFill>
                  <a:srgbClr val="002060"/>
                </a:solidFill>
              </a:rPr>
              <a:t/>
            </a:r>
            <a:br>
              <a:rPr lang="en-US" sz="2400" b="1" dirty="0" smtClean="0">
                <a:solidFill>
                  <a:srgbClr val="002060"/>
                </a:solidFill>
              </a:rPr>
            </a:br>
            <a:r>
              <a:rPr lang="en-US" sz="2400" b="1" dirty="0" smtClean="0">
                <a:solidFill>
                  <a:srgbClr val="002060"/>
                </a:solidFill>
              </a:rPr>
              <a:t/>
            </a:r>
            <a:br>
              <a:rPr lang="en-US" sz="2400" b="1" dirty="0" smtClean="0">
                <a:solidFill>
                  <a:srgbClr val="002060"/>
                </a:solidFill>
              </a:rPr>
            </a:br>
            <a:r>
              <a:rPr lang="en-US" sz="2400" b="1" dirty="0" smtClean="0">
                <a:solidFill>
                  <a:srgbClr val="002060"/>
                </a:solidFill>
              </a:rPr>
              <a:t/>
            </a:r>
            <a:br>
              <a:rPr lang="en-US" sz="2400" b="1" dirty="0" smtClean="0">
                <a:solidFill>
                  <a:srgbClr val="002060"/>
                </a:solidFill>
              </a:rPr>
            </a:br>
            <a:r>
              <a:rPr lang="en-US" sz="2400" b="1" dirty="0" smtClean="0">
                <a:solidFill>
                  <a:srgbClr val="002060"/>
                </a:solidFill>
              </a:rPr>
              <a:t/>
            </a:r>
            <a:br>
              <a:rPr lang="en-US" sz="2400" b="1" dirty="0" smtClean="0">
                <a:solidFill>
                  <a:srgbClr val="002060"/>
                </a:solidFill>
              </a:rPr>
            </a:br>
            <a:r>
              <a:rPr lang="en-US" sz="2400" b="1" dirty="0" smtClean="0">
                <a:solidFill>
                  <a:srgbClr val="002060"/>
                </a:solidFill>
              </a:rPr>
              <a:t/>
            </a:r>
            <a:br>
              <a:rPr lang="en-US" sz="2400" b="1" dirty="0" smtClean="0">
                <a:solidFill>
                  <a:srgbClr val="002060"/>
                </a:solidFill>
              </a:rPr>
            </a:b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>Half Year 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Personnel Costs Performance(Jan-June’13)</a:t>
            </a:r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  <a:t/>
            </a:r>
            <a:br>
              <a:rPr lang="en-US" sz="2400" b="1" dirty="0" smtClean="0">
                <a:solidFill>
                  <a:srgbClr val="002060"/>
                </a:solidFill>
                <a:latin typeface="Calibri" pitchFamily="34" charset="0"/>
              </a:rPr>
            </a:br>
            <a:endParaRPr lang="en-US" sz="2400" dirty="0">
              <a:latin typeface="Calibri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6400800" cy="51435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3401" y="540305"/>
          <a:ext cx="7620000" cy="416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002"/>
                <a:gridCol w="1567285"/>
                <a:gridCol w="1393145"/>
                <a:gridCol w="1002568"/>
              </a:tblGrid>
              <a:tr h="254128">
                <a:tc rowSpan="2"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Details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Jan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- June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2957">
                <a:tc vMerge="1"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algn="ctr"/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(Nbn)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Nbn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Perf.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58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Total Personnel  Cost</a:t>
                      </a:r>
                      <a:endParaRPr lang="en-US" sz="12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44.479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39.984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90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58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Personnel Costs  (Basic and Allowances)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35.649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33.021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93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5893">
                <a:tc>
                  <a:txBody>
                    <a:bodyPr/>
                    <a:lstStyle/>
                    <a:p>
                      <a:pPr eaLnBrk="1" fontAlgn="t" hangingPunct="1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Personnel Costs  (Consolidated)                   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1.121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1.223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109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58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NYSC/Interns(Allowances)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0.150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0.140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93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58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Other Personnel Costs (Contingency)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0.500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58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Other Personnel Costs ( Staff</a:t>
                      </a:r>
                      <a:r>
                        <a:rPr lang="en-US" sz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Projection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0.208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58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7.5% Govt. Share of Contributory Pensions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1.894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1.477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78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58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Calibri" pitchFamily="34" charset="0"/>
                          <a:cs typeface="Calibri" pitchFamily="34" charset="0"/>
                        </a:rPr>
                        <a:t>5% Pension Redemption Bond Fund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1.782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1.704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96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58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Calibri" pitchFamily="34" charset="0"/>
                          <a:cs typeface="Calibri" pitchFamily="34" charset="0"/>
                        </a:rPr>
                        <a:t>Pension &amp; Gratuities(Civil Servants, Teachers)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2.357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1.532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65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58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Calibri" pitchFamily="34" charset="0"/>
                          <a:cs typeface="Calibri" pitchFamily="34" charset="0"/>
                        </a:rPr>
                        <a:t>Pensions &amp; Gratuities(Lagos State High Court)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0.120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0.099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83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58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Calibri" pitchFamily="34" charset="0"/>
                          <a:cs typeface="Calibri" pitchFamily="34" charset="0"/>
                        </a:rPr>
                        <a:t>Pensions &amp; Gratuities(Others)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0.100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0.188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188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31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Calibri" pitchFamily="34" charset="0"/>
                          <a:cs typeface="Calibri" pitchFamily="34" charset="0"/>
                        </a:rPr>
                        <a:t>Pension Sinking  Fund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0.600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0.600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85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1001" y="13335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CA2F12-E289-473D-814F-6497BDD6F5BA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7239000" cy="666750"/>
          </a:xfrm>
        </p:spPr>
        <p:txBody>
          <a:bodyPr/>
          <a:lstStyle/>
          <a:p>
            <a:pPr algn="ctr"/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>Comparative Analysis of Half-Year </a:t>
            </a:r>
            <a:r>
              <a:rPr lang="en-US" sz="2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Personnel Costs (Y2011-Y2013)</a:t>
            </a:r>
            <a:endParaRPr lang="en-US" sz="2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09600" y="4705350"/>
            <a:ext cx="6400800" cy="438150"/>
          </a:xfrm>
        </p:spPr>
        <p:txBody>
          <a:bodyPr/>
          <a:lstStyle/>
          <a:p>
            <a:pPr>
              <a:defRPr/>
            </a:pPr>
            <a:r>
              <a:rPr lang="en-US" sz="1000" smtClean="0"/>
              <a:t>MEPB:Q2/Half-Year 2013 Budget Performance Appraisal</a:t>
            </a:r>
            <a:endParaRPr lang="en-US" sz="1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81000" y="1085850"/>
            <a:ext cx="8534400" cy="32385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</a:t>
            </a:r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228600" y="666750"/>
          <a:ext cx="8382000" cy="40698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5061"/>
                <a:gridCol w="874644"/>
                <a:gridCol w="801756"/>
                <a:gridCol w="510209"/>
                <a:gridCol w="801756"/>
                <a:gridCol w="655983"/>
                <a:gridCol w="510209"/>
                <a:gridCol w="728870"/>
                <a:gridCol w="801756"/>
                <a:gridCol w="801756"/>
              </a:tblGrid>
              <a:tr h="428696">
                <a:tc rowSpan="2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Details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Y2013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Y2012</a:t>
                      </a:r>
                    </a:p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Y2011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3579">
                <a:tc vMerge="1"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Perf.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Perf.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 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3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Total Personnel  Cost</a:t>
                      </a:r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44.479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39.984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   90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40.813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36.854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90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34.115</a:t>
                      </a:r>
                    </a:p>
                  </a:txBody>
                  <a:tcPr marL="9525" marR="9525" marT="9525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37.964</a:t>
                      </a:r>
                    </a:p>
                  </a:txBody>
                  <a:tcPr marL="9525" marR="9525" marT="9525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111.3</a:t>
                      </a:r>
                    </a:p>
                  </a:txBody>
                  <a:tcPr marL="9525" marR="9525" marT="9525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6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Personnel Costs  (Basic and Allowances)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35.649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33.021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33.148     </a:t>
                      </a:r>
                      <a:r>
                        <a:rPr lang="en-US" sz="110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                                     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32.400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98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25.693</a:t>
                      </a:r>
                    </a:p>
                  </a:txBody>
                  <a:tcPr marL="9525" marR="9525" marT="9525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30.398</a:t>
                      </a:r>
                    </a:p>
                  </a:txBody>
                  <a:tcPr marL="9525" marR="9525" marT="9525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118.3</a:t>
                      </a:r>
                    </a:p>
                  </a:txBody>
                  <a:tcPr marL="9525" marR="9525" marT="9525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6226">
                <a:tc>
                  <a:txBody>
                    <a:bodyPr/>
                    <a:lstStyle/>
                    <a:p>
                      <a:pPr algn="l" eaLnBrk="1" fontAlgn="t" hangingPunct="1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Personnel Costs  (Consolidated)                   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1.121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1.223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1.103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62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NYSC/Interns (Allowances)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0.150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0.140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0.150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0.137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91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latin typeface="+mn-lt"/>
                        </a:rPr>
                        <a:t>    0.180</a:t>
                      </a:r>
                      <a:endParaRPr lang="en-US" sz="1100" b="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latin typeface="+mn-lt"/>
                        </a:rPr>
                        <a:t>0.075</a:t>
                      </a:r>
                      <a:endParaRPr lang="en-US" sz="1100" b="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latin typeface="+mn-lt"/>
                        </a:rPr>
                        <a:t>41.7</a:t>
                      </a:r>
                      <a:endParaRPr lang="en-US" sz="1100" b="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62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Other Personnel Costs (Contingency)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0.500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0.335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1.002</a:t>
                      </a:r>
                    </a:p>
                  </a:txBody>
                  <a:tcPr marL="9525" marR="9525" marT="9525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1.186</a:t>
                      </a:r>
                    </a:p>
                  </a:txBody>
                  <a:tcPr marL="9525" marR="9525" marT="9525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118.4</a:t>
                      </a:r>
                    </a:p>
                  </a:txBody>
                  <a:tcPr marL="9525" marR="9525" marT="9525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62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Other Personnel Costs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 Not provided for)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0.208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0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0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0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62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7.5% Govt. Share of Contributory Pensions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1.894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1.477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2.402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1.208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50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1.505</a:t>
                      </a:r>
                    </a:p>
                  </a:txBody>
                  <a:tcPr marL="9525" marR="9525" marT="9525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1.081</a:t>
                      </a:r>
                    </a:p>
                  </a:txBody>
                  <a:tcPr marL="9525" marR="9525" marT="9525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71.8</a:t>
                      </a:r>
                    </a:p>
                  </a:txBody>
                  <a:tcPr marL="9525" marR="9525" marT="9525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59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1001" y="13335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0A6E76-23D0-4689-9EB6-8C06DED9B143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7467600" cy="1123950"/>
          </a:xfrm>
        </p:spPr>
        <p:txBody>
          <a:bodyPr/>
          <a:lstStyle/>
          <a:p>
            <a:pPr algn="ctr"/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> Comparative Analysis Half –Year </a:t>
            </a:r>
            <a:r>
              <a:rPr lang="en-US" sz="2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Personnel Costs (Y2011-Y2013)…2/</a:t>
            </a: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6400800" cy="514350"/>
          </a:xfrm>
        </p:spPr>
        <p:txBody>
          <a:bodyPr/>
          <a:lstStyle/>
          <a:p>
            <a:pPr>
              <a:defRPr/>
            </a:pPr>
            <a:r>
              <a:rPr lang="en-US" sz="1000" smtClean="0"/>
              <a:t>MEPB:Q2/Half-Year 2013 Budget Performance Appraisal</a:t>
            </a:r>
            <a:endParaRPr lang="en-US" sz="1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838199" y="922903"/>
          <a:ext cx="7543801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2351"/>
                <a:gridCol w="717460"/>
                <a:gridCol w="825053"/>
                <a:gridCol w="510723"/>
                <a:gridCol w="754380"/>
                <a:gridCol w="764290"/>
                <a:gridCol w="442718"/>
                <a:gridCol w="754380"/>
                <a:gridCol w="754380"/>
                <a:gridCol w="528066"/>
              </a:tblGrid>
              <a:tr h="373525">
                <a:tc rowSpan="2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Details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Y2013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Y2012</a:t>
                      </a:r>
                    </a:p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Y2011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4536">
                <a:tc vMerge="1"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Perf.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Perf.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% Perf.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59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5% Pension Redemption Bond Fund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1.782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1.704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1.602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1.352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84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1.003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1.517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151.2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59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Pension &amp; Gratuities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(Civil Servants, Teachers)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2.357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1.532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2.350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1.037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44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2.500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1.649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66.0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59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Pensions &amp; Gratuities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(Lagos State High Court)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0.120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0.099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0.127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0.075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59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0.184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0.045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24.5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35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Pensions &amp; Gratuities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(Others)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0.100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0.188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188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0.100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0.045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45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0.100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0.022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22.0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72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  <a:cs typeface="Calibri" pitchFamily="34" charset="0"/>
                        </a:rPr>
                        <a:t>Pension Sinking  Fund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0.600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0.600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0.600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0.600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100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0.600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1.500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250.0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1001" y="13335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7D2BC4-F7CA-41D9-B0B4-0DE85AD0260D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33350"/>
            <a:ext cx="7772400" cy="688975"/>
          </a:xfrm>
        </p:spPr>
        <p:txBody>
          <a:bodyPr/>
          <a:lstStyle/>
          <a:p>
            <a:pPr algn="ctr"/>
            <a:r>
              <a:rPr lang="en-US" sz="2000" b="1" dirty="0" smtClean="0"/>
              <a:t>Half-Year 2013 Personnel Cost Performance Appraisal (Jan – June)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971550"/>
            <a:ext cx="8534400" cy="3543300"/>
          </a:xfrm>
        </p:spPr>
        <p:txBody>
          <a:bodyPr/>
          <a:lstStyle/>
          <a:p>
            <a:r>
              <a:rPr lang="en-US" sz="2400" dirty="0" smtClean="0"/>
              <a:t>Total Personnel Cost (TPC) was N39.984Bn /90%, recording an  increase of 9% over the same period in  Y2012 at N36.854bn; </a:t>
            </a:r>
          </a:p>
          <a:p>
            <a:r>
              <a:rPr lang="en-US" sz="2400" dirty="0" smtClean="0"/>
              <a:t>TPC gulped 21% of Total Revenue(TR);33% of IGR and 40% of  Total Recurrent Expenditure(TRE); maintained within the State Wage Policy (25% ceiling of TR &amp; 35% of IGR) but exceeding World Bank DPO Trigger (35% ceiling of Recurrent Expenditure)</a:t>
            </a:r>
          </a:p>
          <a:p>
            <a:r>
              <a:rPr lang="en-US" sz="2400" dirty="0" smtClean="0"/>
              <a:t>The DPO trigger needs to be  reviewed because the desirable downward movement of overhead costs has resulted in the seeming non-compliance with the trigger.</a:t>
            </a:r>
          </a:p>
          <a:p>
            <a:pPr>
              <a:buNone/>
            </a:pPr>
            <a:r>
              <a:rPr lang="en-US" sz="2400" dirty="0" smtClean="0"/>
              <a:t>		</a:t>
            </a:r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6858000" cy="342900"/>
          </a:xfrm>
        </p:spPr>
        <p:txBody>
          <a:bodyPr/>
          <a:lstStyle/>
          <a:p>
            <a:pPr>
              <a:defRPr/>
            </a:pPr>
            <a:r>
              <a:rPr lang="en-US" sz="1000" dirty="0" smtClean="0"/>
              <a:t>MEPB:Q2/Half-Year 2013 Budget Performance Appraisal</a:t>
            </a:r>
            <a:endParaRPr lang="en-US" sz="1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458200" y="133350"/>
            <a:ext cx="538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430D47-AD7B-43F6-AB64-1195CE56664B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09550"/>
            <a:ext cx="8077200" cy="993775"/>
          </a:xfrm>
        </p:spPr>
        <p:txBody>
          <a:bodyPr/>
          <a:lstStyle/>
          <a:p>
            <a:pPr algn="ctr"/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Summary of Half-Year Personnel Costs Performance </a:t>
            </a:r>
            <a:br>
              <a:rPr lang="en-US" sz="2000" b="1" dirty="0" smtClean="0">
                <a:latin typeface="Arial" pitchFamily="34" charset="0"/>
                <a:cs typeface="Arial" pitchFamily="34" charset="0"/>
              </a:rPr>
            </a:b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(Y2009-Y2013)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552950"/>
            <a:ext cx="4724400" cy="419100"/>
          </a:xfrm>
        </p:spPr>
        <p:txBody>
          <a:bodyPr/>
          <a:lstStyle/>
          <a:p>
            <a:pPr>
              <a:defRPr/>
            </a:pPr>
            <a:r>
              <a:rPr lang="en-US" sz="1000" smtClean="0"/>
              <a:t>MEPB:Q2/Half-Year 2013 Budget Performance Appraisal</a:t>
            </a:r>
            <a:endParaRPr lang="en-US" sz="1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05800" y="361950"/>
            <a:ext cx="614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5AAFD8-4457-4581-A9E9-523630FCB629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838200" y="1123948"/>
          <a:ext cx="7239000" cy="3429001"/>
        </p:xfrm>
        <a:graphic>
          <a:graphicData uri="http://schemas.openxmlformats.org/drawingml/2006/table">
            <a:tbl>
              <a:tblPr/>
              <a:tblGrid>
                <a:gridCol w="2133600"/>
                <a:gridCol w="2046119"/>
                <a:gridCol w="1531331"/>
                <a:gridCol w="1527950"/>
              </a:tblGrid>
              <a:tr h="584271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Year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Provision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 Actual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 % Performance</a:t>
                      </a:r>
                      <a:r>
                        <a:rPr lang="en-US" sz="1800" b="1" i="0" u="none" strike="noStrike" dirty="0">
                          <a:solidFill>
                            <a:srgbClr val="FFFFFF"/>
                          </a:solidFill>
                          <a:latin typeface="Perpetua"/>
                        </a:rPr>
                        <a:t>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566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Jan. – June   </a:t>
                      </a:r>
                      <a:endParaRPr lang="en-US" sz="1800" b="1" i="0" u="none" strike="noStrike" dirty="0" smtClean="0">
                        <a:solidFill>
                          <a:srgbClr val="000000"/>
                        </a:solidFill>
                        <a:latin typeface="Perpetua"/>
                      </a:endParaRPr>
                    </a:p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(</a:t>
                      </a:r>
                      <a:r>
                        <a:rPr lang="en-US" sz="1800" b="1" i="0" u="none" strike="noStrike" dirty="0" err="1" smtClean="0">
                          <a:solidFill>
                            <a:srgbClr val="000000"/>
                          </a:solidFill>
                          <a:latin typeface="Perpetua"/>
                        </a:rPr>
                        <a:t>Nbn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)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Jan. – June  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(</a:t>
                      </a:r>
                      <a:r>
                        <a:rPr lang="en-US" sz="1800" b="1" i="0" u="none" strike="noStrike" dirty="0" err="1" smtClean="0">
                          <a:solidFill>
                            <a:srgbClr val="000000"/>
                          </a:solidFill>
                          <a:latin typeface="Perpetua"/>
                        </a:rPr>
                        <a:t>Nbn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)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2707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2009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27.172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20.338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75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2707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2010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22.54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24.933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111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0176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2011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34.115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37.964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02285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2012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40.813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36.854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90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0176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2013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44.479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39.984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90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61950"/>
            <a:ext cx="7924800" cy="304800"/>
          </a:xfrm>
        </p:spPr>
        <p:txBody>
          <a:bodyPr/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</a:rPr>
              <a:t>Half Year Overhead Costs Performance (Jan – June’13)</a:t>
            </a:r>
            <a:endParaRPr lang="en-US" sz="24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1219200" y="655276"/>
          <a:ext cx="6248401" cy="35928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3136"/>
                <a:gridCol w="1351005"/>
                <a:gridCol w="1201768"/>
                <a:gridCol w="1162492"/>
              </a:tblGrid>
              <a:tr h="293325">
                <a:tc>
                  <a:txBody>
                    <a:bodyPr/>
                    <a:lstStyle/>
                    <a:p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4874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Calibri" pitchFamily="34" charset="0"/>
                          <a:cs typeface="Calibri" pitchFamily="34" charset="0"/>
                        </a:rPr>
                        <a:t>Detail </a:t>
                      </a:r>
                      <a:endParaRPr lang="en-US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(Nbn)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7805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Total Overhead Costs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70.386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59.076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84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633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Overhead Costs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34.245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37.685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110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289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Dedicated Expenditure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10.877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2.627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24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515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Subvention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15.996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11.242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70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086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External Debt Charges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0.305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0.526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173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334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Internal Debt Charges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7.969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6.996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88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656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Debt Charges (Bond)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0.995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9436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82000" y="133350"/>
            <a:ext cx="61436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170DEC-B273-4292-AD3D-91082C556458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952499"/>
          </a:xfrm>
        </p:spPr>
        <p:txBody>
          <a:bodyPr/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</a:rPr>
              <a:t>Comparative Analysis of Half-Year Overhead Costs Performance (Y2011-Y2013)</a:t>
            </a:r>
            <a:endParaRPr lang="en-US" sz="24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609598" y="971550"/>
          <a:ext cx="8153403" cy="36944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986"/>
                <a:gridCol w="855558"/>
                <a:gridCol w="783981"/>
                <a:gridCol w="627184"/>
                <a:gridCol w="783981"/>
                <a:gridCol w="783981"/>
                <a:gridCol w="627184"/>
                <a:gridCol w="783981"/>
                <a:gridCol w="783981"/>
                <a:gridCol w="705586"/>
              </a:tblGrid>
              <a:tr h="201982">
                <a:tc>
                  <a:txBody>
                    <a:bodyPr/>
                    <a:lstStyle/>
                    <a:p>
                      <a:endParaRPr lang="en-US" sz="1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2012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10844">
                <a:tc>
                  <a:txBody>
                    <a:bodyPr/>
                    <a:lstStyle/>
                    <a:p>
                      <a:endParaRPr lang="en-US" sz="1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452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Total Overhead Costs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70.386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59.076</a:t>
                      </a:r>
                      <a:endParaRPr lang="en-US" sz="1100" b="1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84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75.998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65.755</a:t>
                      </a:r>
                      <a:endParaRPr lang="en-US" sz="1100" b="1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87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>
                          <a:latin typeface="Calibri" pitchFamily="34" charset="0"/>
                        </a:rPr>
                        <a:t>64.977</a:t>
                      </a:r>
                      <a:endParaRPr lang="en-US" sz="1100" b="1" dirty="0"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48.852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75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55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Overhead Costs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34.245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37.685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110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42.791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49.374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115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latin typeface="Calibri" pitchFamily="34" charset="0"/>
                        </a:rPr>
                        <a:t>35.619</a:t>
                      </a:r>
                      <a:endParaRPr lang="en-US" sz="1100" dirty="0"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36.851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103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121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Dedicated Expenditure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10.877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2.627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24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12.798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3.417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27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latin typeface="Calibri" pitchFamily="34" charset="0"/>
                        </a:rPr>
                        <a:t>11.096</a:t>
                      </a:r>
                      <a:endParaRPr lang="en-US" sz="1100" dirty="0"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1.553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14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121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Subvention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15.996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11.242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70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14.459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6.229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43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latin typeface="Calibri" pitchFamily="34" charset="0"/>
                        </a:rPr>
                        <a:t>12.238</a:t>
                      </a:r>
                      <a:endParaRPr lang="en-US" sz="1100" dirty="0"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7.004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57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121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Staff Housing Fund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Calibri" pitchFamily="34" charset="0"/>
                        </a:rPr>
                        <a:t>            0</a:t>
                      </a:r>
                      <a:endParaRPr lang="en-US" sz="1100" dirty="0"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          0 </a:t>
                      </a:r>
                      <a:endParaRPr lang="en-US" sz="1100" dirty="0"/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         0</a:t>
                      </a:r>
                      <a:endParaRPr lang="en-US" sz="1100" dirty="0"/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0.025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-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-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latin typeface="Calibri" pitchFamily="34" charset="0"/>
                        </a:rPr>
                        <a:t>0.025</a:t>
                      </a:r>
                      <a:endParaRPr lang="en-US" sz="1100" dirty="0"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121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External Debt Charges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0.305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0.526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173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0.525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0.352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67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latin typeface="Calibri" pitchFamily="34" charset="0"/>
                        </a:rPr>
                        <a:t>0.525</a:t>
                      </a:r>
                      <a:endParaRPr lang="en-US" sz="1100" dirty="0"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0.335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64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121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Internal Debt Charges 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7.969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6.996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88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3.479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6.383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183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latin typeface="Calibri" pitchFamily="34" charset="0"/>
                        </a:rPr>
                        <a:t>3.479</a:t>
                      </a:r>
                      <a:endParaRPr lang="en-US" sz="1100" dirty="0"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3.109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89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121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Debt Charges (Bond)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0.995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0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1.921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-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-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latin typeface="Calibri" pitchFamily="34" charset="0"/>
                        </a:rPr>
                        <a:t>1.996</a:t>
                      </a:r>
                      <a:endParaRPr lang="en-US" sz="1100" dirty="0"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9436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82000" y="133350"/>
            <a:ext cx="614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1EAF13-241E-49D5-A2D8-299059A738E6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06375"/>
            <a:ext cx="7924800" cy="857250"/>
          </a:xfrm>
        </p:spPr>
        <p:txBody>
          <a:bodyPr/>
          <a:lstStyle/>
          <a:p>
            <a:pPr algn="ctr"/>
            <a:r>
              <a:rPr lang="en-US" sz="3200" b="1" dirty="0" smtClean="0">
                <a:solidFill>
                  <a:srgbClr val="002060"/>
                </a:solidFill>
              </a:rPr>
              <a:t>Half-Year 2013 Overhead Cost Appraisal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85850"/>
            <a:ext cx="8229600" cy="3429000"/>
          </a:xfrm>
        </p:spPr>
        <p:txBody>
          <a:bodyPr/>
          <a:lstStyle/>
          <a:p>
            <a:pPr marL="342900" lvl="3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n-US" sz="2200" dirty="0" smtClean="0"/>
              <a:t>Total Overhead Cost performed N59.076bn/84%; representing 60% of the Total Recurrent Expenditure and 49% of IGR compared with N65.755bn/87%  in Y2012 being 64% of  Total Recurrent Expenditure and 58% of IGR </a:t>
            </a:r>
          </a:p>
          <a:p>
            <a:pPr marL="342900" lvl="3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n-US" sz="2200" dirty="0" smtClean="0"/>
              <a:t>Overall, the trend in overhead costs is consistent with our budgetary objective</a:t>
            </a:r>
          </a:p>
          <a:p>
            <a:pPr marL="342900" lvl="3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n-US" sz="2200" dirty="0" smtClean="0"/>
              <a:t>Subventions to Parastatal Organizations/Tertiary Institutions totaled N11.242bn/70% as against N6.229bn/43% in Y2012; increases in subvention to tertiary institutions and newly created Agencies mainly accounted for this significant increase.</a:t>
            </a:r>
          </a:p>
          <a:p>
            <a:pPr marL="571500" lvl="4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b="1" dirty="0" smtClean="0"/>
              <a:t> 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66294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153400" y="133350"/>
            <a:ext cx="8429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F5E8AB-1F50-4FCA-972D-0011B12795C0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05978"/>
            <a:ext cx="7696200" cy="1070372"/>
          </a:xfrm>
        </p:spPr>
        <p:txBody>
          <a:bodyPr/>
          <a:lstStyle/>
          <a:p>
            <a:r>
              <a:rPr lang="en-US" sz="1600" dirty="0" smtClean="0">
                <a:solidFill>
                  <a:srgbClr val="002060"/>
                </a:solidFill>
                <a:latin typeface="Arial Black" pitchFamily="34" charset="0"/>
              </a:rPr>
              <a:t>Comparative Analysis of Half Year (Jan – June) Recurrent Expenditure Performance (Y2009-Y2013)</a:t>
            </a:r>
            <a:endParaRPr lang="en-US" sz="1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1148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25BEC4-FDA3-446D-9876-CD0933323920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  <p:pic>
        <p:nvPicPr>
          <p:cNvPr id="7" name="Picture 6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60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05800" y="361950"/>
            <a:ext cx="614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893045-D7C0-42B5-96F5-E181F77DA367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graphicFrame>
        <p:nvGraphicFramePr>
          <p:cNvPr id="11" name="Table Placeholder 10"/>
          <p:cNvGraphicFramePr>
            <a:graphicFrameLocks noGrp="1"/>
          </p:cNvGraphicFramePr>
          <p:nvPr>
            <p:ph type="tbl" idx="1"/>
          </p:nvPr>
        </p:nvGraphicFramePr>
        <p:xfrm>
          <a:off x="304800" y="1123950"/>
          <a:ext cx="8229600" cy="3394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85750"/>
            <a:ext cx="7467600" cy="612776"/>
          </a:xfrm>
        </p:spPr>
        <p:txBody>
          <a:bodyPr/>
          <a:lstStyle/>
          <a:p>
            <a:pPr algn="ctr"/>
            <a:r>
              <a:rPr lang="en-US" sz="2000" b="1" dirty="0" smtClean="0"/>
              <a:t>Summary of Half- Year Recurrent Expenditure  Performance </a:t>
            </a:r>
            <a:br>
              <a:rPr lang="en-US" sz="2000" b="1" dirty="0" smtClean="0"/>
            </a:br>
            <a:r>
              <a:rPr lang="en-US" sz="2000" b="1" dirty="0" smtClean="0"/>
              <a:t>(Y2009 - Y2013)</a:t>
            </a: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63246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57150"/>
            <a:ext cx="9191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C8CD3B-8799-49AF-ACB0-B2E639CAEC83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sz="quarter" idx="1"/>
          </p:nvPr>
        </p:nvGraphicFramePr>
        <p:xfrm>
          <a:off x="1447800" y="1123950"/>
          <a:ext cx="7162800" cy="3238500"/>
        </p:xfrm>
        <a:graphic>
          <a:graphicData uri="http://schemas.openxmlformats.org/drawingml/2006/table">
            <a:tbl>
              <a:tblPr/>
              <a:tblGrid>
                <a:gridCol w="1850932"/>
                <a:gridCol w="1824510"/>
                <a:gridCol w="1758802"/>
                <a:gridCol w="1728556"/>
              </a:tblGrid>
              <a:tr h="409575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YEAR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PROVISION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 ACTUAL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 % Performance</a:t>
                      </a:r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latin typeface="Perpetua"/>
                        </a:rPr>
                        <a:t> 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524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Jan. – June   </a:t>
                      </a:r>
                      <a:endParaRPr lang="en-US" sz="1800" b="1" i="0" u="none" strike="noStrike" dirty="0" smtClean="0">
                        <a:solidFill>
                          <a:srgbClr val="000000"/>
                        </a:solidFill>
                        <a:latin typeface="Perpetua"/>
                      </a:endParaRPr>
                    </a:p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(</a:t>
                      </a:r>
                      <a:r>
                        <a:rPr lang="en-US" sz="1800" b="1" i="0" u="none" strike="noStrike" dirty="0" err="1" smtClean="0">
                          <a:solidFill>
                            <a:srgbClr val="000000"/>
                          </a:solidFill>
                          <a:latin typeface="Perpetua"/>
                        </a:rPr>
                        <a:t>Nbn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)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Jan. – June  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(</a:t>
                      </a:r>
                      <a:r>
                        <a:rPr lang="en-US" sz="1800" b="1" i="0" u="none" strike="noStrike" dirty="0" err="1" smtClean="0">
                          <a:solidFill>
                            <a:srgbClr val="000000"/>
                          </a:solidFill>
                          <a:latin typeface="Perpetua"/>
                        </a:rPr>
                        <a:t>Nbn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0525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2009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79.732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56.748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71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2010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82.508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72.515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88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2011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99.091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86.816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88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2012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116.81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102.609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88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2013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114.865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99.060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86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819150"/>
            <a:ext cx="7924800" cy="76200"/>
          </a:xfrm>
        </p:spPr>
        <p:txBody>
          <a:bodyPr/>
          <a:lstStyle/>
          <a:p>
            <a:pPr algn="ctr" eaLnBrk="1" hangingPunct="1"/>
            <a:r>
              <a:rPr lang="en-US" sz="2800" b="1" dirty="0" smtClean="0">
                <a:solidFill>
                  <a:srgbClr val="002060"/>
                </a:solidFill>
                <a:latin typeface="Calibri" pitchFamily="34" charset="0"/>
                <a:cs typeface="Aharoni" pitchFamily="2" charset="-79"/>
              </a:rPr>
              <a:t>        Half-Year Capital Expenditure Performance</a:t>
            </a:r>
            <a:br>
              <a:rPr lang="en-US" sz="2800" b="1" dirty="0" smtClean="0">
                <a:solidFill>
                  <a:srgbClr val="002060"/>
                </a:solidFill>
                <a:latin typeface="Calibri" pitchFamily="34" charset="0"/>
                <a:cs typeface="Aharoni" pitchFamily="2" charset="-79"/>
              </a:rPr>
            </a:br>
            <a:r>
              <a:rPr lang="en-US" sz="2800" b="1" dirty="0" smtClean="0">
                <a:solidFill>
                  <a:srgbClr val="002060"/>
                </a:solidFill>
                <a:latin typeface="Calibri" pitchFamily="34" charset="0"/>
                <a:cs typeface="Aharoni" pitchFamily="2" charset="-79"/>
              </a:rPr>
              <a:t>        (Jan –June 2013) </a:t>
            </a:r>
            <a:endParaRPr lang="en-US" sz="2800" b="1" dirty="0" smtClean="0">
              <a:solidFill>
                <a:srgbClr val="002060"/>
              </a:solidFill>
              <a:latin typeface="Calibri" pitchFamily="34" charset="0"/>
            </a:endParaRPr>
          </a:p>
        </p:txBody>
      </p:sp>
      <p:graphicFrame>
        <p:nvGraphicFramePr>
          <p:cNvPr id="24701" name="Group 125"/>
          <p:cNvGraphicFramePr>
            <a:graphicFrameLocks noGrp="1"/>
          </p:cNvGraphicFramePr>
          <p:nvPr>
            <p:ph type="tbl" idx="1"/>
          </p:nvPr>
        </p:nvGraphicFramePr>
        <p:xfrm>
          <a:off x="1371600" y="895355"/>
          <a:ext cx="6934200" cy="3657597"/>
        </p:xfrm>
        <a:graphic>
          <a:graphicData uri="http://schemas.openxmlformats.org/drawingml/2006/table">
            <a:tbl>
              <a:tblPr/>
              <a:tblGrid>
                <a:gridCol w="2286000"/>
                <a:gridCol w="1566332"/>
                <a:gridCol w="1861966"/>
                <a:gridCol w="1219902"/>
              </a:tblGrid>
              <a:tr h="3364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9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Details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Budget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Perf</a:t>
                      </a:r>
                      <a:r>
                        <a:rPr kumimoji="0" lang="en-US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4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Core Capital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119.611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73.016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61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4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Capital Development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9.790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1.447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15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4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Risk Retention Fund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0.038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4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Special Expenditure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2.500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3.169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127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4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 Grants (Donor Agencies)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1.500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1.005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67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4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Counterpart Fund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1.250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1.580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126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4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Contingency Reserve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0.250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4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Calibri" pitchFamily="34" charset="0"/>
                        </a:rPr>
                        <a:t>134.938</a:t>
                      </a:r>
                      <a:endParaRPr lang="en-US" sz="1600" b="1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Calibri" pitchFamily="34" charset="0"/>
                        </a:rPr>
                        <a:t>80.217</a:t>
                      </a:r>
                      <a:endParaRPr lang="en-US" sz="1600" b="1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Calibri" pitchFamily="34" charset="0"/>
                        </a:rPr>
                        <a:t>59</a:t>
                      </a:r>
                      <a:endParaRPr lang="en-US" sz="1600" b="1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5106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152400" y="4629150"/>
            <a:ext cx="8382000" cy="5143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z="1200" smtClean="0">
                <a:latin typeface="Arial" charset="0"/>
                <a:cs typeface="Arial" charset="0"/>
              </a:rPr>
              <a:t>MEPB:Q2/Half-Year 2013 Budget Performance Appraisal</a:t>
            </a:r>
            <a:endParaRPr lang="en-US" sz="1200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33E4AB26-251D-46D7-86A5-0E1A463B0DBD}" type="slidenum">
              <a:rPr lang="en-US"/>
              <a:pPr>
                <a:defRPr/>
              </a:pPr>
              <a:t>40</a:t>
            </a:fld>
            <a:endParaRPr lang="en-US" dirty="0"/>
          </a:p>
        </p:txBody>
      </p:sp>
      <p:pic>
        <p:nvPicPr>
          <p:cNvPr id="4510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209550"/>
            <a:ext cx="8048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109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0AC899-71FA-4A39-9844-F994308EFF21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82575"/>
            <a:ext cx="7467600" cy="536575"/>
          </a:xfrm>
        </p:spPr>
        <p:txBody>
          <a:bodyPr/>
          <a:lstStyle/>
          <a:p>
            <a:pPr algn="ctr" eaLnBrk="1" hangingPunct="1"/>
            <a:r>
              <a:rPr lang="en-US" sz="2200" b="1" dirty="0" smtClean="0">
                <a:solidFill>
                  <a:srgbClr val="002060"/>
                </a:solidFill>
                <a:latin typeface="Calibri" pitchFamily="34" charset="0"/>
                <a:cs typeface="Aharoni" pitchFamily="2" charset="-79"/>
              </a:rPr>
              <a:t>Half-Year Capital Expenditure Performance (Y2011-Y2013)</a:t>
            </a:r>
            <a:endParaRPr lang="en-US" sz="2200" b="1" dirty="0" smtClean="0">
              <a:solidFill>
                <a:srgbClr val="002060"/>
              </a:solidFill>
              <a:latin typeface="Calibri" pitchFamily="34" charset="0"/>
            </a:endParaRPr>
          </a:p>
        </p:txBody>
      </p:sp>
      <p:graphicFrame>
        <p:nvGraphicFramePr>
          <p:cNvPr id="24701" name="Group 125"/>
          <p:cNvGraphicFramePr>
            <a:graphicFrameLocks noGrp="1"/>
          </p:cNvGraphicFramePr>
          <p:nvPr>
            <p:ph type="tbl" idx="1"/>
          </p:nvPr>
        </p:nvGraphicFramePr>
        <p:xfrm>
          <a:off x="1066796" y="742953"/>
          <a:ext cx="7239004" cy="3738474"/>
        </p:xfrm>
        <a:graphic>
          <a:graphicData uri="http://schemas.openxmlformats.org/drawingml/2006/table">
            <a:tbl>
              <a:tblPr/>
              <a:tblGrid>
                <a:gridCol w="1206500"/>
                <a:gridCol w="829469"/>
                <a:gridCol w="754063"/>
                <a:gridCol w="452438"/>
                <a:gridCol w="829469"/>
                <a:gridCol w="754063"/>
                <a:gridCol w="452438"/>
                <a:gridCol w="754063"/>
                <a:gridCol w="754063"/>
                <a:gridCol w="452438"/>
              </a:tblGrid>
              <a:tr h="2265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5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Details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Prov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Nbn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Jan - June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Perf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65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Core Capital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119.611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73.016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61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112.184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74.133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66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112.169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36.900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32.9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1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Capital Development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9.790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1.447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15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10.960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2.781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7.121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0.447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6.3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1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Risk Retention Fund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0.038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  0.050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0.100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1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Special Expenditure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2.500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3.169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127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  2.500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2.032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2.500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4.892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195.7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1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 Grants from Donor Agencies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1.500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1.005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67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1.734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1.374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79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2.097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0.008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0.4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42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Counterpart Fund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1.250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1.580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126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1.733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0.575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33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2.310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0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Contingency Reserve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0.250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65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Calibri" pitchFamily="34" charset="0"/>
                        </a:rPr>
                        <a:t>134.938</a:t>
                      </a:r>
                      <a:endParaRPr lang="en-US" sz="1000" b="1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Calibri" pitchFamily="34" charset="0"/>
                        </a:rPr>
                        <a:t>80.217</a:t>
                      </a:r>
                      <a:endParaRPr lang="en-US" sz="1000" b="1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Calibri" pitchFamily="34" charset="0"/>
                        </a:rPr>
                        <a:t>59</a:t>
                      </a:r>
                      <a:endParaRPr lang="en-US" sz="1000" b="1" dirty="0"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129.161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80.895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63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126…297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42.247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33.5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5106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81550"/>
            <a:ext cx="8534400" cy="177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MEPB:Q2/Half-Year 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33E4AB26-251D-46D7-86A5-0E1A463B0DBD}" type="slidenum">
              <a:rPr lang="en-US"/>
              <a:pPr>
                <a:defRPr/>
              </a:pPr>
              <a:t>41</a:t>
            </a:fld>
            <a:endParaRPr lang="en-US" dirty="0"/>
          </a:p>
        </p:txBody>
      </p:sp>
      <p:pic>
        <p:nvPicPr>
          <p:cNvPr id="4510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209550"/>
            <a:ext cx="8048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109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0999" y="133350"/>
            <a:ext cx="838201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C241A4-EE5B-4EBA-8464-F5D75C667A98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61950"/>
            <a:ext cx="7772400" cy="381000"/>
          </a:xfrm>
        </p:spPr>
        <p:txBody>
          <a:bodyPr/>
          <a:lstStyle/>
          <a:p>
            <a:r>
              <a:rPr lang="en-US" sz="3600" b="1" dirty="0" smtClean="0">
                <a:solidFill>
                  <a:srgbClr val="002060"/>
                </a:solidFill>
              </a:rPr>
              <a:t>   </a:t>
            </a:r>
            <a:r>
              <a:rPr lang="en-US" sz="3200" b="1" dirty="0" smtClean="0">
                <a:solidFill>
                  <a:srgbClr val="002060"/>
                </a:solidFill>
              </a:rPr>
              <a:t>Half -Year</a:t>
            </a:r>
            <a:r>
              <a:rPr lang="en-US" sz="2800" b="1" dirty="0" smtClean="0">
                <a:solidFill>
                  <a:srgbClr val="002060"/>
                </a:solidFill>
              </a:rPr>
              <a:t> 2013 Capital Expenditure Appraisal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819150"/>
            <a:ext cx="8153400" cy="4114800"/>
          </a:xfrm>
        </p:spPr>
        <p:txBody>
          <a:bodyPr/>
          <a:lstStyle/>
          <a:p>
            <a:r>
              <a:rPr lang="en-US" sz="2400" dirty="0" smtClean="0"/>
              <a:t>Half Year performance was unimpressive at N80.217bn/59% as against N80.895bn/63% for same period in  Y2012, considering the fact that the Y2013 Budget was approved on 31</a:t>
            </a:r>
            <a:r>
              <a:rPr lang="en-US" sz="2400" baseline="30000" dirty="0" smtClean="0"/>
              <a:t>st</a:t>
            </a:r>
            <a:r>
              <a:rPr lang="en-US" sz="2400" dirty="0" smtClean="0"/>
              <a:t> December,2012</a:t>
            </a:r>
          </a:p>
          <a:p>
            <a:r>
              <a:rPr lang="en-US" sz="2400" dirty="0" smtClean="0"/>
              <a:t>As at end of Half Year 2013, the Capital: Recurrent ratio was 45:55 slightly better than 44:56 recorded in Y2012 but a far cry from the 54:46 per Y2013 Budget Projection</a:t>
            </a:r>
          </a:p>
          <a:p>
            <a:r>
              <a:rPr lang="en-US" sz="2400" dirty="0" smtClean="0"/>
              <a:t>Resolute action is required to improve on this in the remaining Quarters of  Y2013 to achieve desired results; concluding the Bond Issuance will be key in this regard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81550"/>
            <a:ext cx="5410200" cy="228600"/>
          </a:xfrm>
        </p:spPr>
        <p:txBody>
          <a:bodyPr/>
          <a:lstStyle/>
          <a:p>
            <a:pPr>
              <a:defRPr/>
            </a:pPr>
            <a:r>
              <a:rPr lang="en-US" sz="1200" smtClean="0"/>
              <a:t>MEPB:Q2/Half-Year 2013 Budget Performance Appraisal</a:t>
            </a:r>
            <a:endParaRPr lang="en-US" sz="1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534400" y="133350"/>
            <a:ext cx="46196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2254045-4A63-4237-B421-C0C7429DF3F0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09550"/>
            <a:ext cx="7467600" cy="929878"/>
          </a:xfrm>
        </p:spPr>
        <p:txBody>
          <a:bodyPr/>
          <a:lstStyle/>
          <a:p>
            <a:pPr algn="ctr"/>
            <a:r>
              <a:rPr lang="en-US" sz="2400" b="1" dirty="0" smtClean="0"/>
              <a:t>Summary of Half-Year Capital Expenditure Performance (Y2009-Y2013)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552950"/>
            <a:ext cx="5257800" cy="4191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25BEC4-FDA3-446D-9876-CD0933323920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2" cstate="print"/>
          <a:srcRect l="37587" t="2222" r="1588" b="55556"/>
          <a:stretch>
            <a:fillRect/>
          </a:stretch>
        </p:blipFill>
        <p:spPr bwMode="auto">
          <a:xfrm>
            <a:off x="8305800" y="361950"/>
            <a:ext cx="614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C3BD11-900A-40C0-A59F-4ECEFE679ABD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graphicFrame>
        <p:nvGraphicFramePr>
          <p:cNvPr id="11" name="Table Placeholder 10"/>
          <p:cNvGraphicFramePr>
            <a:graphicFrameLocks noGrp="1"/>
          </p:cNvGraphicFramePr>
          <p:nvPr>
            <p:ph type="tbl" idx="1"/>
          </p:nvPr>
        </p:nvGraphicFramePr>
        <p:xfrm>
          <a:off x="1683559" y="1047752"/>
          <a:ext cx="5776881" cy="3352796"/>
        </p:xfrm>
        <a:graphic>
          <a:graphicData uri="http://schemas.openxmlformats.org/drawingml/2006/table">
            <a:tbl>
              <a:tblPr/>
              <a:tblGrid>
                <a:gridCol w="1492798"/>
                <a:gridCol w="1492798"/>
                <a:gridCol w="1397185"/>
                <a:gridCol w="1394100"/>
              </a:tblGrid>
              <a:tr h="571286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Year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Provision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 Actual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 % Performance</a:t>
                      </a:r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latin typeface="Perpetua"/>
                        </a:rPr>
                        <a:t> 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398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Jan. – June   Nbn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Jan. – June   </a:t>
                      </a:r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Perpetua"/>
                        </a:rPr>
                        <a:t>Nbn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3979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2009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122.768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78.875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64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3979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2010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112.278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83.334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74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0172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2011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126.297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42.247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33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345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2012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129.161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80.895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63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0172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2013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134.938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80.217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59</a:t>
                      </a:r>
                    </a:p>
                  </a:txBody>
                  <a:tcPr marL="9481" marR="9481" marT="94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85750"/>
            <a:ext cx="6858000" cy="990600"/>
          </a:xfrm>
        </p:spPr>
        <p:txBody>
          <a:bodyPr/>
          <a:lstStyle/>
          <a:p>
            <a:pPr algn="ctr"/>
            <a:r>
              <a:rPr lang="en-US" sz="2000" b="1" dirty="0" smtClean="0"/>
              <a:t>Summary of Half-year Capital /Recurrent Performance Ratio </a:t>
            </a:r>
            <a:br>
              <a:rPr lang="en-US" sz="2000" b="1" dirty="0" smtClean="0"/>
            </a:br>
            <a:r>
              <a:rPr lang="en-US" sz="2000" b="1" dirty="0" smtClean="0"/>
              <a:t> (Y2009 - Y2013)</a:t>
            </a:r>
            <a:endParaRPr lang="en-US" sz="2000" b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</p:nvPr>
        </p:nvGraphicFramePr>
        <p:xfrm>
          <a:off x="914400" y="1276351"/>
          <a:ext cx="7010400" cy="31241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/>
                <a:gridCol w="2133600"/>
                <a:gridCol w="2590800"/>
              </a:tblGrid>
              <a:tr h="816552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Year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Budget Projection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Actual Performance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6152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2009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61:39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51:49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6152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2010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58:42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31:69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6152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2011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56:44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32:68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6152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>
                          <a:solidFill>
                            <a:schemeClr val="tx1"/>
                          </a:solidFill>
                        </a:rPr>
                        <a:t>53:47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</a:rPr>
                        <a:t>44:56</a:t>
                      </a:r>
                      <a:endParaRPr 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6152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2013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54:46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</a:rPr>
                        <a:t>45:55</a:t>
                      </a:r>
                      <a:endParaRPr 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5626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457200" y="285750"/>
            <a:ext cx="76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602A49-2D43-45F7-AB9D-C36DF6E614E0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09550"/>
            <a:ext cx="7391400" cy="5143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Rounded MT Bold" pitchFamily="34" charset="0"/>
              </a:rPr>
              <a:t>Half-Year 2013  Financing Activities Performance </a:t>
            </a:r>
            <a:br>
              <a:rPr lang="en-US" sz="2000" dirty="0" smtClean="0">
                <a:solidFill>
                  <a:srgbClr val="002060"/>
                </a:solidFill>
                <a:latin typeface="Arial Rounded MT Bold" pitchFamily="34" charset="0"/>
              </a:rPr>
            </a:br>
            <a:r>
              <a:rPr lang="en-US" sz="2000" dirty="0" smtClean="0">
                <a:solidFill>
                  <a:srgbClr val="002060"/>
                </a:solidFill>
                <a:latin typeface="Arial Rounded MT Bold" pitchFamily="34" charset="0"/>
              </a:rPr>
              <a:t>(Jan-June) </a:t>
            </a:r>
            <a:endParaRPr lang="en-US" sz="2000" b="1" dirty="0" smtClean="0">
              <a:solidFill>
                <a:srgbClr val="002060"/>
              </a:solidFill>
            </a:endParaRPr>
          </a:p>
        </p:txBody>
      </p:sp>
      <p:sp>
        <p:nvSpPr>
          <p:cNvPr id="5120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629150"/>
            <a:ext cx="6324600" cy="342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MEPB:Q2/Half-Year 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22E6B006-5CDC-4B11-B6CA-FA9994A710B5}" type="slidenum">
              <a:rPr lang="en-US"/>
              <a:pPr>
                <a:defRPr/>
              </a:pPr>
              <a:t>45</a:t>
            </a:fld>
            <a:endParaRPr lang="en-US" dirty="0"/>
          </a:p>
        </p:txBody>
      </p:sp>
      <p:pic>
        <p:nvPicPr>
          <p:cNvPr id="5120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458201" y="133350"/>
            <a:ext cx="381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761998" y="895349"/>
          <a:ext cx="7696201" cy="3720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5121"/>
                <a:gridCol w="1625960"/>
                <a:gridCol w="1517560"/>
                <a:gridCol w="1517560"/>
              </a:tblGrid>
              <a:tr h="399868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Detail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Provision</a:t>
                      </a:r>
                      <a:r>
                        <a:rPr lang="en-U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Actual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% </a:t>
                      </a: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Perf.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5194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Nbn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Nbn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6967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FINANCING REQUIREMENT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(21.433)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16.349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(76)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118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FINANCING 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21.433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(12.156)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(57)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272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FINANCING (SOURCES)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70.576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32.246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46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272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External Loans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272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 (</a:t>
                      </a:r>
                      <a:r>
                        <a:rPr lang="en-US" sz="1400" b="0" i="0" u="none" strike="noStrike" dirty="0" err="1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) DPO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15.000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272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 (ii) Others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19.367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12.246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63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272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Internal Loans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18.710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20.000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107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272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Bond Issue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17.500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272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REPAYMENTS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49.144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44.402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90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5452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External Loans (Principal Repayments)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0.365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0.360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99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5452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Internal Loan (Principal Repayments)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20.544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14.270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69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5452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Consolidated Debt Service Accounts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28.225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29.772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105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4697C6-CF13-4F61-B054-90B48937C172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552950"/>
            <a:ext cx="8686800" cy="406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MEPB:Q2/Half-Year 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CF9B3C62-DE8B-4618-90A1-41FFFC5684CD}" type="slidenum">
              <a:rPr lang="en-US"/>
              <a:pPr>
                <a:defRPr/>
              </a:pPr>
              <a:t>46</a:t>
            </a:fld>
            <a:endParaRPr lang="en-US" dirty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28600" y="1123950"/>
            <a:ext cx="8382000" cy="3505200"/>
          </a:xfrm>
        </p:spPr>
        <p:txBody>
          <a:bodyPr>
            <a:noAutofit/>
          </a:bodyPr>
          <a:lstStyle/>
          <a:p>
            <a:pPr marL="365760" indent="-256032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sz="1000" dirty="0" smtClean="0">
              <a:latin typeface="Berlin Sans FB" pitchFamily="34" charset="0"/>
            </a:endParaRPr>
          </a:p>
          <a:p>
            <a:pPr marL="274320" indent="-27432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2400" dirty="0" smtClean="0"/>
              <a:t>	</a:t>
            </a:r>
            <a:endParaRPr lang="en-US" sz="1800" dirty="0" smtClean="0"/>
          </a:p>
        </p:txBody>
      </p:sp>
      <p:pic>
        <p:nvPicPr>
          <p:cNvPr id="53254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5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304800" y="895350"/>
            <a:ext cx="84582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256032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3"/>
              <a:buChar char=""/>
              <a:defRPr/>
            </a:pPr>
            <a:r>
              <a:rPr lang="en-US" sz="2000" dirty="0" smtClean="0">
                <a:latin typeface="Berlin Sans FB" pitchFamily="34" charset="0"/>
              </a:rPr>
              <a:t>Financing Activities for Half Year 2013 shows a net revenue surplus of N16.349bn,  which enabled the State to repay N12.156bn, more than it borrowed during the period</a:t>
            </a:r>
          </a:p>
          <a:p>
            <a:pPr marL="365760" indent="-256032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3"/>
              <a:buChar char=""/>
              <a:defRPr/>
            </a:pPr>
            <a:r>
              <a:rPr lang="en-US" sz="2000" dirty="0" smtClean="0">
                <a:latin typeface="Berlin Sans FB" pitchFamily="34" charset="0"/>
              </a:rPr>
              <a:t>Ministry of Finance &amp; Debt Management Office need to restructure and drive budgeted loan draw-downs intensively to ensure that budget performance for the year is not adversely affected; the DPO now seems unlikely to come through in Y2013.</a:t>
            </a:r>
            <a:endParaRPr lang="en-US" sz="2000" dirty="0" smtClean="0"/>
          </a:p>
          <a:p>
            <a:pPr marL="274320" indent="-27432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2800" dirty="0" smtClean="0"/>
              <a:t>	</a:t>
            </a:r>
            <a:endParaRPr lang="en-US" sz="2000" dirty="0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479955-3ADC-4A86-99B8-E0CC363DF543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sp>
        <p:nvSpPr>
          <p:cNvPr id="1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09550"/>
            <a:ext cx="7391400" cy="5143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Rounded MT Bold" pitchFamily="34" charset="0"/>
              </a:rPr>
              <a:t>Half-Year 2013  Financing Activities Performance ../2</a:t>
            </a:r>
            <a:endParaRPr lang="en-US" sz="2000" b="1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1295400" y="0"/>
            <a:ext cx="7848600" cy="895350"/>
          </a:xfrm>
        </p:spPr>
        <p:txBody>
          <a:bodyPr/>
          <a:lstStyle/>
          <a:p>
            <a:r>
              <a:rPr lang="en-GB" sz="1800" b="1" dirty="0" smtClean="0">
                <a:solidFill>
                  <a:srgbClr val="000000"/>
                </a:solidFill>
              </a:rPr>
              <a:t>Half-Year  and Q2 2013 Pre-Payment Certifications(By Functional Groups)</a:t>
            </a:r>
            <a:endParaRPr lang="en-GB" sz="1800" b="1" dirty="0" smtClean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458201" y="133350"/>
            <a:ext cx="381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ACCFE7-40C0-47C0-A945-0D3F40EE4243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3434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graphicFrame>
        <p:nvGraphicFramePr>
          <p:cNvPr id="13" name="Content Placeholder 12"/>
          <p:cNvGraphicFramePr>
            <a:graphicFrameLocks noGrp="1"/>
          </p:cNvGraphicFramePr>
          <p:nvPr>
            <p:ph sz="quarter" idx="1"/>
          </p:nvPr>
        </p:nvGraphicFramePr>
        <p:xfrm>
          <a:off x="380997" y="895353"/>
          <a:ext cx="8458202" cy="3641225"/>
        </p:xfrm>
        <a:graphic>
          <a:graphicData uri="http://schemas.openxmlformats.org/drawingml/2006/table">
            <a:tbl>
              <a:tblPr/>
              <a:tblGrid>
                <a:gridCol w="523189"/>
                <a:gridCol w="1794733"/>
                <a:gridCol w="776043"/>
                <a:gridCol w="803274"/>
                <a:gridCol w="803274"/>
                <a:gridCol w="819575"/>
                <a:gridCol w="773359"/>
                <a:gridCol w="721585"/>
                <a:gridCol w="721585"/>
                <a:gridCol w="721585"/>
              </a:tblGrid>
              <a:tr h="276589">
                <a:tc rowSpan="4"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S/N   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95" marR="9095" marT="90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Functional Group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95" marR="9095" marT="90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Q2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Half-Year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75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Direct </a:t>
                      </a:r>
                      <a:r>
                        <a:rPr lang="en-US" sz="10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Labour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By Contract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Direct </a:t>
                      </a:r>
                      <a:r>
                        <a:rPr lang="en-US" sz="10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Labour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By Contract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8670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No of Payment Certificates</a:t>
                      </a:r>
                    </a:p>
                  </a:txBody>
                  <a:tcPr marL="9095" marR="9095" marT="90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Amount        Certified </a:t>
                      </a:r>
                    </a:p>
                  </a:txBody>
                  <a:tcPr marL="9095" marR="9095" marT="90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No of Payment Certificates</a:t>
                      </a:r>
                    </a:p>
                  </a:txBody>
                  <a:tcPr marL="9095" marR="9095" marT="90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Amount        Certified </a:t>
                      </a:r>
                    </a:p>
                  </a:txBody>
                  <a:tcPr marL="9095" marR="9095" marT="90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No of Payment Certificates</a:t>
                      </a:r>
                    </a:p>
                  </a:txBody>
                  <a:tcPr marL="9095" marR="9095" marT="90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Amount        Certified </a:t>
                      </a:r>
                    </a:p>
                  </a:txBody>
                  <a:tcPr marL="9095" marR="9095" marT="90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No of Payment Certificates</a:t>
                      </a:r>
                    </a:p>
                  </a:txBody>
                  <a:tcPr marL="9095" marR="9095" marT="90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Amount        Certified </a:t>
                      </a:r>
                    </a:p>
                  </a:txBody>
                  <a:tcPr marL="9095" marR="9095" marT="90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895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April-  June   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Nbn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.</a:t>
                      </a:r>
                    </a:p>
                  </a:txBody>
                  <a:tcPr marL="9095" marR="9095" marT="90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April-  June    N bn.</a:t>
                      </a:r>
                    </a:p>
                  </a:txBody>
                  <a:tcPr marL="9095" marR="9095" marT="90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Jan-  June    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Nbn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.</a:t>
                      </a:r>
                    </a:p>
                  </a:txBody>
                  <a:tcPr marL="9095" marR="9095" marT="90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Jan-  June         N bn.</a:t>
                      </a:r>
                    </a:p>
                  </a:txBody>
                  <a:tcPr marL="9095" marR="9095" marT="90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75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Education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0.052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0.712</a:t>
                      </a: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0.127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1.554</a:t>
                      </a: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15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Environmental Protection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0.068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1.08</a:t>
                      </a: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0.068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1.943</a:t>
                      </a: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75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Economic Affairs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0.095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8.4</a:t>
                      </a: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0.095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143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13.08</a:t>
                      </a: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80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Housing &amp; Community Amenities 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0.015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1.24</a:t>
                      </a: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0.436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151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3.044</a:t>
                      </a: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75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General Public Services 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0.16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0.454</a:t>
                      </a: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0.581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0.527</a:t>
                      </a: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75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Social Protection 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0.027</a:t>
                      </a: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0.027</a:t>
                      </a: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75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Health 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0.01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0.046</a:t>
                      </a: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0.01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0.082</a:t>
                      </a: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75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0.4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247</a:t>
                      </a: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11.959</a:t>
                      </a:r>
                    </a:p>
                  </a:txBody>
                  <a:tcPr marL="9095" marR="9095" marT="90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1.317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474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20.257</a:t>
                      </a:r>
                    </a:p>
                  </a:txBody>
                  <a:tcPr marL="9095" marR="9095" marT="90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1143000" y="209550"/>
            <a:ext cx="6781800" cy="609600"/>
          </a:xfrm>
        </p:spPr>
        <p:txBody>
          <a:bodyPr/>
          <a:lstStyle/>
          <a:p>
            <a:r>
              <a:rPr lang="en-GB" sz="1800" b="1" dirty="0" smtClean="0"/>
              <a:t>Summary of Half-Year  and Q2 Returned Pre-Payment Certificates</a:t>
            </a:r>
          </a:p>
        </p:txBody>
      </p:sp>
      <p:pic>
        <p:nvPicPr>
          <p:cNvPr id="5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229600" y="209550"/>
            <a:ext cx="609601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D8C5CB-A423-4624-B2B4-6FA6FE553978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graphicFrame>
        <p:nvGraphicFramePr>
          <p:cNvPr id="13" name="Content Placeholder 12"/>
          <p:cNvGraphicFramePr>
            <a:graphicFrameLocks noGrp="1"/>
          </p:cNvGraphicFramePr>
          <p:nvPr>
            <p:ph sz="quarter" idx="1"/>
          </p:nvPr>
        </p:nvGraphicFramePr>
        <p:xfrm>
          <a:off x="533397" y="971552"/>
          <a:ext cx="7924802" cy="3428998"/>
        </p:xfrm>
        <a:graphic>
          <a:graphicData uri="http://schemas.openxmlformats.org/drawingml/2006/table">
            <a:tbl>
              <a:tblPr/>
              <a:tblGrid>
                <a:gridCol w="570985"/>
                <a:gridCol w="2645106"/>
                <a:gridCol w="1100491"/>
                <a:gridCol w="1201686"/>
                <a:gridCol w="1201686"/>
                <a:gridCol w="1204848"/>
              </a:tblGrid>
              <a:tr h="278131">
                <a:tc rowSpan="3">
                  <a:txBody>
                    <a:bodyPr/>
                    <a:lstStyle/>
                    <a:p>
                      <a:pPr algn="ctr" rtl="0" fontAlgn="t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S/N</a:t>
                      </a:r>
                    </a:p>
                  </a:txBody>
                  <a:tcPr marL="8568" marR="8568" marT="856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t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FUNCTIONAL GROUP </a:t>
                      </a:r>
                    </a:p>
                  </a:txBody>
                  <a:tcPr marL="8568" marR="8568" marT="856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Q2</a:t>
                      </a:r>
                    </a:p>
                  </a:txBody>
                  <a:tcPr marL="8568" marR="8568" marT="856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Half-Year</a:t>
                      </a:r>
                    </a:p>
                  </a:txBody>
                  <a:tcPr marL="8568" marR="8568" marT="856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2955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No of Payment Cerificates</a:t>
                      </a:r>
                    </a:p>
                  </a:txBody>
                  <a:tcPr marL="8568" marR="8568" marT="856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Amount on </a:t>
                      </a:r>
                      <a:r>
                        <a:rPr lang="en-US" sz="13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Returned 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Certificates</a:t>
                      </a:r>
                    </a:p>
                  </a:txBody>
                  <a:tcPr marL="8568" marR="8568" marT="856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No of Payment Cerificates</a:t>
                      </a:r>
                    </a:p>
                  </a:txBody>
                  <a:tcPr marL="8568" marR="8568" marT="856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Amount on </a:t>
                      </a:r>
                      <a:r>
                        <a:rPr lang="en-US" sz="13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Returned 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Certificates</a:t>
                      </a:r>
                    </a:p>
                  </a:txBody>
                  <a:tcPr marL="8568" marR="8568" marT="856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8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April-  June    Nbn.</a:t>
                      </a:r>
                    </a:p>
                  </a:txBody>
                  <a:tcPr marL="8568" marR="8568" marT="856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Jan-  June    Nbn.</a:t>
                      </a:r>
                    </a:p>
                  </a:txBody>
                  <a:tcPr marL="8568" marR="8568" marT="856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128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8568" marR="8568" marT="856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General Public Services 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0.015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0.015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699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8568" marR="8568" marT="856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Economic Affairs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0.101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0.678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694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8568" marR="8568" marT="856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Environmental Protection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0.028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0.33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687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8568" marR="8568" marT="856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Housing &amp; Community Amenities 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0.058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0.097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131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8568" marR="8568" marT="856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Education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0.009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0.019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13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0.211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1.139</a:t>
                      </a:r>
                    </a:p>
                  </a:txBody>
                  <a:tcPr marL="8568" marR="8568" marT="85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/>
              <a:t>Reasons for Returned Certificates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85850"/>
            <a:ext cx="8686800" cy="3429000"/>
          </a:xfrm>
        </p:spPr>
        <p:txBody>
          <a:bodyPr/>
          <a:lstStyle/>
          <a:p>
            <a:pPr>
              <a:buNone/>
            </a:pPr>
            <a:r>
              <a:rPr lang="en-US" sz="2400" dirty="0" smtClean="0"/>
              <a:t>Four major reasons were identified for the return of Payment Certificates: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 smtClean="0"/>
              <a:t> </a:t>
            </a:r>
            <a:r>
              <a:rPr lang="en-US" sz="2800" dirty="0" smtClean="0"/>
              <a:t>Poor quality jobs 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Non-compliance with guidelines for the release of stage/final payment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Computation errors in preparation of payment certificates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Non-endorsement of Payment Certificates by the C.E.Os and Accounting Officers of the affected MDAs.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361258-B606-474A-9480-74B026502279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49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06375"/>
            <a:ext cx="7772400" cy="536575"/>
          </a:xfrm>
        </p:spPr>
        <p:txBody>
          <a:bodyPr/>
          <a:lstStyle/>
          <a:p>
            <a:pPr algn="ctr" eaLnBrk="1" hangingPunct="1"/>
            <a:r>
              <a:rPr lang="en-US" b="1" dirty="0" smtClean="0"/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Arial Rounded MT Bold" pitchFamily="34" charset="0"/>
              </a:rPr>
              <a:t>Observations/Recommendations</a:t>
            </a:r>
            <a:endParaRPr lang="en-US" b="1" dirty="0" smtClean="0">
              <a:solidFill>
                <a:srgbClr val="002060"/>
              </a:solidFill>
            </a:endParaRPr>
          </a:p>
        </p:txBody>
      </p:sp>
      <p:sp>
        <p:nvSpPr>
          <p:cNvPr id="54275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629150"/>
            <a:ext cx="5943600" cy="342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MEPB:Q2/Half-Year 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1426284E-E696-486A-9C75-289B44222F48}" type="slidenum">
              <a:rPr lang="en-US" smtClean="0"/>
              <a:pPr>
                <a:defRPr/>
              </a:pPr>
              <a:t>50</a:t>
            </a:fld>
            <a:endParaRPr lang="en-US" dirty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0" y="819150"/>
            <a:ext cx="8534400" cy="3429000"/>
          </a:xfrm>
        </p:spPr>
        <p:txBody>
          <a:bodyPr>
            <a:normAutofit/>
          </a:bodyPr>
          <a:lstStyle/>
          <a:p>
            <a:pPr marL="566928" indent="-45720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2200" dirty="0" smtClean="0">
                <a:latin typeface="Calibri" pitchFamily="34" charset="0"/>
              </a:rPr>
              <a:t>Revenue Generating Agencies other than LIRS performed at 55%; </a:t>
            </a:r>
          </a:p>
          <a:p>
            <a:pPr marL="566928" indent="-45720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defRPr/>
            </a:pPr>
            <a:r>
              <a:rPr lang="en-GB" sz="2200" dirty="0" smtClean="0">
                <a:latin typeface="Calibri" pitchFamily="34" charset="0"/>
              </a:rPr>
              <a:t>       relevant MDAs need to heed call for intensive revenue generation/monitoring </a:t>
            </a:r>
            <a:r>
              <a:rPr lang="en-US" sz="2200" dirty="0" smtClean="0">
                <a:latin typeface="Calibri" pitchFamily="34" charset="0"/>
              </a:rPr>
              <a:t>to improve on their performance; MDAs generating Capital Receipts in particular, need to intensify efforts at their revenue drive. </a:t>
            </a:r>
          </a:p>
          <a:p>
            <a:pPr marL="566928" indent="-45720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200" dirty="0" smtClean="0">
              <a:latin typeface="Calibri" pitchFamily="34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dirty="0" smtClean="0">
              <a:latin typeface="Arial Narrow" pitchFamily="34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4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2800" dirty="0" smtClean="0"/>
          </a:p>
        </p:txBody>
      </p:sp>
      <p:pic>
        <p:nvPicPr>
          <p:cNvPr id="5427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9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569EBD-1D8B-45EC-AFBD-262CF338142B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06375"/>
            <a:ext cx="7772400" cy="536575"/>
          </a:xfrm>
        </p:spPr>
        <p:txBody>
          <a:bodyPr/>
          <a:lstStyle/>
          <a:p>
            <a:pPr algn="ctr" eaLnBrk="1" hangingPunct="1"/>
            <a:r>
              <a:rPr lang="en-US" b="1" dirty="0" smtClean="0"/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Arial Rounded MT Bold" pitchFamily="34" charset="0"/>
              </a:rPr>
              <a:t>Observations/Recommendations…/2</a:t>
            </a:r>
            <a:endParaRPr lang="en-US" b="1" dirty="0" smtClean="0">
              <a:solidFill>
                <a:srgbClr val="002060"/>
              </a:solidFill>
            </a:endParaRPr>
          </a:p>
        </p:txBody>
      </p:sp>
      <p:sp>
        <p:nvSpPr>
          <p:cNvPr id="54275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629150"/>
            <a:ext cx="5943600" cy="342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MEPB:Q2/Half-Year 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1426284E-E696-486A-9C75-289B44222F48}" type="slidenum">
              <a:rPr lang="en-US" smtClean="0"/>
              <a:pPr>
                <a:defRPr/>
              </a:pPr>
              <a:t>51</a:t>
            </a:fld>
            <a:endParaRPr lang="en-US" dirty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0" y="819150"/>
            <a:ext cx="8534400" cy="3886200"/>
          </a:xfrm>
        </p:spPr>
        <p:txBody>
          <a:bodyPr>
            <a:noAutofit/>
          </a:bodyPr>
          <a:lstStyle/>
          <a:p>
            <a:pPr marL="566928" indent="-45720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defRPr/>
            </a:pPr>
            <a:r>
              <a:rPr lang="en-US" sz="2400" dirty="0" smtClean="0">
                <a:latin typeface="Calibri" pitchFamily="34" charset="0"/>
              </a:rPr>
              <a:t>2.	Despite the fact that MDAs were advised to front-load their projects, </a:t>
            </a:r>
            <a:r>
              <a:rPr lang="en-US" sz="2400" dirty="0" err="1" smtClean="0">
                <a:latin typeface="Calibri" pitchFamily="34" charset="0"/>
              </a:rPr>
              <a:t>Capex</a:t>
            </a:r>
            <a:r>
              <a:rPr lang="en-US" sz="2400" dirty="0" smtClean="0">
                <a:latin typeface="Calibri" pitchFamily="34" charset="0"/>
              </a:rPr>
              <a:t> performance shows that we are lagging behind in  implementation.</a:t>
            </a:r>
          </a:p>
          <a:p>
            <a:pPr marL="566928" indent="-45720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defRPr/>
            </a:pPr>
            <a:r>
              <a:rPr lang="en-US" sz="2400" dirty="0" smtClean="0">
                <a:latin typeface="Calibri" pitchFamily="34" charset="0"/>
              </a:rPr>
              <a:t>3.	With half Year performance of 72%, Q3 &amp; Q4 performance must average 99% run-rate to achieve year-end benchmark of 90% minimum. There is therefore no slack at all in the last 2 quarters.</a:t>
            </a:r>
          </a:p>
          <a:p>
            <a:pPr marL="566928" indent="-45720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600" dirty="0" smtClean="0">
              <a:latin typeface="Arial Narrow" pitchFamily="34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600" dirty="0" smtClean="0">
              <a:latin typeface="Arial Narrow" pitchFamily="34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None/>
              <a:defRPr/>
            </a:pPr>
            <a:endParaRPr lang="en-US" sz="1600" dirty="0" smtClean="0">
              <a:latin typeface="Arial Narrow" pitchFamily="34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6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2000" dirty="0" smtClean="0"/>
          </a:p>
        </p:txBody>
      </p:sp>
      <p:pic>
        <p:nvPicPr>
          <p:cNvPr id="5427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9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CCCC09-E838-4C3D-8881-C57C6C293901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33350"/>
            <a:ext cx="6781800" cy="4572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PRAYERS</a:t>
            </a:r>
            <a:endParaRPr lang="en-US" sz="3200" b="1" dirty="0" smtClean="0"/>
          </a:p>
        </p:txBody>
      </p:sp>
      <p:sp>
        <p:nvSpPr>
          <p:cNvPr id="5632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552950"/>
            <a:ext cx="8686800" cy="406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MEPB:Q2/Half-Year 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92D7A0E2-4174-46CB-B8C2-67AE7DC81446}" type="slidenum">
              <a:rPr lang="en-US"/>
              <a:pPr>
                <a:defRPr/>
              </a:pPr>
              <a:t>52</a:t>
            </a:fld>
            <a:endParaRPr lang="en-US" dirty="0"/>
          </a:p>
        </p:txBody>
      </p:sp>
      <p:sp>
        <p:nvSpPr>
          <p:cNvPr id="4403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742950"/>
            <a:ext cx="8382000" cy="3886200"/>
          </a:xfrm>
        </p:spPr>
        <p:txBody>
          <a:bodyPr/>
          <a:lstStyle/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200" dirty="0" smtClean="0">
                <a:solidFill>
                  <a:srgbClr val="C00000"/>
                </a:solidFill>
                <a:latin typeface="Arial Rounded MT Bold" pitchFamily="34" charset="0"/>
              </a:rPr>
              <a:t>The Executive Council and the Body of Permanent Secretaries are invited to:</a:t>
            </a:r>
            <a:endParaRPr lang="en-US" sz="3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514350" indent="-514350" eaLnBrk="1" fontAlgn="t" hangingPunct="1">
              <a:buFont typeface="+mj-lt"/>
              <a:buAutoNum type="romanLcPeriod"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 the Y2013 Budget size was N499.605bn  </a:t>
            </a:r>
          </a:p>
          <a:p>
            <a:pPr marL="514350" indent="-514350" eaLnBrk="1" fontAlgn="t" hangingPunct="1">
              <a:buFont typeface="+mj-lt"/>
              <a:buAutoNum type="romanLcPeriod"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Q2 performed N103.150/83% as against N103.758/84% same period in Y2012 </a:t>
            </a:r>
          </a:p>
          <a:p>
            <a:pPr marL="514350" indent="-514350" eaLnBrk="1" fontAlgn="t" hangingPunct="1">
              <a:buFont typeface="+mj-lt"/>
              <a:buAutoNum type="romanLcPeriod"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Half Year  performed N179.277bn/72%; compared to N183.504bn/75% for same period in Y2012;</a:t>
            </a:r>
          </a:p>
          <a:p>
            <a:pPr marL="514350" indent="-514350" eaLnBrk="1" fontAlgn="t" hangingPunct="1">
              <a:buFont typeface="+mj-lt"/>
              <a:buAutoNum type="romanLcPeriod"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the Total  Revenue performed at N192.554bn/89% </a:t>
            </a:r>
          </a:p>
          <a:p>
            <a:pPr marL="514350" indent="-514350" eaLnBrk="1" fontAlgn="t" hangingPunct="1">
              <a:buFont typeface="+mj-lt"/>
              <a:buAutoNum type="romanLcPeriod"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 the Total Capital Receipts for the period amounted to N3.072bn representing 27% of actual projection; </a:t>
            </a: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endParaRPr lang="en-US" sz="9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endParaRPr lang="en-US" sz="9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200" dirty="0" smtClean="0">
                <a:solidFill>
                  <a:srgbClr val="C00000"/>
                </a:solidFill>
                <a:latin typeface="Arial Rounded MT Bold" pitchFamily="34" charset="0"/>
              </a:rPr>
              <a:t>	</a:t>
            </a:r>
            <a:endParaRPr lang="en-GB" sz="2800" dirty="0" smtClean="0">
              <a:solidFill>
                <a:srgbClr val="C00000"/>
              </a:solidFill>
              <a:latin typeface="Arial Rounded MT Bold" pitchFamily="34" charset="0"/>
            </a:endParaRPr>
          </a:p>
        </p:txBody>
      </p:sp>
      <p:pic>
        <p:nvPicPr>
          <p:cNvPr id="5632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05800" y="133350"/>
            <a:ext cx="690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0634D2-CCD2-46B4-929A-039E2118C964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0" y="206375"/>
            <a:ext cx="2133600" cy="536575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Prayers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895350"/>
            <a:ext cx="7772400" cy="3619500"/>
          </a:xfrm>
        </p:spPr>
        <p:txBody>
          <a:bodyPr/>
          <a:lstStyle/>
          <a:p>
            <a:pPr marL="660400" indent="-660400" eaLnBrk="1" hangingPunct="1">
              <a:lnSpc>
                <a:spcPct val="80000"/>
              </a:lnSpc>
              <a:buNone/>
              <a:defRPr/>
            </a:pPr>
            <a:endParaRPr lang="en-US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660400" indent="-660400" eaLnBrk="1" hangingPunct="1">
              <a:lnSpc>
                <a:spcPct val="80000"/>
              </a:lnSpc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vi.	Note that the Recurrent Expenditure for the period performed N99.060bn representing 86% (Personnel Cost N39.984bn/90%; Overhead Cost N59.076bn/84%)</a:t>
            </a:r>
          </a:p>
          <a:p>
            <a:pPr marL="660400" indent="-660400" eaLnBrk="1" hangingPunct="1">
              <a:lnSpc>
                <a:spcPct val="80000"/>
              </a:lnSpc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vii.	Note that the Capital Expenditure performance was N80.217bn /59%;</a:t>
            </a:r>
          </a:p>
          <a:p>
            <a:pPr marL="660400" indent="-660400" eaLnBrk="1" hangingPunct="1">
              <a:lnSpc>
                <a:spcPct val="80000"/>
              </a:lnSpc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viii.	Note that Capital/Recurrent Expenditure Ratio closed at  45:55</a:t>
            </a:r>
          </a:p>
          <a:p>
            <a:pPr marL="660400" indent="-660400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ix.	Note and consider the issues, observations and recommendations; and </a:t>
            </a:r>
          </a:p>
          <a:p>
            <a:pPr marL="660400" indent="-660400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x.	Approve the Q2/Y2013 Half Year Budget appraisal as presented.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05350"/>
            <a:ext cx="5791200" cy="2667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MEPB:Q2/Half-Year 2013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53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229600" y="133350"/>
            <a:ext cx="76676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CD669B5-0A58-4621-B247-28F3AF249F58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552950"/>
            <a:ext cx="8686800" cy="406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MEPB:Q2/Half-Year 2013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92D7A0E2-4174-46CB-B8C2-67AE7DC81446}" type="slidenum">
              <a:rPr lang="en-US"/>
              <a:pPr>
                <a:defRPr/>
              </a:pPr>
              <a:t>54</a:t>
            </a:fld>
            <a:endParaRPr lang="en-US" dirty="0"/>
          </a:p>
        </p:txBody>
      </p:sp>
      <p:sp>
        <p:nvSpPr>
          <p:cNvPr id="4403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590550"/>
            <a:ext cx="8534400" cy="4038600"/>
          </a:xfrm>
        </p:spPr>
        <p:txBody>
          <a:bodyPr/>
          <a:lstStyle/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200" dirty="0" smtClean="0">
                <a:solidFill>
                  <a:srgbClr val="C00000"/>
                </a:solidFill>
                <a:latin typeface="Arial Rounded MT Bold" pitchFamily="34" charset="0"/>
              </a:rPr>
              <a:t>				</a:t>
            </a:r>
            <a:r>
              <a:rPr lang="en-US" sz="4400" dirty="0" smtClean="0">
                <a:latin typeface="Cambria" pitchFamily="18" charset="0"/>
              </a:rPr>
              <a:t>Thank you</a:t>
            </a: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4400" dirty="0" smtClean="0">
                <a:latin typeface="Cambria" pitchFamily="18" charset="0"/>
              </a:rPr>
              <a:t>	</a:t>
            </a: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4400" dirty="0" smtClean="0">
                <a:latin typeface="Cambria" pitchFamily="18" charset="0"/>
              </a:rPr>
              <a:t>		</a:t>
            </a:r>
            <a:r>
              <a:rPr lang="en-US" sz="3600" dirty="0" smtClean="0">
                <a:latin typeface="Cambria" pitchFamily="18" charset="0"/>
              </a:rPr>
              <a:t>Comments, Observations &amp; Questions</a:t>
            </a: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endParaRPr lang="en-US" sz="4400" dirty="0" smtClean="0">
              <a:latin typeface="Cambria" pitchFamily="18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4400" dirty="0" smtClean="0">
                <a:latin typeface="Cambria" pitchFamily="18" charset="0"/>
              </a:rPr>
              <a:t>			</a:t>
            </a:r>
            <a:r>
              <a:rPr lang="en-US" sz="4400" dirty="0" err="1" smtClean="0">
                <a:latin typeface="Cambria" pitchFamily="18" charset="0"/>
              </a:rPr>
              <a:t>Eko</a:t>
            </a:r>
            <a:r>
              <a:rPr lang="en-US" sz="4400" dirty="0" smtClean="0">
                <a:latin typeface="Cambria" pitchFamily="18" charset="0"/>
              </a:rPr>
              <a:t> o </a:t>
            </a:r>
            <a:r>
              <a:rPr lang="en-US" sz="4400" dirty="0" err="1" smtClean="0">
                <a:latin typeface="Cambria" pitchFamily="18" charset="0"/>
              </a:rPr>
              <a:t>ni</a:t>
            </a:r>
            <a:r>
              <a:rPr lang="en-US" sz="4400" dirty="0" smtClean="0">
                <a:latin typeface="Cambria" pitchFamily="18" charset="0"/>
              </a:rPr>
              <a:t> </a:t>
            </a:r>
            <a:r>
              <a:rPr lang="en-US" sz="4400" dirty="0" err="1" smtClean="0">
                <a:latin typeface="Cambria" pitchFamily="18" charset="0"/>
              </a:rPr>
              <a:t>baje</a:t>
            </a:r>
            <a:r>
              <a:rPr lang="en-US" sz="4400" dirty="0" smtClean="0">
                <a:latin typeface="Cambria" pitchFamily="18" charset="0"/>
              </a:rPr>
              <a:t> o </a:t>
            </a:r>
            <a:r>
              <a:rPr lang="en-US" sz="4400" dirty="0" err="1" smtClean="0">
                <a:latin typeface="Cambria" pitchFamily="18" charset="0"/>
              </a:rPr>
              <a:t>o</a:t>
            </a:r>
            <a:endParaRPr lang="en-US" sz="4400" dirty="0" smtClean="0">
              <a:latin typeface="Cambria" pitchFamily="18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endParaRPr lang="en-US" sz="9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endParaRPr lang="en-US" sz="9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200" dirty="0" smtClean="0">
                <a:solidFill>
                  <a:srgbClr val="C00000"/>
                </a:solidFill>
                <a:latin typeface="Arial Rounded MT Bold" pitchFamily="34" charset="0"/>
              </a:rPr>
              <a:t>	</a:t>
            </a:r>
            <a:endParaRPr lang="en-GB" sz="2800" dirty="0" smtClean="0">
              <a:solidFill>
                <a:srgbClr val="C00000"/>
              </a:solidFill>
              <a:latin typeface="Arial Rounded MT Bold" pitchFamily="34" charset="0"/>
            </a:endParaRPr>
          </a:p>
        </p:txBody>
      </p:sp>
      <p:pic>
        <p:nvPicPr>
          <p:cNvPr id="5632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533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00EF45C-DA5E-46E2-9FD9-4EDE7214771F}" type="datetime1">
              <a:rPr lang="en-US" smtClean="0"/>
              <a:pPr>
                <a:defRPr/>
              </a:pPr>
              <a:t>7/11/2013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4334</Words>
  <Application>Microsoft Office PowerPoint</Application>
  <PresentationFormat>On-screen Show (16:9)</PresentationFormat>
  <Paragraphs>1997</Paragraphs>
  <Slides>54</Slides>
  <Notes>30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5" baseType="lpstr">
      <vt:lpstr>Equity</vt:lpstr>
      <vt:lpstr>LAGOS STATE GOVERNMENT MINISTRY OF ECONOMIC PLANNING &amp; BUDGET</vt:lpstr>
      <vt:lpstr>         OUTLINE</vt:lpstr>
      <vt:lpstr>      Purpose of the Presentation</vt:lpstr>
      <vt:lpstr> Y 2013 Budget Preamble</vt:lpstr>
      <vt:lpstr>Y2013 Budget</vt:lpstr>
      <vt:lpstr>Y2013 Budget: Details of Functional Allocation</vt:lpstr>
      <vt:lpstr>          Y2013 BUDGET SIZE: N499.605bn Functional Allocation(Percentages)</vt:lpstr>
      <vt:lpstr>Y2013 Budget Projected Revenue Sources(Percentages)</vt:lpstr>
      <vt:lpstr>Y2013 BUDGET Capital / Recurrent Ratio</vt:lpstr>
      <vt:lpstr>  Y2013 Budget Focus</vt:lpstr>
      <vt:lpstr>Y2013 Budget Focus…..2/</vt:lpstr>
      <vt:lpstr> Y2013 Budget Key Implementation  Strategies</vt:lpstr>
      <vt:lpstr>Highlights of Q1 Y2013 Budget Performance</vt:lpstr>
      <vt:lpstr>Q1 Vs Q2 Y2013 Performance</vt:lpstr>
      <vt:lpstr>        Comparative Analysis of Q2 Budget Performance (Y2011 - Y2013) </vt:lpstr>
      <vt:lpstr>Q2 2013 Vs Q2 2012 (April – June)</vt:lpstr>
      <vt:lpstr>    Q2 2013 Vs Q2 2012 (April – June)…2/</vt:lpstr>
      <vt:lpstr>Highlights of Half-Year 2013 Budget Performance (Jan – June)</vt:lpstr>
      <vt:lpstr>Comparative Analysis of Half-Year Budget Performance         Y2011 - Y2013 (Jan – June) </vt:lpstr>
      <vt:lpstr>Comparative Analysis of Half Year Budget Performance  from Y2011 to Y2013 (Jan – June.)</vt:lpstr>
      <vt:lpstr>Y2013  Half-Year  Revenue Performance</vt:lpstr>
      <vt:lpstr>Comparative  Analysis of Half Year Revenue Performance(Y2011 – Y2013)</vt:lpstr>
      <vt:lpstr>Half-Year 2013 Revenue Appraisal</vt:lpstr>
      <vt:lpstr>Half-Year 2013 Revenue Appraisal……2/ </vt:lpstr>
      <vt:lpstr>Summary of Half-Year Revenue Performance (Y2009-Y2013)</vt:lpstr>
      <vt:lpstr>Half-Year 2013 Capital Receipts Performance</vt:lpstr>
      <vt:lpstr>Half-Year 2013 Capital Receipts Appraisal</vt:lpstr>
      <vt:lpstr>Half-Year 2013 Capital Receipts Appraisal…….2/</vt:lpstr>
      <vt:lpstr>Summary of Half-Year Capital Receipts Performance (Y2009- Y2013)</vt:lpstr>
      <vt:lpstr>      Half Year Personnel Costs Performance(Jan-June’13) </vt:lpstr>
      <vt:lpstr>      Comparative Analysis of Half-Year Personnel Costs (Y2011-Y2013)</vt:lpstr>
      <vt:lpstr>        Comparative Analysis Half –Year Personnel Costs (Y2011-Y2013)…2/ </vt:lpstr>
      <vt:lpstr>Half-Year 2013 Personnel Cost Performance Appraisal (Jan – June)</vt:lpstr>
      <vt:lpstr>Summary of Half-Year Personnel Costs Performance  (Y2009-Y2013)</vt:lpstr>
      <vt:lpstr>Half Year Overhead Costs Performance (Jan – June’13)</vt:lpstr>
      <vt:lpstr>Comparative Analysis of Half-Year Overhead Costs Performance (Y2011-Y2013)</vt:lpstr>
      <vt:lpstr>Half-Year 2013 Overhead Cost Appraisal</vt:lpstr>
      <vt:lpstr>Comparative Analysis of Half Year (Jan – June) Recurrent Expenditure Performance (Y2009-Y2013)</vt:lpstr>
      <vt:lpstr>Summary of Half- Year Recurrent Expenditure  Performance  (Y2009 - Y2013)</vt:lpstr>
      <vt:lpstr>        Half-Year Capital Expenditure Performance         (Jan –June 2013) </vt:lpstr>
      <vt:lpstr>Half-Year Capital Expenditure Performance (Y2011-Y2013)</vt:lpstr>
      <vt:lpstr>   Half -Year 2013 Capital Expenditure Appraisal</vt:lpstr>
      <vt:lpstr>Summary of Half-Year Capital Expenditure Performance (Y2009-Y2013)</vt:lpstr>
      <vt:lpstr>Summary of Half-year Capital /Recurrent Performance Ratio   (Y2009 - Y2013)</vt:lpstr>
      <vt:lpstr>Half-Year 2013  Financing Activities Performance  (Jan-June) </vt:lpstr>
      <vt:lpstr>Half-Year 2013  Financing Activities Performance ../2</vt:lpstr>
      <vt:lpstr>Half-Year  and Q2 2013 Pre-Payment Certifications(By Functional Groups)</vt:lpstr>
      <vt:lpstr>Summary of Half-Year  and Q2 Returned Pre-Payment Certificates</vt:lpstr>
      <vt:lpstr>Reasons for Returned Certificates</vt:lpstr>
      <vt:lpstr> Observations/Recommendations</vt:lpstr>
      <vt:lpstr> Observations/Recommendations…/2</vt:lpstr>
      <vt:lpstr>PRAYERS</vt:lpstr>
      <vt:lpstr>Prayers</vt:lpstr>
      <vt:lpstr>Slide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2011-08-15T13:32:33Z</dcterms:created>
  <dcterms:modified xsi:type="dcterms:W3CDTF">2013-07-11T08:41:45Z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12.0.4518</vt:lpwstr>
  </property>
</Properties>
</file>