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108" r:id="rId1"/>
  </p:sldMasterIdLst>
  <p:notesMasterIdLst>
    <p:notesMasterId r:id="rId52"/>
  </p:notesMasterIdLst>
  <p:handoutMasterIdLst>
    <p:handoutMasterId r:id="rId53"/>
  </p:handoutMasterIdLst>
  <p:sldIdLst>
    <p:sldId id="316" r:id="rId2"/>
    <p:sldId id="385" r:id="rId3"/>
    <p:sldId id="465" r:id="rId4"/>
    <p:sldId id="330" r:id="rId5"/>
    <p:sldId id="553" r:id="rId6"/>
    <p:sldId id="574" r:id="rId7"/>
    <p:sldId id="484" r:id="rId8"/>
    <p:sldId id="573" r:id="rId9"/>
    <p:sldId id="486" r:id="rId10"/>
    <p:sldId id="334" r:id="rId11"/>
    <p:sldId id="335" r:id="rId12"/>
    <p:sldId id="336" r:id="rId13"/>
    <p:sldId id="569" r:id="rId14"/>
    <p:sldId id="578" r:id="rId15"/>
    <p:sldId id="551" r:id="rId16"/>
    <p:sldId id="400" r:id="rId17"/>
    <p:sldId id="571" r:id="rId18"/>
    <p:sldId id="401" r:id="rId19"/>
    <p:sldId id="579" r:id="rId20"/>
    <p:sldId id="430" r:id="rId21"/>
    <p:sldId id="535" r:id="rId22"/>
    <p:sldId id="451" r:id="rId23"/>
    <p:sldId id="466" r:id="rId24"/>
    <p:sldId id="431" r:id="rId25"/>
    <p:sldId id="537" r:id="rId26"/>
    <p:sldId id="452" r:id="rId27"/>
    <p:sldId id="550" r:id="rId28"/>
    <p:sldId id="538" r:id="rId29"/>
    <p:sldId id="540" r:id="rId30"/>
    <p:sldId id="541" r:id="rId31"/>
    <p:sldId id="493" r:id="rId32"/>
    <p:sldId id="542" r:id="rId33"/>
    <p:sldId id="545" r:id="rId34"/>
    <p:sldId id="575" r:id="rId35"/>
    <p:sldId id="496" r:id="rId36"/>
    <p:sldId id="547" r:id="rId37"/>
    <p:sldId id="548" r:id="rId38"/>
    <p:sldId id="576" r:id="rId39"/>
    <p:sldId id="454" r:id="rId40"/>
    <p:sldId id="420" r:id="rId41"/>
    <p:sldId id="357" r:id="rId42"/>
    <p:sldId id="358" r:id="rId43"/>
    <p:sldId id="554" r:id="rId44"/>
    <p:sldId id="558" r:id="rId45"/>
    <p:sldId id="568" r:id="rId46"/>
    <p:sldId id="359" r:id="rId47"/>
    <p:sldId id="577" r:id="rId48"/>
    <p:sldId id="524" r:id="rId49"/>
    <p:sldId id="526" r:id="rId50"/>
    <p:sldId id="398" r:id="rId51"/>
  </p:sldIdLst>
  <p:sldSz cx="9144000" cy="5143500" type="screen16x9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146" autoAdjust="0"/>
    <p:restoredTop sz="81471" autoAdjust="0"/>
  </p:normalViewPr>
  <p:slideViewPr>
    <p:cSldViewPr>
      <p:cViewPr varScale="1">
        <p:scale>
          <a:sx n="80" d="100"/>
          <a:sy n="80" d="100"/>
        </p:scale>
        <p:origin x="-354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16" y="-102"/>
      </p:cViewPr>
      <p:guideLst>
        <p:guide orient="horz" pos="2928"/>
        <p:guide pos="216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Q1%202013%20graph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Q1%202013%20graph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Q1%202013%20graph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6.5954830867380521E-2"/>
          <c:y val="5.0182757178447564E-2"/>
          <c:w val="0.66378169542966725"/>
          <c:h val="0.92734811150915664"/>
        </c:manualLayout>
      </c:layout>
      <c:pie3DChart>
        <c:varyColors val="1"/>
        <c:ser>
          <c:idx val="1"/>
          <c:order val="1"/>
          <c:cat>
            <c:multiLvlStrRef>
              <c:f>'[Y2012 Sectoral Allocation.xls]hoa'!$Q$6:$Q$14</c:f>
            </c:multiLvlStrRef>
          </c:cat>
          <c:val>
            <c:numRef>
              <c:f>'[Y2012 Sectoral Allocation.xls]hoa'!$S$6:$S$14</c:f>
            </c:numRef>
          </c:val>
        </c:ser>
        <c:ser>
          <c:idx val="2"/>
          <c:order val="2"/>
          <c:cat>
            <c:multiLvlStrRef>
              <c:f>'[Y2012 Sectoral Allocation.xls]hoa'!$Q$6:$Q$14</c:f>
            </c:multiLvlStrRef>
          </c:cat>
          <c:val>
            <c:numRef>
              <c:f>'[Y2012 Sectoral Allocation.xls]hoa'!$R$6:$R$14</c:f>
            </c:numRef>
          </c:val>
        </c:ser>
        <c:ser>
          <c:idx val="3"/>
          <c:order val="3"/>
          <c:cat>
            <c:multiLvlStrRef>
              <c:f>Sheet1!$B$2:$B$13</c:f>
            </c:multiLvlStrRef>
          </c:cat>
          <c:val>
            <c:numRef>
              <c:f>Sheet1!$C$2:$C$13</c:f>
            </c:numRef>
          </c:val>
        </c:ser>
        <c:ser>
          <c:idx val="0"/>
          <c:order val="0"/>
          <c:dLbls>
            <c:dLbl>
              <c:idx val="4"/>
              <c:layout>
                <c:manualLayout>
                  <c:x val="-7.2228393606487806E-2"/>
                  <c:y val="1.1053971572611241E-2"/>
                </c:manualLayout>
              </c:layout>
              <c:showCatName val="1"/>
              <c:showPercent val="1"/>
            </c:dLbl>
            <c:dLbl>
              <c:idx val="6"/>
              <c:layout>
                <c:manualLayout>
                  <c:x val="4.8874282930202594E-2"/>
                  <c:y val="-0.13672888319366941"/>
                </c:manualLayout>
              </c:layout>
              <c:showCatName val="1"/>
              <c:showPercent val="1"/>
            </c:dLbl>
            <c:dLbl>
              <c:idx val="7"/>
              <c:layout>
                <c:manualLayout>
                  <c:x val="1.5381268958146699E-2"/>
                  <c:y val="-0.10360608564186442"/>
                </c:manualLayout>
              </c:layout>
              <c:showCatName val="1"/>
              <c:showPercent val="1"/>
            </c:dLbl>
            <c:showCatName val="1"/>
            <c:showPercent val="1"/>
          </c:dLbls>
          <c:cat>
            <c:strRef>
              <c:f>Sheet1!$B$2:$B$13</c:f>
              <c:strCache>
                <c:ptCount val="12"/>
                <c:pt idx="0">
                  <c:v>Y2013 Budget Size: N499.605bn Sectoral Allocation</c:v>
                </c:pt>
                <c:pt idx="1">
                  <c:v>Sectoral Allocation</c:v>
                </c:pt>
                <c:pt idx="2">
                  <c:v>Sector</c:v>
                </c:pt>
                <c:pt idx="3">
                  <c:v>General Public Service </c:v>
                </c:pt>
                <c:pt idx="4">
                  <c:v>Public Order and Safety</c:v>
                </c:pt>
                <c:pt idx="5">
                  <c:v>Economic Affairs</c:v>
                </c:pt>
                <c:pt idx="6">
                  <c:v>Environmental Protection</c:v>
                </c:pt>
                <c:pt idx="7">
                  <c:v>Housing and Community Amenities</c:v>
                </c:pt>
                <c:pt idx="8">
                  <c:v>Health</c:v>
                </c:pt>
                <c:pt idx="9">
                  <c:v>Recreation, Culture and Religion</c:v>
                </c:pt>
                <c:pt idx="10">
                  <c:v>Education</c:v>
                </c:pt>
                <c:pt idx="11">
                  <c:v>Social Protection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3" formatCode="_(* #,##0_);_(* \(#,##0\);_(* &quot;-&quot;??_);_(@_)">
                  <c:v>109386895764.265</c:v>
                </c:pt>
                <c:pt idx="4" formatCode="_(* #,##0_);_(* \(#,##0\);_(* &quot;-&quot;??_);_(@_)">
                  <c:v>19137201030.973999</c:v>
                </c:pt>
                <c:pt idx="5" formatCode="_(* #,##0_);_(* \(#,##0\);_(* &quot;-&quot;??_);_(@_)">
                  <c:v>162918773789</c:v>
                </c:pt>
                <c:pt idx="6" formatCode="_(* #,##0_);_(* \(#,##0\);_(* &quot;-&quot;??_);_(@_)">
                  <c:v>44131214780.910011</c:v>
                </c:pt>
                <c:pt idx="7" formatCode="_(* #,##0_);_(* \(#,##0\);_(* &quot;-&quot;??_);_(@_)">
                  <c:v>46148637437.759995</c:v>
                </c:pt>
                <c:pt idx="8" formatCode="_(* #,##0_);_(* \(#,##0\);_(* &quot;-&quot;??_);_(@_)">
                  <c:v>42930709014.770004</c:v>
                </c:pt>
                <c:pt idx="9" formatCode="_(* #,##0_);_(* \(#,##0\);_(* &quot;-&quot;??_);_(@_)">
                  <c:v>5749221204.8299999</c:v>
                </c:pt>
                <c:pt idx="10" formatCode="_(* #,##0_);_(* \(#,##0\);_(* &quot;-&quot;??_);_(@_)">
                  <c:v>65943506898.260994</c:v>
                </c:pt>
                <c:pt idx="11" formatCode="_(* #,##0_);_(* \(#,##0\);_(* &quot;-&quot;??_);_(@_)">
                  <c:v>3258732665.3899999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33262154730658688"/>
          <c:y val="7.2652017974193114E-2"/>
          <c:w val="0.66378169542966725"/>
          <c:h val="0.92734811150915664"/>
        </c:manualLayout>
      </c:layout>
      <c:pie3DChart>
        <c:varyColors val="1"/>
      </c:pie3DChart>
      <c:spPr>
        <a:noFill/>
        <a:ln w="25400">
          <a:noFill/>
        </a:ln>
      </c:spPr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7.5472222222222524E-2"/>
          <c:y val="4.8824550777306686E-2"/>
          <c:w val="0.65105686789151362"/>
          <c:h val="0.92286371895820718"/>
        </c:manualLayout>
      </c:layout>
      <c:pie3DChart>
        <c:varyColors val="1"/>
        <c:ser>
          <c:idx val="0"/>
          <c:order val="0"/>
          <c:dLbls>
            <c:dLbl>
              <c:idx val="1"/>
              <c:layout>
                <c:manualLayout>
                  <c:x val="-0.23596984200504395"/>
                  <c:y val="-0.1901646909520925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Internally Generated Revenue (IGR)</a:t>
                    </a:r>
                    <a:r>
                      <a:rPr lang="en-US" dirty="0"/>
                      <a:t>
 316,578 
63%</a:t>
                    </a:r>
                  </a:p>
                </c:rich>
              </c:tx>
              <c:showVal val="1"/>
              <c:showCatName val="1"/>
              <c:showPercent val="1"/>
            </c:dLbl>
            <c:dLbl>
              <c:idx val="2"/>
              <c:layout>
                <c:manualLayout>
                  <c:x val="0.15560920693736877"/>
                  <c:y val="-0.10730610596752359"/>
                </c:manualLayout>
              </c:layout>
              <c:showVal val="1"/>
              <c:showCatName val="1"/>
              <c:showPercent val="1"/>
            </c:dLbl>
            <c:dLbl>
              <c:idx val="3"/>
              <c:layout>
                <c:manualLayout>
                  <c:x val="5.3619313210848694E-2"/>
                  <c:y val="4.2019344833353733E-2"/>
                </c:manualLayout>
              </c:layout>
              <c:showVal val="1"/>
              <c:showCatName val="1"/>
              <c:showPercent val="1"/>
            </c:dLbl>
            <c:dLbl>
              <c:idx val="4"/>
              <c:layout>
                <c:manualLayout>
                  <c:x val="7.6261368491729056E-2"/>
                  <c:y val="6.5973476999585584E-2"/>
                </c:manualLayout>
              </c:layout>
              <c:showVal val="1"/>
              <c:showCatName val="1"/>
              <c:showPercent val="1"/>
            </c:dLbl>
            <c:showVal val="1"/>
            <c:showCatName val="1"/>
            <c:showPercent val="1"/>
          </c:dLbls>
          <c:cat>
            <c:strRef>
              <c:f>Sheet1!$B$17:$B$21</c:f>
              <c:strCache>
                <c:ptCount val="5"/>
                <c:pt idx="0">
                  <c:v>Highlights of Y2013 Budget Projected Revenue Sources</c:v>
                </c:pt>
                <c:pt idx="1">
                  <c:v>Ordinary Revenue</c:v>
                </c:pt>
                <c:pt idx="2">
                  <c:v>Federal Transfers</c:v>
                </c:pt>
                <c:pt idx="3">
                  <c:v>Capital Receipts</c:v>
                </c:pt>
                <c:pt idx="4">
                  <c:v>Financing </c:v>
                </c:pt>
              </c:strCache>
            </c:strRef>
          </c:cat>
          <c:val>
            <c:numRef>
              <c:f>Sheet1!$C$17:$C$21</c:f>
              <c:numCache>
                <c:formatCode>_(* #,##0_);_(* \(#,##0\);_(* "-"??_);_(@_)</c:formatCode>
                <c:ptCount val="5"/>
                <c:pt idx="1">
                  <c:v>316578</c:v>
                </c:pt>
                <c:pt idx="2">
                  <c:v>117250</c:v>
                </c:pt>
                <c:pt idx="3">
                  <c:v>22912</c:v>
                </c:pt>
                <c:pt idx="4">
                  <c:v>42865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"/>
  <c:chart>
    <c:plotArea>
      <c:layout>
        <c:manualLayout>
          <c:layoutTarget val="inner"/>
          <c:xMode val="edge"/>
          <c:yMode val="edge"/>
          <c:x val="0.30496025496812901"/>
          <c:y val="0"/>
          <c:w val="0.47579377577802778"/>
          <c:h val="0.97957542071946901"/>
        </c:manualLayout>
      </c:layout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CatName val="1"/>
            <c:showPercent val="1"/>
            <c:showLeaderLines val="1"/>
          </c:dLbls>
          <c:cat>
            <c:strRef>
              <c:f>Sheet1!$B$26:$B$28</c:f>
              <c:strCache>
                <c:ptCount val="3"/>
                <c:pt idx="0">
                  <c:v>Capital Recurrent Ratio</c:v>
                </c:pt>
                <c:pt idx="1">
                  <c:v>Capital Expenditure</c:v>
                </c:pt>
                <c:pt idx="2">
                  <c:v>Recurrent Expenditure</c:v>
                </c:pt>
              </c:strCache>
            </c:strRef>
          </c:cat>
          <c:val>
            <c:numRef>
              <c:f>Sheet1!$C$26:$C$28</c:f>
              <c:numCache>
                <c:formatCode>_(* #,##0_);_(* \(#,##0\);_(* "-"??_);_(@_)</c:formatCode>
                <c:ptCount val="3"/>
                <c:pt idx="1">
                  <c:v>269876</c:v>
                </c:pt>
                <c:pt idx="2">
                  <c:v>229729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Sheet1!$C$6</c:f>
              <c:strCache>
                <c:ptCount val="1"/>
                <c:pt idx="0">
                  <c:v>% Performance</c:v>
                </c:pt>
              </c:strCache>
            </c:strRef>
          </c:tx>
          <c:marker>
            <c:symbol val="none"/>
          </c:marker>
          <c:dLbls>
            <c:showVal val="1"/>
          </c:dLbls>
          <c:cat>
            <c:numRef>
              <c:f>Sheet1!$B$7:$B$9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Sheet1!$C$7:$C$9</c:f>
              <c:numCache>
                <c:formatCode>General</c:formatCode>
                <c:ptCount val="3"/>
                <c:pt idx="0">
                  <c:v>52</c:v>
                </c:pt>
                <c:pt idx="1">
                  <c:v>65</c:v>
                </c:pt>
                <c:pt idx="2">
                  <c:v>61</c:v>
                </c:pt>
              </c:numCache>
            </c:numRef>
          </c:val>
        </c:ser>
        <c:marker val="1"/>
        <c:axId val="53347072"/>
        <c:axId val="53348608"/>
      </c:lineChart>
      <c:catAx>
        <c:axId val="53347072"/>
        <c:scaling>
          <c:orientation val="minMax"/>
        </c:scaling>
        <c:axPos val="b"/>
        <c:numFmt formatCode="General" sourceLinked="1"/>
        <c:tickLblPos val="nextTo"/>
        <c:crossAx val="53348608"/>
        <c:crosses val="autoZero"/>
        <c:auto val="1"/>
        <c:lblAlgn val="ctr"/>
        <c:lblOffset val="100"/>
      </c:catAx>
      <c:valAx>
        <c:axId val="53348608"/>
        <c:scaling>
          <c:orientation val="minMax"/>
        </c:scaling>
        <c:axPos val="l"/>
        <c:majorGridlines/>
        <c:numFmt formatCode="General" sourceLinked="1"/>
        <c:tickLblPos val="nextTo"/>
        <c:crossAx val="53347072"/>
        <c:crosses val="autoZero"/>
        <c:crossBetween val="between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Sheet1!$C$23</c:f>
              <c:strCache>
                <c:ptCount val="1"/>
                <c:pt idx="0">
                  <c:v>Prov</c:v>
                </c:pt>
              </c:strCache>
            </c:strRef>
          </c:tx>
          <c:dLbls>
            <c:showVal val="1"/>
          </c:dLbls>
          <c:cat>
            <c:numRef>
              <c:f>Sheet1!$B$24:$B$26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Sheet1!$C$24:$C$26</c:f>
              <c:numCache>
                <c:formatCode>General</c:formatCode>
                <c:ptCount val="3"/>
                <c:pt idx="0">
                  <c:v>32.488</c:v>
                </c:pt>
                <c:pt idx="1">
                  <c:v>37.999000000000002</c:v>
                </c:pt>
                <c:pt idx="2">
                  <c:v>35.193000000000012</c:v>
                </c:pt>
              </c:numCache>
            </c:numRef>
          </c:val>
        </c:ser>
        <c:ser>
          <c:idx val="1"/>
          <c:order val="1"/>
          <c:tx>
            <c:strRef>
              <c:f>Sheet1!$D$23</c:f>
              <c:strCache>
                <c:ptCount val="1"/>
                <c:pt idx="0">
                  <c:v>Actual</c:v>
                </c:pt>
              </c:strCache>
            </c:strRef>
          </c:tx>
          <c:dLbls>
            <c:showVal val="1"/>
          </c:dLbls>
          <c:cat>
            <c:numRef>
              <c:f>Sheet1!$B$24:$B$26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Sheet1!$D$24:$D$26</c:f>
              <c:numCache>
                <c:formatCode>General</c:formatCode>
                <c:ptCount val="3"/>
                <c:pt idx="0">
                  <c:v>22.617000000000036</c:v>
                </c:pt>
                <c:pt idx="1">
                  <c:v>31.69</c:v>
                </c:pt>
                <c:pt idx="2">
                  <c:v>27.110000000000024</c:v>
                </c:pt>
              </c:numCache>
            </c:numRef>
          </c:val>
        </c:ser>
        <c:shape val="box"/>
        <c:axId val="53382528"/>
        <c:axId val="53388416"/>
        <c:axId val="0"/>
      </c:bar3DChart>
      <c:catAx>
        <c:axId val="53382528"/>
        <c:scaling>
          <c:orientation val="minMax"/>
        </c:scaling>
        <c:axPos val="b"/>
        <c:numFmt formatCode="General" sourceLinked="1"/>
        <c:tickLblPos val="nextTo"/>
        <c:crossAx val="53388416"/>
        <c:crosses val="autoZero"/>
        <c:auto val="1"/>
        <c:lblAlgn val="ctr"/>
        <c:lblOffset val="100"/>
      </c:catAx>
      <c:valAx>
        <c:axId val="53388416"/>
        <c:scaling>
          <c:orientation val="minMax"/>
        </c:scaling>
        <c:axPos val="l"/>
        <c:majorGridlines/>
        <c:numFmt formatCode="General" sourceLinked="1"/>
        <c:tickLblPos val="nextTo"/>
        <c:crossAx val="5338252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Sheet1!$D$38</c:f>
              <c:strCache>
                <c:ptCount val="1"/>
                <c:pt idx="0">
                  <c:v>Prov</c:v>
                </c:pt>
              </c:strCache>
            </c:strRef>
          </c:tx>
          <c:dLbls>
            <c:showVal val="1"/>
          </c:dLbls>
          <c:cat>
            <c:numRef>
              <c:f>Sheet1!$C$39:$C$41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Sheet1!$D$39:$D$41</c:f>
              <c:numCache>
                <c:formatCode>General</c:formatCode>
                <c:ptCount val="3"/>
                <c:pt idx="0">
                  <c:v>63.148000000000003</c:v>
                </c:pt>
                <c:pt idx="1">
                  <c:v>64.58</c:v>
                </c:pt>
                <c:pt idx="2">
                  <c:v>67.468999999999994</c:v>
                </c:pt>
              </c:numCache>
            </c:numRef>
          </c:val>
        </c:ser>
        <c:ser>
          <c:idx val="1"/>
          <c:order val="1"/>
          <c:tx>
            <c:strRef>
              <c:f>Sheet1!$E$38</c:f>
              <c:strCache>
                <c:ptCount val="1"/>
                <c:pt idx="0">
                  <c:v>Actual</c:v>
                </c:pt>
              </c:strCache>
            </c:strRef>
          </c:tx>
          <c:dLbls>
            <c:showVal val="1"/>
          </c:dLbls>
          <c:cat>
            <c:numRef>
              <c:f>Sheet1!$C$39:$C$41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Sheet1!$E$39:$E$41</c:f>
              <c:numCache>
                <c:formatCode>General</c:formatCode>
                <c:ptCount val="3"/>
                <c:pt idx="0">
                  <c:v>17.503</c:v>
                </c:pt>
                <c:pt idx="1">
                  <c:v>28.994999999999987</c:v>
                </c:pt>
                <c:pt idx="2">
                  <c:v>29.266999999999989</c:v>
                </c:pt>
              </c:numCache>
            </c:numRef>
          </c:val>
        </c:ser>
        <c:shape val="cylinder"/>
        <c:axId val="53500544"/>
        <c:axId val="53506432"/>
        <c:axId val="0"/>
      </c:bar3DChart>
      <c:catAx>
        <c:axId val="53500544"/>
        <c:scaling>
          <c:orientation val="minMax"/>
        </c:scaling>
        <c:axPos val="b"/>
        <c:numFmt formatCode="General" sourceLinked="1"/>
        <c:tickLblPos val="nextTo"/>
        <c:crossAx val="53506432"/>
        <c:crosses val="autoZero"/>
        <c:auto val="1"/>
        <c:lblAlgn val="ctr"/>
        <c:lblOffset val="100"/>
      </c:catAx>
      <c:valAx>
        <c:axId val="53506432"/>
        <c:scaling>
          <c:orientation val="minMax"/>
        </c:scaling>
        <c:axPos val="l"/>
        <c:majorGridlines/>
        <c:numFmt formatCode="General" sourceLinked="1"/>
        <c:tickLblPos val="nextTo"/>
        <c:crossAx val="53500544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4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512F90-D8E3-45A9-A9A3-2D62742E8A03}" type="datetimeFigureOut">
              <a:rPr lang="en-GB"/>
              <a:pPr>
                <a:defRPr/>
              </a:pPr>
              <a:t>11/04/2013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4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1D4EAD-C03A-4D62-B6CC-A39B67BAD5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4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4737301-0A05-4030-8C72-07ACB8264D51}" type="datetimeFigureOut">
              <a:rPr lang="en-US"/>
              <a:pPr>
                <a:defRPr/>
              </a:pPr>
              <a:t>4/11/2013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9" tIns="46075" rIns="92149" bIns="46075" rtlCol="0" anchor="ctr"/>
          <a:lstStyle>
            <a:extLst/>
          </a:lstStyle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6430"/>
            <a:ext cx="5505450" cy="4183063"/>
          </a:xfrm>
          <a:prstGeom prst="rect">
            <a:avLst/>
          </a:prstGeom>
        </p:spPr>
        <p:txBody>
          <a:bodyPr vert="horz" lIns="92149" tIns="46075" rIns="92149" bIns="46075" rtlCol="0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4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E4E0590-8699-4CA0-9B50-FFF3FECD6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2149" tIns="46075" rIns="92149" bIns="46075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F96CA1-D943-4B2D-B914-439F77BBCBA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B50AD-6449-4651-BCC1-DCC21526C072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5724760-75DB-4F01-874C-ED40E31B2D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D7797-D326-4D60-8A1D-D29723D72B9F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6653D-785B-486C-A4E5-0689D472AF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4E59D-F529-47AB-9361-050B9B5B2D0C}" type="datetime1">
              <a:rPr lang="en-US" smtClean="0"/>
              <a:pPr>
                <a:defRPr/>
              </a:pPr>
              <a:t>4/11/2013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4629150"/>
            <a:ext cx="40005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902A0-5217-4F83-9AA2-98A3C38B1C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CDBA4-045D-4CCC-B3A1-663CA91A23B0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003F6-7D88-467E-A2DA-6D944B25B5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A502A-97D9-4EBF-8FD2-6B40F236D66E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C9B64-3AE1-4F9C-AD45-73B979751A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2753E-B343-4BB5-A13C-1D5B59E1FF6D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96E7-4477-46EB-A013-69610228C7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A6394-9460-4045-AB22-FE0007027635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0C3A-BFD0-493C-A48B-C22769291E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8B7F7-F762-49EA-AA58-5DBEDE6DF9B9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B3F82-8F2B-4156-9699-7BE62023D6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867E1-3EC6-4B01-9A59-D18E0E65D088}" type="datetime1">
              <a:rPr lang="en-US" smtClean="0"/>
              <a:pPr>
                <a:defRPr/>
              </a:pPr>
              <a:t>4/11/2013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3886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C567-E365-4C5F-8ADD-E26D233361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98CE4-3DE8-491D-875C-EB9D65C5FC46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FF0C6-AD33-4CF2-8FAE-CC04537497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1B2F1-A9BE-4438-9FA5-27A460F84B16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2CCDF-8B0C-4F3A-B2DF-D6D62583FA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endParaRPr lang="en-GB" noProof="0" smtClean="0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9DFB7-1502-4833-8B7E-FEAD4CE8E751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5BEC4-FDA3-446D-9876-CD09333239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987475-01E1-4D40-B8BA-0F69F9B86717}" type="datetime1">
              <a:rPr lang="en-US" smtClean="0"/>
              <a:pPr>
                <a:defRPr/>
              </a:pPr>
              <a:t>4/11/2013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4629150"/>
            <a:ext cx="3962400" cy="3429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ABDDE797-82EB-47D7-A88C-4B4BDEF826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77" r:id="rId2"/>
    <p:sldLayoutId id="2147484486" r:id="rId3"/>
    <p:sldLayoutId id="2147484478" r:id="rId4"/>
    <p:sldLayoutId id="2147484479" r:id="rId5"/>
    <p:sldLayoutId id="2147484480" r:id="rId6"/>
    <p:sldLayoutId id="2147484481" r:id="rId7"/>
    <p:sldLayoutId id="2147484487" r:id="rId8"/>
    <p:sldLayoutId id="2147484488" r:id="rId9"/>
    <p:sldLayoutId id="2147484482" r:id="rId10"/>
    <p:sldLayoutId id="2147484483" r:id="rId11"/>
    <p:sldLayoutId id="2147484484" r:id="rId12"/>
  </p:sldLayoutIdLst>
  <p:transition spd="slow"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>
          <a:xfrm>
            <a:off x="1066800" y="590550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sz="2400" b="1" dirty="0" smtClean="0">
                <a:solidFill>
                  <a:schemeClr val="tx1"/>
                </a:solidFill>
              </a:rPr>
              <a:t>LAGOS STATE GOVERNMENT</a:t>
            </a:r>
            <a:r>
              <a:rPr lang="en-US" sz="2000" b="1" dirty="0" smtClean="0">
                <a:solidFill>
                  <a:schemeClr val="tx1"/>
                </a:solidFill>
              </a:rPr>
              <a:t/>
            </a:r>
            <a:br>
              <a:rPr lang="en-US" sz="2000" b="1" dirty="0" smtClean="0">
                <a:solidFill>
                  <a:schemeClr val="tx1"/>
                </a:solidFill>
              </a:rPr>
            </a:br>
            <a:r>
              <a:rPr lang="en-US" sz="2000" b="1" dirty="0" smtClean="0">
                <a:solidFill>
                  <a:schemeClr val="tx1"/>
                </a:solidFill>
              </a:rPr>
              <a:t>MINISTRY OF ECONOMIC PLANNING &amp;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1371600" y="1885950"/>
            <a:ext cx="7123113" cy="2895600"/>
          </a:xfrm>
        </p:spPr>
        <p:txBody>
          <a:bodyPr>
            <a:normAutofit fontScale="92500" lnSpcReduction="10000"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Y2013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1</a:t>
            </a:r>
            <a:r>
              <a:rPr lang="en-US" sz="2000" baseline="30000" dirty="0" smtClean="0">
                <a:solidFill>
                  <a:srgbClr val="002060"/>
                </a:solidFill>
                <a:latin typeface="Arial Black" pitchFamily="34" charset="0"/>
              </a:rPr>
              <a:t>ST</a:t>
            </a: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QUARTER PERFORMANCE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APPRAISAL   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By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Mr. Ben Akabueze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Hon. Commissioner (MEPB)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At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Lagos House, Ikeja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On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Friday, 12</a:t>
            </a:r>
            <a:r>
              <a:rPr lang="en-US" sz="1800" b="1" baseline="30000" dirty="0" smtClean="0">
                <a:solidFill>
                  <a:srgbClr val="C00000"/>
                </a:solidFill>
                <a:latin typeface="Arial Black" pitchFamily="34" charset="0"/>
              </a:rPr>
              <a:t>th</a:t>
            </a: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 April, 2013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000" b="1" dirty="0" smtClean="0">
              <a:solidFill>
                <a:srgbClr val="C00000"/>
              </a:solidFill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100" b="1" dirty="0" smtClean="0"/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20" name="Footer Placeholder 1"/>
          <p:cNvSpPr>
            <a:spLocks noGrp="1"/>
          </p:cNvSpPr>
          <p:nvPr>
            <p:ph type="ftr" sz="quarter" idx="11"/>
          </p:nvPr>
        </p:nvSpPr>
        <p:spPr bwMode="auto">
          <a:xfrm>
            <a:off x="152400" y="4629150"/>
            <a:ext cx="5257800" cy="381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/>
          <a:lstStyle/>
          <a:p>
            <a:pPr>
              <a:defRPr/>
            </a:pPr>
            <a:fld id="{35438BB6-B16A-429E-AC2A-46B94AE4FF6F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922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90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	 		</a:t>
            </a:r>
            <a:r>
              <a:rPr lang="en-US" b="1" dirty="0" smtClean="0">
                <a:solidFill>
                  <a:schemeClr val="tx1"/>
                </a:solidFill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OUTLINE</a:t>
            </a: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229600" cy="228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MEPB:Q1 Y2013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72621B46-188A-45A1-9A4C-14B66860C9EC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024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666750"/>
            <a:ext cx="7848600" cy="40386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Purpose of the Presentation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Y2013 Approved Budget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Implementation Strategies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Highlights of Y2012 Full Year Appraisal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Q1 Budget Performance Review (Jan-Mar,2013)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Observations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Conclusion(s)</a:t>
            </a:r>
          </a:p>
        </p:txBody>
      </p:sp>
      <p:pic>
        <p:nvPicPr>
          <p:cNvPr id="1024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Purpose of the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analyze and deliberate on Q1 Budget performance (Jan-March,2013)</a:t>
            </a:r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examine reasons for divergence from plan </a:t>
            </a:r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establish areas that require improvement</a:t>
            </a:r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 suggest the way forward</a:t>
            </a:r>
            <a:endParaRPr lang="en-US" dirty="0" smtClean="0">
              <a:cs typeface="Arial" pitchFamily="34" charset="0"/>
            </a:endParaRPr>
          </a:p>
          <a:p>
            <a:endParaRPr lang="en-US" dirty="0" smtClean="0"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14350"/>
            <a:ext cx="7010400" cy="533400"/>
          </a:xfrm>
        </p:spPr>
        <p:txBody>
          <a:bodyPr/>
          <a:lstStyle/>
          <a:p>
            <a:pPr algn="ctr"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Y 2013 Budget</a:t>
            </a:r>
            <a:br>
              <a:rPr lang="en-US" sz="3400" b="1" dirty="0" smtClean="0"/>
            </a:br>
            <a:r>
              <a:rPr lang="en-US" sz="2800" b="1" dirty="0" smtClean="0">
                <a:solidFill>
                  <a:srgbClr val="002060"/>
                </a:solidFill>
              </a:rPr>
              <a:t>Preamble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MEPB:Q1 Y2013 Budget Performance Appraisal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00804306-2778-4F73-A4B7-DFF1B730A2E0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229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971550"/>
            <a:ext cx="7772400" cy="3543300"/>
          </a:xfrm>
        </p:spPr>
        <p:txBody>
          <a:bodyPr/>
          <a:lstStyle/>
          <a:p>
            <a:pPr marL="365125" indent="-255588" algn="just" eaLnBrk="1" hangingPunct="1">
              <a:buNone/>
            </a:pPr>
            <a:endParaRPr lang="en-US" sz="2400" dirty="0" smtClean="0"/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Y2013 Budget of N499.605bn was signed into law by His Excellency, the Governor, on the  31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of December, 2012.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Underlying Policy Thrust of Government:</a:t>
            </a:r>
          </a:p>
          <a:p>
            <a:pPr marL="620713" lvl="1" algn="just" eaLnBrk="1" hangingPunct="1">
              <a:spcBef>
                <a:spcPts val="325"/>
              </a:spcBef>
              <a:buFont typeface="Verdana" pitchFamily="34" charset="0"/>
              <a:buChar char="◦"/>
            </a:pPr>
            <a:r>
              <a:rPr lang="en-US" dirty="0" smtClean="0"/>
              <a:t>Poverty Eradication and Sustainable Economic Growth Through Infrastructure Renewal and Development.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2" pitchFamily="18" charset="2"/>
              <a:buNone/>
            </a:pPr>
            <a:endParaRPr lang="en-US" sz="800" dirty="0" smtClean="0"/>
          </a:p>
        </p:txBody>
      </p:sp>
      <p:pic>
        <p:nvPicPr>
          <p:cNvPr id="1229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rgbClr val="002060"/>
                </a:solidFill>
                <a:latin typeface="Arial Rounded MT Bold" pitchFamily="34" charset="0"/>
              </a:rPr>
              <a:t>Y2013 Budget</a:t>
            </a:r>
            <a:endParaRPr 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6324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MEPB:Q1 Y2013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22E6B006-5CDC-4B11-B6CA-FA9994A710B5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		</a:t>
            </a:r>
            <a:endParaRPr lang="en-US" sz="2000" b="1" dirty="0" smtClean="0"/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62000" y="321425"/>
          <a:ext cx="6705601" cy="476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2009"/>
                <a:gridCol w="1377864"/>
                <a:gridCol w="1377864"/>
                <a:gridCol w="1377864"/>
              </a:tblGrid>
              <a:tr h="655321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Detail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Y2013 Approved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Y2012 Approved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Variance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2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433.828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399.834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8.5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63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229.729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88.958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140.771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233.620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81.625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151.995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(1.7)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(7.4)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204.099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166.214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22.8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22.912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25.677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(10.8)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269.876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258.321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42.865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66.430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(35.5)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426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 External Loans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    (</a:t>
                      </a:r>
                      <a:r>
                        <a:rPr lang="en-US" sz="1400" b="1" i="0" u="none" strike="noStrike" dirty="0" err="1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) DPO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30.000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    (ii) Others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38.733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27.664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Internal Loans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37.419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37.929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(1.3)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771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Bond Issue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35.000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80.000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(56.3)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Repayments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98.287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79.163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24.2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499.605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491.941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1.6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924800" cy="612775"/>
          </a:xfrm>
        </p:spPr>
        <p:txBody>
          <a:bodyPr/>
          <a:lstStyle/>
          <a:p>
            <a:r>
              <a:rPr lang="en-US" sz="2800" dirty="0" smtClean="0">
                <a:solidFill>
                  <a:srgbClr val="002060"/>
                </a:solidFill>
                <a:latin typeface="Arial Rounded MT Bold" pitchFamily="34" charset="0"/>
              </a:rPr>
              <a:t>Y2013 Budget: Details of </a:t>
            </a:r>
            <a:r>
              <a:rPr lang="en-US" sz="2800" dirty="0" err="1" smtClean="0">
                <a:solidFill>
                  <a:srgbClr val="002060"/>
                </a:solidFill>
                <a:latin typeface="Arial Rounded MT Bold" pitchFamily="34" charset="0"/>
              </a:rPr>
              <a:t>Sectoral</a:t>
            </a:r>
            <a:r>
              <a:rPr lang="en-US" sz="2800" dirty="0" smtClean="0">
                <a:solidFill>
                  <a:srgbClr val="002060"/>
                </a:solidFill>
                <a:latin typeface="Arial Rounded MT Bold" pitchFamily="34" charset="0"/>
              </a:rPr>
              <a:t> Allocation</a:t>
            </a:r>
            <a:endParaRPr lang="en-US" sz="28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838200" y="742951"/>
          <a:ext cx="7239000" cy="3811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"/>
                <a:gridCol w="3238500"/>
                <a:gridCol w="1809750"/>
                <a:gridCol w="1809750"/>
              </a:tblGrid>
              <a:tr h="43441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S/N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Sector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 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%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</a:b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Allocation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General Public Service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109,386,895,764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21.89%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Public Order and Safety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19,137,201,031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3.83%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Economic Affairs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162,918,773,789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32.61%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Environmental Protection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44,131,214,781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8.83%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Housing and Community Amenities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46,148,637,438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9.24%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Health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42,930,709,015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8.59%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Recreation, Culture and Religion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5,749,221,205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1.15%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Education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65,943,506,898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13.20%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Social Protection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3,258,732,665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0.65%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      499,604,892,586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100%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5720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33350"/>
            <a:ext cx="5486400" cy="762000"/>
          </a:xfrm>
        </p:spPr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Y2013 BUDGET SIZE: 499.605bn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SECTORAL ALLOCATION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910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1371600" y="1047750"/>
          <a:ext cx="73152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772400" y="285750"/>
            <a:ext cx="114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Content Placeholder 3"/>
          <p:cNvGraphicFramePr>
            <a:graphicFrameLocks/>
          </p:cNvGraphicFramePr>
          <p:nvPr/>
        </p:nvGraphicFramePr>
        <p:xfrm>
          <a:off x="533400" y="895350"/>
          <a:ext cx="76962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Highlights of Y2013 Budget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Projected Revenue Sources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4958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47750"/>
          <a:ext cx="7772400" cy="3467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228600" y="20955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28575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Capital / Recurrent Ratio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7244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B60C3A-BFD0-493C-A48B-C22769291EE9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685800" y="1047750"/>
          <a:ext cx="8229600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7475"/>
            <a:ext cx="6705600" cy="1006475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  </a:t>
            </a:r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Y2013 Budget Focus</a:t>
            </a:r>
            <a:endParaRPr lang="en-US" sz="3600" b="1" dirty="0" smtClean="0"/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10600" cy="2476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D0D01F6-9D2C-444A-B164-E39C191542DC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047750"/>
            <a:ext cx="8153400" cy="3352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Power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Agriculture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Transportation </a:t>
            </a:r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(Roads &amp; Inter-modal Transportation System)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Housing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Water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 Education </a:t>
            </a:r>
          </a:p>
          <a:p>
            <a:pPr eaLnBrk="1" hangingPunct="1"/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  <a:p>
            <a:pPr eaLnBrk="1" hangingPunct="1"/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  <a:p>
            <a:pPr eaLnBrk="1" hangingPunct="1"/>
            <a:endParaRPr lang="en-US" sz="2800" dirty="0" smtClean="0"/>
          </a:p>
        </p:txBody>
      </p:sp>
      <p:pic>
        <p:nvPicPr>
          <p:cNvPr id="1843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0"/>
            <a:ext cx="64770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2060"/>
                </a:solidFill>
                <a:latin typeface="Arial Rounded MT Bold" pitchFamily="34" charset="0"/>
              </a:rPr>
              <a:t>Y2013 Budget Focus…..2/</a:t>
            </a:r>
            <a:endParaRPr lang="en-US" sz="3200" b="1" dirty="0" smtClean="0">
              <a:solidFill>
                <a:srgbClr val="002060"/>
              </a:solidFill>
            </a:endParaRPr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7015D07-7903-4198-BAC3-D24C6BFCEFEA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2400" y="1352550"/>
            <a:ext cx="8613775" cy="28956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Health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Environment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Rural/Urban Development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Skill Acquisition/Microfinance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E-Governance</a:t>
            </a:r>
            <a:endParaRPr lang="en-US" sz="2800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pPr eaLnBrk="1" hangingPunct="1">
              <a:buNone/>
            </a:pPr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</p:txBody>
      </p:sp>
      <p:pic>
        <p:nvPicPr>
          <p:cNvPr id="19462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09550"/>
            <a:ext cx="6629400" cy="838200"/>
          </a:xfrm>
        </p:spPr>
        <p:txBody>
          <a:bodyPr/>
          <a:lstStyle/>
          <a:p>
            <a:pPr algn="ctr" eaLnBrk="1" hangingPunct="1"/>
            <a:r>
              <a:rPr lang="en-US" sz="28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/>
            </a:r>
            <a:br>
              <a:rPr lang="en-US" sz="28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</a:b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Y2013 Budget Key Implementation  Strategies</a:t>
            </a:r>
            <a:endParaRPr lang="en-US" sz="2800" b="1" dirty="0" smtClean="0">
              <a:latin typeface="Calibri" pitchFamily="34" charset="0"/>
            </a:endParaRPr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6868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16DC407A-6388-475E-9935-47549C74E10E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047750"/>
            <a:ext cx="7620000" cy="3581400"/>
          </a:xfrm>
        </p:spPr>
        <p:txBody>
          <a:bodyPr>
            <a:normAutofit fontScale="25000" lnSpcReduction="20000"/>
          </a:bodyPr>
          <a:lstStyle/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Revenue  Stakeholders’ meeting with the Governor as a vehicle for sustained Revenue drive;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Enhanced transparency and accountability; 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Efficient allocation of resources across sectors;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Periodic review of performance;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Tighter operational expenditure control;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Strict adherence to the Y2013 Budget Operational Guidelines;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More effective Project Monitoring and Evaluation;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Benchmark performance set at 90%</a:t>
            </a:r>
            <a:endParaRPr lang="en-US" sz="8800" dirty="0" smtClean="0"/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dirty="0" smtClean="0"/>
              <a:t>	</a:t>
            </a:r>
          </a:p>
        </p:txBody>
      </p:sp>
      <p:pic>
        <p:nvPicPr>
          <p:cNvPr id="2048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9550"/>
            <a:ext cx="7772400" cy="514349"/>
          </a:xfrm>
        </p:spPr>
        <p:txBody>
          <a:bodyPr/>
          <a:lstStyle/>
          <a:p>
            <a:pPr algn="ctr"/>
            <a:r>
              <a:rPr lang="en-US" sz="3600" b="1" dirty="0" smtClean="0">
                <a:latin typeface="Calibri" pitchFamily="34" charset="0"/>
              </a:rPr>
              <a:t>Full Y2012  Budget Review</a:t>
            </a:r>
            <a:endParaRPr lang="en-US" sz="3600" b="1" dirty="0">
              <a:latin typeface="Calibri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90601" y="666749"/>
          <a:ext cx="6172198" cy="3859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/>
                <a:gridCol w="1295400"/>
                <a:gridCol w="1143000"/>
                <a:gridCol w="1447799"/>
              </a:tblGrid>
              <a:tr h="352622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Item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 - Dec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Jan - Dec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Performance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2622">
                <a:tc>
                  <a:txBody>
                    <a:bodyPr/>
                    <a:lstStyle/>
                    <a:p>
                      <a:r>
                        <a:rPr lang="en-US" dirty="0" smtClean="0"/>
                        <a:t>Revenue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399.834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340.637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2622">
                <a:tc>
                  <a:txBody>
                    <a:bodyPr/>
                    <a:lstStyle/>
                    <a:p>
                      <a:r>
                        <a:rPr lang="en-US" dirty="0" smtClean="0"/>
                        <a:t>Capital Receipts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25.677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9.613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1554">
                <a:tc>
                  <a:txBody>
                    <a:bodyPr/>
                    <a:lstStyle/>
                    <a:p>
                      <a:r>
                        <a:rPr lang="en-US" dirty="0" smtClean="0"/>
                        <a:t>Recurrent Expenditure</a:t>
                      </a:r>
                    </a:p>
                    <a:p>
                      <a:r>
                        <a:rPr lang="en-US" dirty="0" smtClean="0"/>
                        <a:t>    Personnel Cost</a:t>
                      </a:r>
                    </a:p>
                    <a:p>
                      <a:r>
                        <a:rPr lang="en-US" dirty="0" smtClean="0"/>
                        <a:t>    Overhead</a:t>
                      </a:r>
                      <a:r>
                        <a:rPr lang="en-US" baseline="0" dirty="0" smtClean="0"/>
                        <a:t> Cost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233.620</a:t>
                      </a:r>
                    </a:p>
                    <a:p>
                      <a:pPr algn="ctr"/>
                      <a:r>
                        <a:rPr lang="en-US" dirty="0" smtClean="0"/>
                        <a:t>81.625</a:t>
                      </a:r>
                    </a:p>
                    <a:p>
                      <a:pPr algn="ctr"/>
                      <a:r>
                        <a:rPr lang="en-US" dirty="0" smtClean="0"/>
                        <a:t>151.995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207.366</a:t>
                      </a:r>
                    </a:p>
                    <a:p>
                      <a:pPr algn="ctr"/>
                      <a:r>
                        <a:rPr lang="en-US" dirty="0" smtClean="0"/>
                        <a:t>76.550</a:t>
                      </a:r>
                    </a:p>
                    <a:p>
                      <a:pPr algn="ctr"/>
                      <a:r>
                        <a:rPr lang="en-US" dirty="0" smtClean="0"/>
                        <a:t>130.816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89</a:t>
                      </a:r>
                    </a:p>
                    <a:p>
                      <a:pPr algn="ctr"/>
                      <a:r>
                        <a:rPr lang="en-US" dirty="0" smtClean="0"/>
                        <a:t>94</a:t>
                      </a:r>
                    </a:p>
                    <a:p>
                      <a:pPr algn="ctr"/>
                      <a:r>
                        <a:rPr lang="en-US" dirty="0" smtClean="0"/>
                        <a:t>86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2622">
                <a:tc>
                  <a:txBody>
                    <a:bodyPr/>
                    <a:lstStyle/>
                    <a:p>
                      <a:r>
                        <a:rPr lang="en-US" dirty="0" smtClean="0"/>
                        <a:t>Capital</a:t>
                      </a:r>
                      <a:r>
                        <a:rPr lang="en-US" baseline="0" dirty="0" smtClean="0"/>
                        <a:t> Expenditure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258.321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232.098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2622">
                <a:tc>
                  <a:txBody>
                    <a:bodyPr/>
                    <a:lstStyle/>
                    <a:p>
                      <a:r>
                        <a:rPr lang="en-US" dirty="0" smtClean="0"/>
                        <a:t>Financing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66.430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73.882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2622">
                <a:tc>
                  <a:txBody>
                    <a:bodyPr/>
                    <a:lstStyle/>
                    <a:p>
                      <a:r>
                        <a:rPr lang="en-US" dirty="0" smtClean="0"/>
                        <a:t>Budget Size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491.941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439.464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89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5926">
                <a:tc gridSpan="4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5181600" cy="2667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460375"/>
          </a:xfrm>
        </p:spPr>
        <p:txBody>
          <a:bodyPr/>
          <a:lstStyle/>
          <a:p>
            <a:r>
              <a:rPr lang="en-US" b="1" dirty="0" smtClean="0">
                <a:latin typeface="Calibri" pitchFamily="34" charset="0"/>
              </a:rPr>
              <a:t>Highlights of Y2012  Budget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590550"/>
            <a:ext cx="7772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Overall Budget Performance for the full year was N439.464bn/89%; almost achieving the 90% benchmark.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Total Revenue (TR) performed at N340.637bn/85%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Total Capital Receipts for the year amounted to N9.613bn/37% of actual projection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Recurrent Expenditure for the period performed 207.366/89</a:t>
            </a:r>
          </a:p>
          <a:p>
            <a:pPr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1800" dirty="0" smtClean="0">
                <a:latin typeface="Calibri" pitchFamily="34" charset="0"/>
              </a:rPr>
              <a:t>Personnel Cost performed:		N76.550bn/94%</a:t>
            </a:r>
          </a:p>
          <a:p>
            <a:pPr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1800" dirty="0" smtClean="0">
                <a:latin typeface="Calibri" pitchFamily="34" charset="0"/>
              </a:rPr>
              <a:t>Overhead Cost performed:		N130.816bn/86%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Recurrent Surplus was N207.366bn/89%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Capital Expenditure performance was N232.098bn/90%; and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Calibri" pitchFamily="34" charset="0"/>
              </a:rPr>
              <a:t>Capital/Recurrent performance ratio closed at 53:47as projected for the year 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239000" cy="590550"/>
          </a:xfrm>
        </p:spPr>
        <p:txBody>
          <a:bodyPr/>
          <a:lstStyle/>
          <a:p>
            <a:pPr algn="ctr"/>
            <a:r>
              <a:rPr lang="en-US" sz="3600" b="1" dirty="0" smtClean="0">
                <a:latin typeface="Calibri" pitchFamily="34" charset="0"/>
                <a:cs typeface="Arial" pitchFamily="34" charset="0"/>
              </a:rPr>
              <a:t>Q1 Y2013 Performance</a:t>
            </a:r>
            <a:endParaRPr lang="en-US" sz="3600" b="1" dirty="0"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685801" y="687191"/>
          <a:ext cx="7238999" cy="3855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599"/>
                <a:gridCol w="1676400"/>
                <a:gridCol w="1371600"/>
                <a:gridCol w="1295400"/>
              </a:tblGrid>
              <a:tr h="27674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</a:rPr>
                        <a:t> Q1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18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4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108.457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95.926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84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</a:t>
                      </a:r>
                      <a:r>
                        <a:rPr kumimoji="0" 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(ii)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57.432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46.860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b="0" i="0" u="none" strike="noStrike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19.750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27.110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7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51.025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49.066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7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5.728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1.034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7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67.469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29.267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7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 Requirement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(10.716)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20.833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(194)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54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124.901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76.127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7912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0"/>
            <a:ext cx="4571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0"/>
            <a:ext cx="5381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19150"/>
          </a:xfrm>
        </p:spPr>
        <p:txBody>
          <a:bodyPr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Comparative Analysis of Q1</a:t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 Budget Performance from Y2011 to Y2013</a:t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endParaRPr lang="en-US" sz="1800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152400" y="514350"/>
          <a:ext cx="8458199" cy="3903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103"/>
                <a:gridCol w="836525"/>
                <a:gridCol w="743578"/>
                <a:gridCol w="650631"/>
                <a:gridCol w="836525"/>
                <a:gridCol w="836525"/>
                <a:gridCol w="557684"/>
                <a:gridCol w="836525"/>
                <a:gridCol w="836525"/>
                <a:gridCol w="743578"/>
              </a:tblGrid>
              <a:tr h="369537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97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88.080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74.408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84.5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99.959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85.103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108.457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95.926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42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Expenditure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Personnel Cost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49.546</a:t>
                      </a: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17.057</a:t>
                      </a: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32.488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41.405</a:t>
                      </a: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18.788</a:t>
                      </a: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22.617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83.6</a:t>
                      </a: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110.1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69.6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58.405</a:t>
                      </a: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20.406</a:t>
                      </a: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50.736</a:t>
                      </a: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19.046</a:t>
                      </a: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31.690</a:t>
                      </a:r>
                    </a:p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87</a:t>
                      </a: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93</a:t>
                      </a:r>
                    </a:p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57.432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300" b="0" i="0" u="none" strike="noStrike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46.860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b="0" i="0" u="none" strike="noStrike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19.750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27.110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38.535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33.003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85.6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41.554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34.367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51.025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49.066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5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4.815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1.267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26.3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6.419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2.596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5.728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1.034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63.148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17.503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27.7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64.580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28.995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67.469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29.267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1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 Requirement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(19.799)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16.767  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(84.7)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(16.608)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7.968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(48)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(10.716)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20.833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(194)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0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112.694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58.908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52.3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122.985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79.731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65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124.901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76.127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53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5334000" cy="3619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778CCAF8-67BB-4FDE-A185-E9D98BBDC80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2875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75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Comparative Analysis of Q1 Budget Performance </a:t>
            </a:r>
            <a:b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from Y2011 to Y2013 (Jan – Mar.)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910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457200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Q1 2013 Vs Q1 2012 (Jan. – Mar.)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590550"/>
            <a:ext cx="7772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endParaRPr lang="en-US" sz="22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Calibri" pitchFamily="34" charset="0"/>
              </a:rPr>
              <a:t>Budget Performance for the 1</a:t>
            </a:r>
            <a:r>
              <a:rPr lang="en-US" sz="2200" baseline="30000" dirty="0" smtClean="0">
                <a:latin typeface="Calibri" pitchFamily="34" charset="0"/>
              </a:rPr>
              <a:t>st</a:t>
            </a:r>
            <a:r>
              <a:rPr lang="en-US" sz="2200" dirty="0" smtClean="0">
                <a:latin typeface="Calibri" pitchFamily="34" charset="0"/>
              </a:rPr>
              <a:t> Quarter, Y2013  was 61%/N76.127bn as against 65%/N79.731bn same period in 2012;  N3.604bn less in absolute terms.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Calibri" pitchFamily="34" charset="0"/>
              </a:rPr>
              <a:t>Total Revenue (TR) recorded N95.926bn/88% compared to N85.103bn/ 85% for same period in Y2012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Calibri" pitchFamily="34" charset="0"/>
              </a:rPr>
              <a:t>Recurrent Expenditure was N46.860bn/82% as against N50.736bn/87% in 2012</a:t>
            </a:r>
          </a:p>
          <a:p>
            <a:pPr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1800" dirty="0" smtClean="0">
                <a:latin typeface="Calibri" pitchFamily="34" charset="0"/>
              </a:rPr>
              <a:t>Personnel Cost performed:   N19.750bn/89%  vs. N19.046bn/93% in 2012</a:t>
            </a:r>
          </a:p>
          <a:p>
            <a:pPr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1800" dirty="0" smtClean="0">
                <a:latin typeface="Calibri" pitchFamily="34" charset="0"/>
              </a:rPr>
              <a:t>Overhead Cost performed:   N27.110bn/77%  vs. N31.690bn/83% in 2012</a:t>
            </a:r>
          </a:p>
          <a:p>
            <a:pPr>
              <a:defRPr/>
            </a:pPr>
            <a:endParaRPr lang="en-US" dirty="0" smtClean="0"/>
          </a:p>
        </p:txBody>
      </p:sp>
      <p:sp>
        <p:nvSpPr>
          <p:cNvPr id="29700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933950"/>
            <a:ext cx="5715000" cy="76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498E9DBA-C057-49A9-AB01-D7C9965D1A05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2970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Q1 2013 Vs Q1 2012 (Jan. – Mar.)…2/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Calibri" pitchFamily="34" charset="0"/>
              </a:rPr>
              <a:t>Recurrent Surplus was N49.066bn/96% as against N34.367bn/83% same period Y2012; N14.699bn more in absolute terms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Calibri" pitchFamily="34" charset="0"/>
              </a:rPr>
              <a:t>Capital Receipts performed only N1.034bn/18% against N2.596bn/40% same period in 2012; N1.562bn less than that of Y2012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Calibri" pitchFamily="34" charset="0"/>
              </a:rPr>
              <a:t>Capital Expenditure performed N29.267bn/43% compared to N28.995bn/45% same period in Y2012</a:t>
            </a:r>
            <a:endParaRPr lang="en-US" sz="2400" b="1" dirty="0" smtClean="0">
              <a:latin typeface="Calibri" pitchFamily="34" charset="0"/>
            </a:endParaRPr>
          </a:p>
          <a:p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Calibri" pitchFamily="34" charset="0"/>
              </a:rPr>
              <a:t>Q1  Y2013 Revenue Performance</a:t>
            </a:r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en-US" b="1" smtClean="0">
                <a:latin typeface="Arial" charset="0"/>
                <a:cs typeface="Arial" charset="0"/>
              </a:rPr>
              <a:t>MEPB:Q1 Y2013 Budget Performance Appraisal</a:t>
            </a:r>
            <a:endParaRPr lang="en-US" b="1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228600" y="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82000" y="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600" y="392668"/>
          <a:ext cx="6629400" cy="4312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0583"/>
                <a:gridCol w="1297056"/>
                <a:gridCol w="1297056"/>
                <a:gridCol w="864705"/>
              </a:tblGrid>
              <a:tr h="3218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759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 (A+B)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108.457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95.926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79.145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61.180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63.300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55.031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ii.)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9.278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3.221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iii)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5.438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2.336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iv)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1.128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0.592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29.313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34.746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 Statutory Allocation</a:t>
                      </a:r>
                      <a:endParaRPr kumimoji="0" lang="en-SG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17.339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ii)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16.456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iii) Extra Ordinary Income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0.951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1,509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1.034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/>
          <a:lstStyle/>
          <a:p>
            <a:pPr algn="ctr" eaLnBrk="1" hangingPunct="1"/>
            <a:r>
              <a:rPr lang="en-US" sz="2800" b="1" dirty="0" smtClean="0">
                <a:latin typeface="Calibri" pitchFamily="34" charset="0"/>
              </a:rPr>
              <a:t>Q1 Y2011 - Y2013 Revenue Performance</a:t>
            </a:r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>
                <a:latin typeface="Arial" charset="0"/>
                <a:cs typeface="Arial" charset="0"/>
              </a:rPr>
              <a:t>MEPB:Q1 Y2013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0" y="0"/>
            <a:ext cx="5334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0"/>
            <a:ext cx="461963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28600" y="685012"/>
          <a:ext cx="8305799" cy="39884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067"/>
                <a:gridCol w="899460"/>
                <a:gridCol w="809514"/>
                <a:gridCol w="539676"/>
                <a:gridCol w="809514"/>
                <a:gridCol w="989405"/>
                <a:gridCol w="539676"/>
                <a:gridCol w="949166"/>
                <a:gridCol w="923130"/>
                <a:gridCol w="646191"/>
              </a:tblGrid>
              <a:tr h="278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`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Jan.–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Nbn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Jan.–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Perf.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Jan.–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Jan.–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Perf.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Jan.–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Jan.–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Perf.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54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Total Revenue (A+B)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88.080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74.408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84.5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99.959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85.103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108.457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95.926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4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A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65.655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51.897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79.03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72.419</a:t>
                      </a:r>
                      <a:endParaRPr kumimoji="0" 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53.136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79.145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61.180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4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I.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48.000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44.881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93.5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52.750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43.094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63.300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55.031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4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II.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9.130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2.343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25.7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10.369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6.112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9.278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3.221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54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III.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6.525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0.671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10.3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7.110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3.930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5.438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2.336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46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IV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2.000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4.002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200.1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2.191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1.128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0.592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54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B.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22.425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22.511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100.4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27.540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31.967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29.313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34.746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54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I.  Statutory Allocation</a:t>
                      </a:r>
                      <a:endParaRPr kumimoji="0" lang="en-SG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11.500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10.069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87.6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14.416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17.063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14.750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17.339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13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II.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10.925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12.442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113.9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13.124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14.904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14.500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16.456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46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III Extra Ordinary Income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  <a:endParaRPr lang="en-US" sz="9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0.063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0.951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1,522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4.815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1.267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26.3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2.596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5.728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1.034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09551"/>
            <a:ext cx="7239000" cy="6096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Q1 Revenue Appraisal (Jan – Mar.)</a:t>
            </a:r>
            <a:endParaRPr lang="en-US" sz="3200" b="1" dirty="0" smtClean="0">
              <a:solidFill>
                <a:srgbClr val="002060"/>
              </a:solidFill>
            </a:endParaRPr>
          </a:p>
        </p:txBody>
      </p:sp>
      <p:sp>
        <p:nvSpPr>
          <p:cNvPr id="36867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69342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MEPB:Q1 Y2013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829E9F76-F89B-4C32-826A-DB1E93B3076D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3686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742950"/>
            <a:ext cx="8534400" cy="39624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endParaRPr lang="en-US" sz="700" b="1" dirty="0" smtClean="0">
              <a:solidFill>
                <a:srgbClr val="000000"/>
              </a:solidFill>
            </a:endParaRPr>
          </a:p>
          <a:p>
            <a:pPr algn="just" eaLnBrk="1" hangingPunct="1">
              <a:buFont typeface="Wingdings" pitchFamily="2" charset="2"/>
              <a:buChar char="v"/>
            </a:pPr>
            <a:r>
              <a:rPr lang="en-US" sz="2200" b="1" dirty="0" smtClean="0">
                <a:solidFill>
                  <a:srgbClr val="000000"/>
                </a:solidFill>
              </a:rPr>
              <a:t>Total Revenue (TR) performed N95.926bn/88% of target compared to N85.103bn/85% for Y2012, N10.823bn more in absolute terms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200" b="1" dirty="0" smtClean="0">
                <a:solidFill>
                  <a:srgbClr val="000000"/>
                </a:solidFill>
              </a:rPr>
              <a:t>LIRS performance of N55.031bn/87% accounted for 90% of the IGR and 57% of the TR, compared to N43.094bn/82% and 81% of IGR  while it was 51% of  TR in Y2012;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200" b="1" dirty="0" smtClean="0">
                <a:solidFill>
                  <a:srgbClr val="000000"/>
                </a:solidFill>
              </a:rPr>
              <a:t>LIRS performance is showing sign of improvement with N11.937bn more in absolute terms over same period in 2012; though it should be noted that 2 weeks were lost in January, 2012 to National Industrial actions</a:t>
            </a:r>
          </a:p>
        </p:txBody>
      </p:sp>
      <p:pic>
        <p:nvPicPr>
          <p:cNvPr id="3687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Revenue Appraisal (Jan – Mar.) …2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/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123950"/>
            <a:ext cx="7772400" cy="33909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0000"/>
                </a:solidFill>
              </a:rPr>
              <a:t>IGR (Others) showing a downward trend might make the State vulnerable to the Federal Govt. policy on taxes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0000"/>
                </a:solidFill>
              </a:rPr>
              <a:t>Parastatal Organizations showing continuous dependence on Subvention from the State Government and relying less on their Internally Generated Revenue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0000"/>
                </a:solidFill>
              </a:rPr>
              <a:t>Federal Transfers contributed N34.746bn/119%  and 36% of the TR;  Statutory Allocation (SA) contributed N17.339bn/118%, while VAT performed at N16.456bn/113% of provision, reflecting positive trend of Federal Transfers viz a viz the State’s budget.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05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206375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cs typeface="Aharoni"/>
              </a:rPr>
              <a:t>P</a:t>
            </a:r>
            <a:r>
              <a:rPr lang="en-US" sz="24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erformance of Capital Receipts (Jan.–Mar. )</a:t>
            </a:r>
            <a:endParaRPr lang="en-GB" sz="2400" b="1" dirty="0" smtClean="0"/>
          </a:p>
        </p:txBody>
      </p:sp>
      <p:sp>
        <p:nvSpPr>
          <p:cNvPr id="4301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304800" y="4781550"/>
            <a:ext cx="86106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8DC2062-71AE-4DFE-B2D6-372E23B2682F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838200" y="971550"/>
          <a:ext cx="7924800" cy="3263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981200"/>
                <a:gridCol w="1828800"/>
                <a:gridCol w="2133600"/>
              </a:tblGrid>
              <a:tr h="72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Performance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86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Investment Income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4.895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8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1.034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30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206375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Q1 Y2011 – 2013 Capital Receipts Performance</a:t>
            </a:r>
            <a:endParaRPr lang="en-GB" sz="3600" b="1" dirty="0" smtClean="0">
              <a:latin typeface="Calibri" pitchFamily="34" charset="0"/>
            </a:endParaRPr>
          </a:p>
        </p:txBody>
      </p:sp>
      <p:sp>
        <p:nvSpPr>
          <p:cNvPr id="4301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304800" y="4781550"/>
            <a:ext cx="86106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8DC2062-71AE-4DFE-B2D6-372E23B2682F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381001" y="971551"/>
          <a:ext cx="8077198" cy="3352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1115"/>
                <a:gridCol w="962397"/>
                <a:gridCol w="769918"/>
                <a:gridCol w="577439"/>
                <a:gridCol w="962397"/>
                <a:gridCol w="769918"/>
                <a:gridCol w="557495"/>
                <a:gridCol w="742173"/>
                <a:gridCol w="742173"/>
                <a:gridCol w="742173"/>
              </a:tblGrid>
              <a:tr h="48564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3785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44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1.049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0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Investment Income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0.083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0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3.698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1.267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34.3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2.554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4.895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70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Total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4.815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1.267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26.3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2.596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5.728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1.034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30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1"/>
            <a:ext cx="6629400" cy="457199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rgbClr val="002060"/>
                </a:solidFill>
              </a:rPr>
              <a:t>Q1 Capital Receipts Appraisal</a:t>
            </a:r>
            <a:endParaRPr lang="en-US" sz="4400" b="1" dirty="0" smtClean="0">
              <a:solidFill>
                <a:srgbClr val="002060"/>
              </a:solidFill>
            </a:endParaRPr>
          </a:p>
        </p:txBody>
      </p:sp>
      <p:sp>
        <p:nvSpPr>
          <p:cNvPr id="440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857750"/>
            <a:ext cx="85344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EB34AEED-C0BC-4D27-8266-42029C553073}" type="slidenum">
              <a:rPr lang="en-US"/>
              <a:pPr>
                <a:defRPr/>
              </a:pPr>
              <a:t>26</a:t>
            </a:fld>
            <a:endParaRPr lang="en-US" dirty="0"/>
          </a:p>
        </p:txBody>
      </p:sp>
      <p:pic>
        <p:nvPicPr>
          <p:cNvPr id="4403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9" name="Rectangle 9"/>
          <p:cNvSpPr>
            <a:spLocks noChangeArrowheads="1"/>
          </p:cNvSpPr>
          <p:nvPr/>
        </p:nvSpPr>
        <p:spPr bwMode="auto">
          <a:xfrm>
            <a:off x="533400" y="742951"/>
            <a:ext cx="8229600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r>
              <a:rPr lang="en-US" sz="1700" dirty="0" smtClean="0"/>
              <a:t>Cumulative Capital Receipts performed below at N1.034bn/18%, compared to same period in Y2012 which was N2.596bn/40% </a:t>
            </a:r>
          </a:p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r>
              <a:rPr lang="en-US" sz="1700" dirty="0" smtClean="0"/>
              <a:t>Q1 Y2013 Capital Receipts performance was the worst in the last three years Q1 Performances</a:t>
            </a:r>
          </a:p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r>
              <a:rPr lang="en-US" sz="1700" dirty="0" smtClean="0"/>
              <a:t>Grants from Donor Agencies performing at 3% is yet to be fully accessed </a:t>
            </a:r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sz="1700" dirty="0" smtClean="0"/>
              <a:t>Other Capital Receipts (Dedicated) performed at N1.009bn/21% of projection</a:t>
            </a:r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sz="1700" dirty="0" smtClean="0"/>
              <a:t>Responsible Agencies are</a:t>
            </a:r>
            <a:r>
              <a:rPr lang="en-US" sz="1700" dirty="0" smtClean="0">
                <a:sym typeface="Wingdings" pitchFamily="2" charset="2"/>
              </a:rPr>
              <a:t>:</a:t>
            </a:r>
            <a:endParaRPr lang="en-US" sz="1700" dirty="0" smtClean="0"/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200" i="1" dirty="0" smtClean="0"/>
              <a:t>Waterfront Infrastructure Development	---	---	      nil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200" i="1" dirty="0" smtClean="0"/>
              <a:t>Physical Planning &amp; Urban Development	---	N 0.267 / 107%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200" i="1" dirty="0" smtClean="0"/>
              <a:t>New Towns Development Authority	---	---	N 0.400 / 25%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200" i="1" dirty="0" smtClean="0"/>
              <a:t>Lands Bureau 	---	---	---	N 0.123 / 49%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200" i="1" dirty="0" smtClean="0"/>
              <a:t>Housing 	---	---	---	---	N0.219 / 9%</a:t>
            </a:r>
            <a:endParaRPr lang="en-US" sz="1600" dirty="0" smtClean="0"/>
          </a:p>
          <a:p>
            <a:pPr lvl="2">
              <a:spcBef>
                <a:spcPts val="600"/>
              </a:spcBef>
            </a:pPr>
            <a:endParaRPr lang="en-US" sz="100" b="1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 smtClean="0"/>
              <a:t>Q1 RECURRENT EXPENDITURE  </a:t>
            </a:r>
            <a:br>
              <a:rPr lang="en-US" sz="2800" b="1" dirty="0" smtClean="0"/>
            </a:br>
            <a:r>
              <a:rPr lang="en-US" sz="2400" b="1" dirty="0" smtClean="0"/>
              <a:t>FROM Y2011 - Y2013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276350"/>
          <a:ext cx="7772400" cy="2326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2362200"/>
                <a:gridCol w="1524000"/>
              </a:tblGrid>
              <a:tr h="946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(N 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(N 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Performance%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635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49.546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41.405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83.6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635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58.405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50.736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809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57.432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46.860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324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57150"/>
            <a:ext cx="919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543800" cy="68580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</a:rPr>
              <a:t>Q1 Y2013  </a:t>
            </a: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Costs Performance</a:t>
            </a: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</a:rPr>
              <a:t/>
            </a:r>
            <a:br>
              <a:rPr lang="en-US" sz="2800" b="1" dirty="0" smtClean="0">
                <a:solidFill>
                  <a:srgbClr val="002060"/>
                </a:solidFill>
                <a:latin typeface="Calibri" pitchFamily="34" charset="0"/>
              </a:rPr>
            </a:br>
            <a:endParaRPr lang="en-US" sz="2800" dirty="0">
              <a:latin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14400" y="514351"/>
          <a:ext cx="6705601" cy="4022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8162"/>
                <a:gridCol w="1379211"/>
                <a:gridCol w="1225968"/>
                <a:gridCol w="882260"/>
              </a:tblGrid>
              <a:tr h="234761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486">
                <a:tc v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Personnel  Cost</a:t>
                      </a:r>
                      <a:endParaRPr lang="en-US" sz="12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19.750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(Basic and 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17.824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16.389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0.561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0.554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NYSC/Interns(Allowances)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0.075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0.250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 Staff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Projection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0.104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0.947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0.737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0.891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0.848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 &amp; Gratuities(Civil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1.179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0.791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47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9715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Q1 Y2011 – 2013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 </a:t>
            </a:r>
            <a:r>
              <a:rPr lang="en-US" sz="2000" b="1" dirty="0" smtClean="0">
                <a:solidFill>
                  <a:srgbClr val="002060"/>
                </a:solidFill>
              </a:rPr>
              <a:t>Comparison</a:t>
            </a:r>
            <a:br>
              <a:rPr lang="en-US" sz="2000" b="1" dirty="0" smtClean="0">
                <a:solidFill>
                  <a:srgbClr val="002060"/>
                </a:solidFill>
              </a:rPr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6400800" cy="4381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2385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04800" y="742950"/>
          <a:ext cx="8305800" cy="3608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1257"/>
                <a:gridCol w="800559"/>
                <a:gridCol w="800559"/>
                <a:gridCol w="700489"/>
                <a:gridCol w="800559"/>
                <a:gridCol w="800559"/>
                <a:gridCol w="600419"/>
                <a:gridCol w="747795"/>
                <a:gridCol w="675017"/>
                <a:gridCol w="578587"/>
              </a:tblGrid>
              <a:tr h="375601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</a:p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8381">
                <a:tc v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Personnel  Cost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17.057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18.788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110.1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20.406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19.046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19.750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(Basic and 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10.032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15.022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149.7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16.574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16.275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17.824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16.389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601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NYSC/Interns 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latin typeface="Calibri" pitchFamily="34" charset="0"/>
                        </a:rPr>
                        <a:t>      0.090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latin typeface="Calibri" pitchFamily="34" charset="0"/>
                        </a:rPr>
                        <a:t>0.015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latin typeface="Calibri" pitchFamily="34" charset="0"/>
                        </a:rPr>
                        <a:t>16.7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0.064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1.186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236.8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0.167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 Not provided for)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91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0.753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0.624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82.9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1.201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0.728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0.947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0.737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990600" y="4400550"/>
            <a:ext cx="784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* Personnel Cost is inclusive of Consolidated in previous years </a:t>
            </a:r>
            <a:endParaRPr lang="en-US" sz="1400" i="1" dirty="0"/>
          </a:p>
        </p:txBody>
      </p:sp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9715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 Q1 Y2011 – 2013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 </a:t>
            </a:r>
            <a:r>
              <a:rPr lang="en-US" sz="2000" b="1" dirty="0" smtClean="0">
                <a:solidFill>
                  <a:srgbClr val="002060"/>
                </a:solidFill>
              </a:rPr>
              <a:t>Comparison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…2/</a:t>
            </a: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04796" y="922902"/>
          <a:ext cx="8305807" cy="2945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5237"/>
                <a:gridCol w="766923"/>
                <a:gridCol w="881934"/>
                <a:gridCol w="651912"/>
                <a:gridCol w="794291"/>
                <a:gridCol w="723102"/>
                <a:gridCol w="723102"/>
                <a:gridCol w="723102"/>
                <a:gridCol w="723102"/>
                <a:gridCol w="723102"/>
              </a:tblGrid>
              <a:tr h="384078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</a:p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7413">
                <a:tc v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</a:t>
                      </a:r>
                      <a:r>
                        <a:rPr lang="en-US" sz="1000" baseline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(</a:t>
                      </a:r>
                      <a:r>
                        <a:rPr lang="en-US" sz="1000" baseline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</a:t>
                      </a:r>
                      <a:r>
                        <a:rPr lang="en-US" sz="1000" baseline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4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149.6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0.801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0.813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0.891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0.848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4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1.205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68.3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1.175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0.776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1.179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0.791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4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0.092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0.045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4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0.022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44.0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0.045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69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0.300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688975"/>
          </a:xfrm>
        </p:spPr>
        <p:txBody>
          <a:bodyPr/>
          <a:lstStyle/>
          <a:p>
            <a:pPr algn="ctr"/>
            <a:r>
              <a:rPr lang="en-US" sz="2400" b="1" dirty="0" smtClean="0"/>
              <a:t>Personnel Cost Performance Appraisal (Jan – Mar.)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19150"/>
            <a:ext cx="7848600" cy="3695700"/>
          </a:xfrm>
        </p:spPr>
        <p:txBody>
          <a:bodyPr/>
          <a:lstStyle/>
          <a:p>
            <a:r>
              <a:rPr lang="en-US" sz="2400" dirty="0" smtClean="0"/>
              <a:t>Total Personnel Cost (TPC) was N19.750bn /89% recording a slight increase of 4% over the same period in  Y2012 at N19.046bn; recruitment by some Agencies (e.g. LASRRA), payment of salary arrears &amp; pension to Staff of Printing Corporation, largely responsible </a:t>
            </a:r>
          </a:p>
          <a:p>
            <a:r>
              <a:rPr lang="en-US" sz="2400" dirty="0" smtClean="0"/>
              <a:t>TPC gulped 32% of IGR; 21% of  TR and  42% of  Total Recurrent Expenditure; maintained within the State Wage Policy (25% ceiling of TR &amp; 35% of IGR) but exceeding World Bank DPO Trigger (35% ceiling of Recurrent Expenditure)</a:t>
            </a:r>
          </a:p>
          <a:p>
            <a:pPr>
              <a:buNone/>
            </a:pPr>
            <a:r>
              <a:rPr lang="en-US" sz="2400" dirty="0" smtClean="0"/>
              <a:t>		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858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3351"/>
            <a:ext cx="7772400" cy="380999"/>
          </a:xfrm>
        </p:spPr>
        <p:txBody>
          <a:bodyPr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Q1 Y2013 Overhead Costs Performance 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1219200" y="655276"/>
          <a:ext cx="6248401" cy="3592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136"/>
                <a:gridCol w="1351005"/>
                <a:gridCol w="1201768"/>
                <a:gridCol w="1162492"/>
              </a:tblGrid>
              <a:tr h="293325"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4874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alibri" pitchFamily="34" charset="0"/>
                          <a:cs typeface="Calibri" pitchFamily="34" charset="0"/>
                        </a:rPr>
                        <a:t>Detail </a:t>
                      </a:r>
                      <a:endParaRPr lang="en-US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80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27.110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3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17.123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16.208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8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5.438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2.157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1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7.998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5.085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08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0.152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0.250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334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3.985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3.410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86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65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0.497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0" y="133350"/>
            <a:ext cx="6524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82000" y="133350"/>
            <a:ext cx="6143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514349"/>
          </a:xfrm>
        </p:spPr>
        <p:txBody>
          <a:bodyPr/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   Q1 Y2011 -2013 Overhead Costs Performance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609600" y="514352"/>
          <a:ext cx="7924800" cy="3962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8228"/>
                <a:gridCol w="1033669"/>
                <a:gridCol w="861392"/>
                <a:gridCol w="689113"/>
                <a:gridCol w="775254"/>
                <a:gridCol w="775254"/>
                <a:gridCol w="526580"/>
                <a:gridCol w="659858"/>
                <a:gridCol w="659858"/>
                <a:gridCol w="565594"/>
              </a:tblGrid>
              <a:tr h="456986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4432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74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32.488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22.617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69.6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31.690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27.110</a:t>
                      </a:r>
                      <a:endParaRPr lang="en-US" sz="10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431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17.809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16.553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92.9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21.396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23.641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17.123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16.208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5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5.548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0.623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11.2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6.399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1.456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5.438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2.157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5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6.119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3.718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60.8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7.230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3.600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7.998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5.085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5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0.013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5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0.263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127.6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0.263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0.157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0.152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0.250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5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1.740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1.388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79.8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1.740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2.836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3.985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3.410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5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0.998</a:t>
                      </a:r>
                      <a:endParaRPr lang="en-US" sz="105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0.961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0.497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82000" y="133350"/>
            <a:ext cx="614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dirty="0" smtClean="0">
                <a:solidFill>
                  <a:srgbClr val="002060"/>
                </a:solidFill>
                <a:latin typeface="Arial Black" pitchFamily="34" charset="0"/>
              </a:rPr>
              <a:t>Comparative Analysis of Q1 Overhead Cost Performance from Y2011 to Y2013 (Jan – Mar.)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148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Q1 Overhead Cost Appraisal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2400" dirty="0" smtClean="0"/>
              <a:t>Total Overhead Cost performed N27.110bn/77%; recording 58% of the Total Recurrent Expenditure and 44% of IGR compared with N31.690bn/83%  in Y2012 recording 62% of  Total Recurrent Expenditure and 60% of IGR 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2400" dirty="0" smtClean="0"/>
              <a:t>Keeping faith with Budget Key Implementation Strategies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2400" dirty="0" smtClean="0"/>
              <a:t>Subventions to Parastatal Organizations/Tertiary Institutions performed at N5.085bn/64% as against N3.600bn/50% in Y2012; newly created Agencies contributed to the increase</a:t>
            </a:r>
          </a:p>
          <a:p>
            <a:pPr marL="571500" lvl="4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b="1" dirty="0" smtClean="0"/>
              <a:t>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629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82575"/>
            <a:ext cx="7315200" cy="536575"/>
          </a:xfrm>
        </p:spPr>
        <p:txBody>
          <a:bodyPr/>
          <a:lstStyle/>
          <a:p>
            <a:pPr algn="ctr" eaLnBrk="1" hangingPunct="1"/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Q1- 2013 Capital Expenditure Performance </a:t>
            </a:r>
            <a:endParaRPr lang="en-US" sz="28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1143000" y="819150"/>
          <a:ext cx="6934200" cy="3749041"/>
        </p:xfrm>
        <a:graphic>
          <a:graphicData uri="http://schemas.openxmlformats.org/drawingml/2006/table">
            <a:tbl>
              <a:tblPr/>
              <a:tblGrid>
                <a:gridCol w="2286000"/>
                <a:gridCol w="1566332"/>
                <a:gridCol w="1861966"/>
                <a:gridCol w="1219902"/>
              </a:tblGrid>
              <a:tr h="2934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r>
                        <a:rPr kumimoji="0" lang="en-U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59.805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26.972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4.895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1.280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0.019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-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-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1.250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0.825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66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Grants (Donor Agencies)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0.750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0.025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0.625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0.165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Contingency Reserve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0.125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-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-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67.469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29.267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43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0" y="46291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82575"/>
            <a:ext cx="6629400" cy="536575"/>
          </a:xfrm>
        </p:spPr>
        <p:txBody>
          <a:bodyPr/>
          <a:lstStyle/>
          <a:p>
            <a:pPr algn="ctr" eaLnBrk="1" hangingPunct="1"/>
            <a:r>
              <a:rPr lang="en-US" sz="22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Q1 Y2011-13 Capital Expenditure Performance</a:t>
            </a:r>
            <a:endParaRPr lang="en-US" sz="22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533400" y="819147"/>
          <a:ext cx="8153401" cy="3791495"/>
        </p:xfrm>
        <a:graphic>
          <a:graphicData uri="http://schemas.openxmlformats.org/drawingml/2006/table">
            <a:tbl>
              <a:tblPr/>
              <a:tblGrid>
                <a:gridCol w="1285267"/>
                <a:gridCol w="763126"/>
                <a:gridCol w="763126"/>
                <a:gridCol w="763126"/>
                <a:gridCol w="763126"/>
                <a:gridCol w="763126"/>
                <a:gridCol w="763126"/>
                <a:gridCol w="763126"/>
                <a:gridCol w="763126"/>
                <a:gridCol w="763126"/>
              </a:tblGrid>
              <a:tr h="3048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56.085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14.189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25.3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56.092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27.061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59.805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26.972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45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3.561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0.097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0.624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4.895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1.280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0.019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3.217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257.4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1.250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0.825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66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Grants from Donor Agencies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1.049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0.750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0.025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1.155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0.398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0.625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0.165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63.148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17.503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27.7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28.995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67.469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29.267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43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37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dirty="0" smtClean="0">
                <a:solidFill>
                  <a:srgbClr val="002060"/>
                </a:solidFill>
                <a:latin typeface="Arial Black" pitchFamily="34" charset="0"/>
              </a:rPr>
              <a:t>Comparative Analysis of Q1 (Jan – Mar.) Overhead Cost Performance from Y2011 to Y2013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148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25BEC4-FDA3-446D-9876-CD0933323920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  <p:graphicFrame>
        <p:nvGraphicFramePr>
          <p:cNvPr id="6" name="Table Placeholder 5"/>
          <p:cNvGraphicFramePr>
            <a:graphicFrameLocks noGrp="1"/>
          </p:cNvGraphicFramePr>
          <p:nvPr>
            <p:ph type="tbl" idx="1"/>
          </p:nvPr>
        </p:nvGraphicFramePr>
        <p:xfrm>
          <a:off x="457200" y="1200150"/>
          <a:ext cx="8229600" cy="339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384175"/>
          </a:xfrm>
        </p:spPr>
        <p:txBody>
          <a:bodyPr/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   </a:t>
            </a:r>
            <a:r>
              <a:rPr lang="en-US" sz="3200" b="1" dirty="0" smtClean="0">
                <a:solidFill>
                  <a:srgbClr val="002060"/>
                </a:solidFill>
              </a:rPr>
              <a:t>Q1 Capital Expenditure Appraisal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438150"/>
            <a:ext cx="8153400" cy="4267200"/>
          </a:xfrm>
        </p:spPr>
        <p:txBody>
          <a:bodyPr/>
          <a:lstStyle/>
          <a:p>
            <a:r>
              <a:rPr lang="en-US" sz="2400" dirty="0" smtClean="0"/>
              <a:t>Q1 performance was N29.267bn/43% as against N28.995bn/45% the same period in  Y2012; </a:t>
            </a:r>
          </a:p>
          <a:p>
            <a:r>
              <a:rPr lang="en-US" sz="2400" dirty="0" smtClean="0"/>
              <a:t>Considering the fact that the Y2013 Budget was approved on 31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December,2013 and Q1 falls in the dry season, the performance of 43% falls below the expectations, especially when the Treasury was in a stronger position in Q1 2013 to pay Contractors</a:t>
            </a:r>
          </a:p>
          <a:p>
            <a:r>
              <a:rPr lang="en-US" sz="2400" dirty="0" smtClean="0"/>
              <a:t>As at end of Q1 2013, the Capital: Recurrent ratio was 38:62 slightly better than 36:64 recorded in Y2012 but a far cry from the 54:46 per Y2013 Budget</a:t>
            </a:r>
          </a:p>
          <a:p>
            <a:r>
              <a:rPr lang="en-US" sz="2400" dirty="0" smtClean="0"/>
              <a:t>Resolute action is required to improve on this in remaining quarters of Y2013 to achieve desired results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410200" cy="228600"/>
          </a:xfrm>
        </p:spPr>
        <p:txBody>
          <a:bodyPr/>
          <a:lstStyle/>
          <a:p>
            <a:pPr>
              <a:defRPr/>
            </a:pPr>
            <a:r>
              <a:rPr lang="en-US" sz="1200" smtClean="0"/>
              <a:t>MEPB:Q1 Y2013 Budget Performance Appraisal</a:t>
            </a: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534400" y="133350"/>
            <a:ext cx="4619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971550"/>
          </a:xfrm>
        </p:spPr>
        <p:txBody>
          <a:bodyPr/>
          <a:lstStyle/>
          <a:p>
            <a:pPr algn="ctr"/>
            <a:r>
              <a:rPr lang="en-US" sz="2400" b="1" dirty="0" smtClean="0"/>
              <a:t>Q1 CAPITAL /RECURRENT PERFORMANCE RATIO </a:t>
            </a:r>
            <a:br>
              <a:rPr lang="en-US" sz="2400" b="1" dirty="0" smtClean="0"/>
            </a:br>
            <a:r>
              <a:rPr lang="en-US" sz="2400" b="1" dirty="0" smtClean="0"/>
              <a:t> (Y2009 - Y2013)</a:t>
            </a:r>
            <a:endParaRPr lang="en-US" sz="24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200150"/>
          <a:ext cx="7010400" cy="3200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133600"/>
                <a:gridCol w="2590800"/>
              </a:tblGrid>
              <a:tr h="8364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BUDGET PROJECTION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ACTUAL PERFORMANCE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2009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61:39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51:49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58:42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31:69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56:44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30:70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solidFill>
                            <a:schemeClr val="tx1"/>
                          </a:solidFill>
                        </a:rPr>
                        <a:t>53:47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36:64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54:46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38:62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562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457200" y="28575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7391400" cy="5143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  <a:t>Financing Activities: Q1 Performance (Jan-Mar.) </a:t>
            </a:r>
            <a:endParaRPr lang="en-US" sz="2000" b="1" dirty="0" smtClean="0">
              <a:solidFill>
                <a:srgbClr val="002060"/>
              </a:solidFill>
            </a:endParaRP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6324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22E6B006-5CDC-4B11-B6CA-FA9994A710B5}" type="slidenum">
              <a:rPr lang="en-US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		</a:t>
            </a:r>
            <a:endParaRPr lang="en-US" sz="2000" b="1" dirty="0" smtClean="0"/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371600" y="666750"/>
          <a:ext cx="6096001" cy="3773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4056"/>
                <a:gridCol w="1287889"/>
                <a:gridCol w="1202028"/>
                <a:gridCol w="1202028"/>
              </a:tblGrid>
              <a:tr h="46664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Detail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Provision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Actual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%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2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FINANCING REQUIREMENT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(10.716)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20.833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(194)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FINANCING 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10.716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(14.350)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(134)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FINANCING (SOURCES)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35.288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6.913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426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External Loans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(</a:t>
                      </a:r>
                      <a:r>
                        <a:rPr lang="en-US" sz="12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) DPO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7.500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(ii) Others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9.683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1.913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Internal Loans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9.355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5.000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771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Bond Issue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8.750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REPAYMENTS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24.572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21.263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External Loans (Principal Repayments)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0.182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0.180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665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Internal Loan (Principal Repayments)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10.277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8.186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665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Consolidated Debt Service Accounts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14.113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12.897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91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61950"/>
            <a:ext cx="662940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002060"/>
                </a:solidFill>
                <a:latin typeface="Berlin Sans FB" pitchFamily="34" charset="0"/>
              </a:rPr>
              <a:t>Y2013 Financing Activities cont’d</a:t>
            </a:r>
            <a:endParaRPr lang="en-US" sz="3600" b="1" dirty="0" smtClean="0">
              <a:solidFill>
                <a:srgbClr val="002060"/>
              </a:solidFill>
            </a:endParaRPr>
          </a:p>
        </p:txBody>
      </p:sp>
      <p:sp>
        <p:nvSpPr>
          <p:cNvPr id="5325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CF9B3C62-DE8B-4618-90A1-41FFFC5684CD}" type="slidenum">
              <a:rPr lang="en-US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123950"/>
            <a:ext cx="8382000" cy="3505200"/>
          </a:xfrm>
        </p:spPr>
        <p:txBody>
          <a:bodyPr>
            <a:noAutofit/>
          </a:bodyPr>
          <a:lstStyle/>
          <a:p>
            <a:pPr marL="365760" indent="-256032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1800" dirty="0" smtClean="0">
                <a:latin typeface="Berlin Sans FB" pitchFamily="34" charset="0"/>
              </a:rPr>
              <a:t>Financing Activities for Q1 2013 show that given a net revenue surplus of N20.833bn, the State transferred to CDSA and repaid a net amount of N14.350; this implies that the Treasury should have N6.483bn at its disposal, which should be applied to pay capital works contracts to enhance Capex performance. </a:t>
            </a:r>
          </a:p>
          <a:p>
            <a:pPr marL="365760" indent="-256032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endParaRPr lang="en-US" sz="700" dirty="0" smtClean="0">
              <a:latin typeface="Berlin Sans FB" pitchFamily="34" charset="0"/>
            </a:endParaRPr>
          </a:p>
          <a:p>
            <a:pPr marL="365760" indent="-256032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1800" dirty="0" smtClean="0">
                <a:latin typeface="Berlin Sans FB" pitchFamily="34" charset="0"/>
              </a:rPr>
              <a:t>MOF/DMO to keep faith with the financing plan included in the Budget for 2013 in order to  meet the expenditure requirement of Government for the year. </a:t>
            </a: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1000" dirty="0" smtClean="0">
              <a:latin typeface="Berlin Sans FB" pitchFamily="34" charset="0"/>
            </a:endParaRPr>
          </a:p>
          <a:p>
            <a:pPr marL="274320" indent="-27432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  <a:endParaRPr lang="en-US" sz="1800" dirty="0" smtClean="0"/>
          </a:p>
        </p:txBody>
      </p:sp>
      <p:pic>
        <p:nvPicPr>
          <p:cNvPr id="5325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384175"/>
          </a:xfrm>
        </p:spPr>
        <p:txBody>
          <a:bodyPr/>
          <a:lstStyle/>
          <a:p>
            <a:pPr algn="ctr"/>
            <a:r>
              <a:rPr lang="en-GB" sz="1600" b="1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TOTAL VALUE OF PAYMENT CERTIFICATES FOR THE PERIOD</a:t>
            </a:r>
            <a:br>
              <a:rPr lang="en-GB" sz="1600" b="1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en-GB" sz="1600" b="1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Jan – Mar., 2013 [BY SECTOR]</a:t>
            </a:r>
            <a:endParaRPr lang="en-GB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666750"/>
          <a:ext cx="8762998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99"/>
                <a:gridCol w="2743200"/>
                <a:gridCol w="1066801"/>
                <a:gridCol w="1600200"/>
                <a:gridCol w="1523999"/>
                <a:gridCol w="1371599"/>
              </a:tblGrid>
              <a:tr h="51342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S/N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SECTOR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No of Payt.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Cert.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Total Contract Sum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Advance / Previous Payt. 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Amount Due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22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1</a:t>
                      </a:r>
                      <a:endParaRPr lang="en-GB" sz="1400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General Public Services</a:t>
                      </a:r>
                      <a:endParaRPr lang="en-GB" sz="1400" b="1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7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416,736,538.20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329,479,598.38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73,398,698.37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457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</a:t>
                      </a:r>
                      <a:endParaRPr lang="en-GB" sz="1400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Economic Affairs</a:t>
                      </a:r>
                      <a:endParaRPr lang="en-GB" sz="1400" b="1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-  </a:t>
                      </a:r>
                      <a:r>
                        <a:rPr lang="en-GB" sz="1400" b="1" baseline="0" dirty="0" smtClean="0"/>
                        <a:t>Contract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baseline="0" dirty="0" smtClean="0"/>
                        <a:t>-  Direct Labour</a:t>
                      </a:r>
                      <a:endParaRPr lang="en-GB" sz="1400" b="1" dirty="0" smtClean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 smtClean="0"/>
                    </a:p>
                    <a:p>
                      <a:pPr algn="ctr"/>
                      <a:r>
                        <a:rPr lang="en-GB" sz="1400" b="1" dirty="0" smtClean="0"/>
                        <a:t>62</a:t>
                      </a:r>
                    </a:p>
                    <a:p>
                      <a:pPr algn="ctr"/>
                      <a:r>
                        <a:rPr lang="en-GB" sz="1400" b="1" dirty="0" smtClean="0"/>
                        <a:t>7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115,649,768,708.04</a:t>
                      </a:r>
                    </a:p>
                    <a:p>
                      <a:pPr algn="r"/>
                      <a:r>
                        <a:rPr lang="en-GB" sz="1400" b="1" dirty="0" smtClean="0"/>
                        <a:t>892,091,583.40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89,276,647,702.51</a:t>
                      </a:r>
                    </a:p>
                    <a:p>
                      <a:pPr algn="r"/>
                      <a:r>
                        <a:rPr lang="en-GB" sz="1400" b="1" dirty="0" smtClean="0"/>
                        <a:t>471,100,000.00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4,679,588,848.04</a:t>
                      </a:r>
                    </a:p>
                    <a:p>
                      <a:pPr algn="r"/>
                      <a:r>
                        <a:rPr lang="en-GB" sz="1400" b="1" dirty="0" smtClean="0"/>
                        <a:t>420,991,585.40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22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3</a:t>
                      </a:r>
                      <a:endParaRPr lang="en-GB" sz="1400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Environmental Protection </a:t>
                      </a:r>
                      <a:endParaRPr lang="en-GB" sz="1400" b="1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9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5,419,632,469.79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3,939,102,122.40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862,915,161.01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457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4</a:t>
                      </a:r>
                      <a:endParaRPr lang="en-GB" sz="1400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Housing &amp; Community Amenities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- Contract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- Direct Labour</a:t>
                      </a: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 smtClean="0"/>
                    </a:p>
                    <a:p>
                      <a:pPr algn="ctr"/>
                      <a:r>
                        <a:rPr lang="en-GB" sz="1400" b="1" dirty="0" smtClean="0"/>
                        <a:t>79</a:t>
                      </a:r>
                    </a:p>
                    <a:p>
                      <a:pPr algn="ctr"/>
                      <a:r>
                        <a:rPr lang="en-GB" sz="1400" b="1" dirty="0" smtClean="0"/>
                        <a:t>12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10,857,644,420.10</a:t>
                      </a:r>
                    </a:p>
                    <a:p>
                      <a:pPr algn="r"/>
                      <a:r>
                        <a:rPr lang="en-GB" sz="1400" b="1" dirty="0" smtClean="0"/>
                        <a:t>1,652,807,912.00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4,308,158,028.53</a:t>
                      </a:r>
                    </a:p>
                    <a:p>
                      <a:pPr algn="r"/>
                      <a:r>
                        <a:rPr lang="en-GB" sz="1400" b="1" dirty="0" smtClean="0"/>
                        <a:t>620,026,940.00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1,804,294,017.75</a:t>
                      </a:r>
                    </a:p>
                    <a:p>
                      <a:pPr algn="r"/>
                      <a:r>
                        <a:rPr lang="en-GB" sz="1400" b="1" dirty="0" smtClean="0"/>
                        <a:t>769,041,972.00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22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5</a:t>
                      </a:r>
                      <a:endParaRPr lang="en-GB" sz="1400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Health</a:t>
                      </a: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2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213,833,333.33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178,200,000.00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b="1" dirty="0" smtClean="0"/>
                        <a:t>35,633,333.33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457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6</a:t>
                      </a:r>
                      <a:endParaRPr lang="en-GB" sz="1400" dirty="0"/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Education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- Contract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- Direct Labour</a:t>
                      </a:r>
                    </a:p>
                  </a:txBody>
                  <a:tcPr marL="91434" marR="91434" marT="34298" marB="342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 smtClean="0"/>
                    </a:p>
                    <a:p>
                      <a:pPr algn="ctr"/>
                      <a:r>
                        <a:rPr lang="en-GB" sz="1400" b="1" dirty="0" smtClean="0"/>
                        <a:t>68</a:t>
                      </a:r>
                    </a:p>
                    <a:p>
                      <a:pPr algn="ctr"/>
                      <a:r>
                        <a:rPr lang="en-GB" sz="1400" b="1" dirty="0" smtClean="0"/>
                        <a:t>30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4,418,233,631.14</a:t>
                      </a:r>
                    </a:p>
                    <a:p>
                      <a:pPr algn="r"/>
                      <a:r>
                        <a:rPr lang="en-GB" sz="1400" b="1" dirty="0" smtClean="0"/>
                        <a:t>186,843,756.15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3,783,499,969.12</a:t>
                      </a:r>
                    </a:p>
                    <a:p>
                      <a:pPr algn="r"/>
                      <a:r>
                        <a:rPr lang="en-GB" sz="1400" b="1" dirty="0" smtClean="0"/>
                        <a:t>112,105,762.69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 smtClean="0"/>
                    </a:p>
                    <a:p>
                      <a:pPr algn="r"/>
                      <a:r>
                        <a:rPr lang="en-GB" sz="1400" b="1" dirty="0" smtClean="0"/>
                        <a:t>842,435,756.39</a:t>
                      </a:r>
                    </a:p>
                    <a:p>
                      <a:pPr algn="r"/>
                      <a:r>
                        <a:rPr lang="en-GB" sz="1400" b="1" dirty="0" smtClean="0"/>
                        <a:t>74,737,502.46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8456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           TOTAL</a:t>
                      </a:r>
                      <a:endParaRPr lang="en-GB" sz="1400" b="1" dirty="0"/>
                    </a:p>
                  </a:txBody>
                  <a:tcPr marL="91438" marR="91438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276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71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139,707,592,352.15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103,018,320,123.63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9,563,036,874.75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3351"/>
            <a:ext cx="7772400" cy="762000"/>
          </a:xfrm>
        </p:spPr>
        <p:txBody>
          <a:bodyPr/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SUMMARY OF RETURNED PAYMENT CERTIFICATES FOR THE PERIOD </a:t>
            </a:r>
            <a:br>
              <a:rPr lang="en-US" sz="1800" b="1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Jan.-Mar., 2013.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457200" y="923771"/>
          <a:ext cx="8458199" cy="37153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"/>
                <a:gridCol w="2133600"/>
                <a:gridCol w="990600"/>
                <a:gridCol w="1619074"/>
                <a:gridCol w="1629562"/>
                <a:gridCol w="1551963"/>
              </a:tblGrid>
              <a:tr h="510913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S/N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No of </a:t>
                      </a:r>
                      <a:r>
                        <a:rPr lang="en-GB" sz="1400" dirty="0" err="1" smtClean="0">
                          <a:solidFill>
                            <a:schemeClr val="tx1"/>
                          </a:solidFill>
                        </a:rPr>
                        <a:t>Payt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 Cert.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Total Contract Sum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Advance / Previous Payment 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Amount Due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693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Ministry of Works &amp; Infrastructure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10,116,000,000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2,797,193,777.48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577,182,751.79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69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Ministry of Education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51,632,551.39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23,153,020.56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10,245,114.23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27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Ministry of Rural Development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11,000,000.00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7,700,000.00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3,300,000.00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27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Ministry of the Environment 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929,250,000</a:t>
                      </a:r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371,700,000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302,494,706.27                         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27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New Towns Development Authority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220,000,000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55,000,000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/>
                        <a:t>35,510,837.26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27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</a:t>
                      </a:r>
                      <a:endParaRPr lang="en-GB" sz="1600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/>
                        <a:t>Total</a:t>
                      </a:r>
                      <a:endParaRPr lang="en-GB" sz="1600" b="1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/>
                        <a:t>8</a:t>
                      </a:r>
                      <a:endParaRPr lang="en-GB" sz="1600" b="1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 smtClean="0"/>
                        <a:t>11,327,882,551.39</a:t>
                      </a:r>
                      <a:endParaRPr lang="en-GB" sz="1600" b="1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 smtClean="0"/>
                        <a:t>3,254,746,798.04</a:t>
                      </a:r>
                      <a:endParaRPr lang="en-GB" sz="1600" b="1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 smtClean="0"/>
                        <a:t>928,733,409.55</a:t>
                      </a:r>
                      <a:endParaRPr lang="en-GB" sz="1600" b="1" dirty="0"/>
                    </a:p>
                  </a:txBody>
                  <a:tcPr marL="91434" marR="91434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715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534400" y="133350"/>
            <a:ext cx="4619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914400" y="133349"/>
            <a:ext cx="7772400" cy="685801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COMPARATIVE ANALYSIS OF AMOUNT DUE BY SECTORS </a:t>
            </a:r>
            <a:b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BETWEEN Q1-2012 &amp; Q1-2013. </a:t>
            </a:r>
            <a:endParaRPr lang="en-GB" sz="2000" dirty="0" smtClean="0"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895349"/>
          <a:ext cx="8305800" cy="3579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499"/>
                <a:gridCol w="2747701"/>
                <a:gridCol w="2483645"/>
                <a:gridCol w="2316955"/>
              </a:tblGrid>
              <a:tr h="4228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S/N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SECTOR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Amount</a:t>
                      </a:r>
                      <a:r>
                        <a:rPr lang="en-US" sz="1200" b="1" baseline="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 Due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baseline="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2013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Amount Due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2012</a:t>
                      </a: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9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1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General Public Services</a:t>
                      </a:r>
                      <a:endParaRPr lang="en-GB" sz="1600" b="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73,398,698.37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92,932,381.31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1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Calibri"/>
                          <a:cs typeface="Times New Roman"/>
                        </a:rPr>
                        <a:t>Public</a:t>
                      </a:r>
                      <a:r>
                        <a:rPr lang="en-US" sz="1600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Calibri"/>
                          <a:cs typeface="Times New Roman"/>
                        </a:rPr>
                        <a:t> Order &amp; Safety</a:t>
                      </a:r>
                      <a:endParaRPr lang="en-GB" sz="1600" dirty="0" smtClean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-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1,221,000.00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5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3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Economic Affairs</a:t>
                      </a: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4,679,588,848.04</a:t>
                      </a: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7,686,931,793.85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1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4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Environmental Protection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862,915,161.01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248,011,865.09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1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Housing Community Amenities</a:t>
                      </a:r>
                      <a:endParaRPr lang="en-GB" sz="1600" dirty="0" smtClean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1,804,294,017.75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592,261,852.85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Health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35,633,333.33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2,844,700.00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Recreation,</a:t>
                      </a:r>
                      <a:r>
                        <a:rPr lang="en-GB" sz="1600" baseline="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 Culture &amp; Religion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-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8,755,000.00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1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Times New Roman"/>
                          <a:cs typeface="Times New Roman"/>
                        </a:rPr>
                        <a:t>Education</a:t>
                      </a:r>
                      <a:endParaRPr lang="en-GB" sz="1600" dirty="0" smtClean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alibri" pitchFamily="34" charset="0"/>
                        </a:rPr>
                        <a:t>842,435,756.39</a:t>
                      </a: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147,470,904.39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1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Social Protection</a:t>
                      </a: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-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600" dirty="0" smtClean="0">
                          <a:latin typeface="Calibri" pitchFamily="34" charset="0"/>
                        </a:rPr>
                        <a:t>-</a:t>
                      </a:r>
                      <a:endParaRPr lang="en-GB" sz="1600" dirty="0">
                        <a:latin typeface="Calibri" pitchFamily="34" charset="0"/>
                      </a:endParaRPr>
                    </a:p>
                  </a:txBody>
                  <a:tcPr marL="91439" marR="91439" marT="34292" marB="34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96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TOTAL</a:t>
                      </a:r>
                      <a:endParaRPr lang="en-GB" sz="16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8,298,265,814.89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8,780,429,497.49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algn="ctr" eaLnBrk="1" hangingPunct="1"/>
            <a:r>
              <a:rPr lang="en-US" b="1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5427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5943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426284E-E696-486A-9C75-289B44222F48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819150"/>
            <a:ext cx="8534400" cy="3429000"/>
          </a:xfrm>
        </p:spPr>
        <p:txBody>
          <a:bodyPr>
            <a:normAutofit fontScale="92500" lnSpcReduction="20000"/>
          </a:bodyPr>
          <a:lstStyle/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200" dirty="0" smtClean="0">
                <a:latin typeface="Calibri" pitchFamily="34" charset="0"/>
              </a:rPr>
              <a:t>The overall Budget performance of 61% falls short of the minimum 90% target for the year.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200" dirty="0" smtClean="0">
                <a:latin typeface="Calibri" pitchFamily="34" charset="0"/>
              </a:rPr>
              <a:t>Revenue Generating Agencies other than LIRS performed at 35%; LIRS is however showing signs of improvement with about 28% growth over same period 2012; though the 2 weeks lost to strike action in January 2012 substantially accounted for this.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200" dirty="0" smtClean="0">
                <a:latin typeface="Calibri" pitchFamily="34" charset="0"/>
              </a:rPr>
              <a:t>All MDAs need to heed call for intensive revenue generation/monitoring </a:t>
            </a:r>
            <a:r>
              <a:rPr lang="en-US" sz="2200" dirty="0" smtClean="0">
                <a:latin typeface="Calibri" pitchFamily="34" charset="0"/>
              </a:rPr>
              <a:t>to improve on their performance;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800" dirty="0" smtClean="0"/>
          </a:p>
        </p:txBody>
      </p:sp>
      <p:pic>
        <p:nvPicPr>
          <p:cNvPr id="5427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algn="ctr" eaLnBrk="1" hangingPunct="1"/>
            <a:r>
              <a:rPr lang="en-US" b="1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5427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5943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426284E-E696-486A-9C75-289B44222F48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819150"/>
            <a:ext cx="8534400" cy="3810000"/>
          </a:xfrm>
        </p:spPr>
        <p:txBody>
          <a:bodyPr>
            <a:normAutofit fontScale="55000" lnSpcReduction="20000"/>
          </a:bodyPr>
          <a:lstStyle/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AutoNum type="arabicPlain" startAt="4"/>
              <a:defRPr/>
            </a:pPr>
            <a:r>
              <a:rPr lang="en-US" sz="3400" dirty="0" smtClean="0">
                <a:latin typeface="Calibri" pitchFamily="34" charset="0"/>
              </a:rPr>
              <a:t>MDAs generating Capital Receipts need to intensify efforts at their revenue drive 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AutoNum type="arabicPlain" startAt="4"/>
              <a:defRPr/>
            </a:pPr>
            <a:r>
              <a:rPr lang="en-US" sz="3400" dirty="0" smtClean="0">
                <a:latin typeface="Calibri" pitchFamily="34" charset="0"/>
              </a:rPr>
              <a:t>MDAs are enjoined to adhere to the contents of the Budget Operational Guidelines to avoid unnecessary delays/decline of their expenditure requests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AutoNum type="arabicPlain" startAt="4"/>
              <a:defRPr/>
            </a:pPr>
            <a:r>
              <a:rPr lang="en-US" sz="3400" dirty="0" smtClean="0">
                <a:latin typeface="Calibri" pitchFamily="34" charset="0"/>
              </a:rPr>
              <a:t>Despite the fact that MDAs were advised to front-load their projects, Capex performance shows that implementation started at a very low level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AutoNum type="arabicPlain" startAt="4"/>
              <a:defRPr/>
            </a:pPr>
            <a:r>
              <a:rPr lang="en-US" sz="3400" dirty="0" smtClean="0">
                <a:latin typeface="Calibri" pitchFamily="34" charset="0"/>
              </a:rPr>
              <a:t>With Q1 performance of 61%, Q2–Q4 performance must average 99.7%       run-rate to achieve year end benchmark of 90% minimum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800" dirty="0" smtClean="0"/>
          </a:p>
        </p:txBody>
      </p:sp>
      <p:pic>
        <p:nvPicPr>
          <p:cNvPr id="5427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3350"/>
            <a:ext cx="67818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b="1" dirty="0" smtClean="0"/>
          </a:p>
        </p:txBody>
      </p:sp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742950"/>
            <a:ext cx="8382000" cy="38862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The Executive Council and the Body of Permanent Secretaries are invited to:</a:t>
            </a:r>
            <a:endParaRPr lang="en-US" sz="3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Y2013 Budget size was N499.605bn 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Q1 performed N76.127bn or 61%; compared to N79.731bn/65% for same period in Y2012;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Total  Revenue performed at N95.926bn/88%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Total Capital Receipts for the period amounted to N1.034bn representing 18% of actual projection;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Recurrent Expenditure for the period performed N46.860bn representing 82% (Personnel Cost N19.750bn/89%; Overhead Cost N27.110bn/77%)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206375"/>
            <a:ext cx="2133600" cy="536575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95350"/>
            <a:ext cx="7772400" cy="36195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None/>
              <a:defRPr/>
            </a:pPr>
            <a:endParaRPr lang="en-US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vi.	note that the Capital Expenditure performance was N29.267bn /43% ;</a:t>
            </a: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vii	note that Capital/Recurrent Expenditure Ratio closed at 38:62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viii	note and consider all the issues, observations and recommendations; and 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ix	approve the Y2013 Q1 Budget appraisal </a:t>
            </a:r>
            <a:r>
              <a:rPr lang="en-US" sz="20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as  presented.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5791200" cy="2667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MEPB:Q1 Y2013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MEPB:Q1 Y2013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50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590550"/>
            <a:ext cx="8534400" cy="40386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			</a:t>
            </a:r>
            <a:r>
              <a:rPr lang="en-US" sz="4400" dirty="0" smtClean="0">
                <a:latin typeface="Cambria" pitchFamily="18" charset="0"/>
              </a:rPr>
              <a:t>Thank you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	</a:t>
            </a:r>
            <a:r>
              <a:rPr lang="en-US" sz="3600" dirty="0" smtClean="0">
                <a:latin typeface="Cambria" pitchFamily="18" charset="0"/>
              </a:rPr>
              <a:t>Comments, Observations &amp; Questions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4400" dirty="0" smtClean="0">
              <a:latin typeface="Cambria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		</a:t>
            </a:r>
            <a:r>
              <a:rPr lang="en-US" sz="4400" dirty="0" err="1" smtClean="0">
                <a:latin typeface="Cambria" pitchFamily="18" charset="0"/>
              </a:rPr>
              <a:t>Eko</a:t>
            </a:r>
            <a:r>
              <a:rPr lang="en-US" sz="4400" dirty="0" smtClean="0">
                <a:latin typeface="Cambria" pitchFamily="18" charset="0"/>
              </a:rPr>
              <a:t> o </a:t>
            </a:r>
            <a:r>
              <a:rPr lang="en-US" sz="4400" dirty="0" err="1" smtClean="0">
                <a:latin typeface="Cambria" pitchFamily="18" charset="0"/>
              </a:rPr>
              <a:t>ni</a:t>
            </a:r>
            <a:r>
              <a:rPr lang="en-US" sz="4400" dirty="0" smtClean="0">
                <a:latin typeface="Cambria" pitchFamily="18" charset="0"/>
              </a:rPr>
              <a:t> </a:t>
            </a:r>
            <a:r>
              <a:rPr lang="en-US" sz="4400" dirty="0" err="1" smtClean="0">
                <a:latin typeface="Cambria" pitchFamily="18" charset="0"/>
              </a:rPr>
              <a:t>baje</a:t>
            </a:r>
            <a:r>
              <a:rPr lang="en-US" sz="4400" dirty="0" smtClean="0">
                <a:latin typeface="Cambria" pitchFamily="18" charset="0"/>
              </a:rPr>
              <a:t> </a:t>
            </a:r>
            <a:r>
              <a:rPr lang="en-US" sz="4400" dirty="0" err="1" smtClean="0">
                <a:latin typeface="Cambria" pitchFamily="18" charset="0"/>
              </a:rPr>
              <a:t>oo</a:t>
            </a:r>
            <a:endParaRPr lang="en-US" sz="4400" dirty="0" smtClean="0">
              <a:latin typeface="Cambria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3818</Words>
  <Application>Microsoft Office PowerPoint</Application>
  <PresentationFormat>On-screen Show (16:9)</PresentationFormat>
  <Paragraphs>1636</Paragraphs>
  <Slides>50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Equity</vt:lpstr>
      <vt:lpstr>LAGOS STATE GOVERNMENT MINISTRY OF ECONOMIC PLANNING &amp; BUDGET</vt:lpstr>
      <vt:lpstr>         OUTLINE</vt:lpstr>
      <vt:lpstr>      Purpose of the Presentation</vt:lpstr>
      <vt:lpstr> Y 2013 Budget Preamble</vt:lpstr>
      <vt:lpstr>Y2013 Budget</vt:lpstr>
      <vt:lpstr>Y2013 Budget: Details of Sectoral Allocation</vt:lpstr>
      <vt:lpstr>          Y2013 BUDGET SIZE: 499.605bn SECTORAL ALLOCATION</vt:lpstr>
      <vt:lpstr>Highlights of Y2013 Budget Projected Revenue Sources</vt:lpstr>
      <vt:lpstr>Capital / Recurrent Ratio</vt:lpstr>
      <vt:lpstr>  Y2013 Budget Focus</vt:lpstr>
      <vt:lpstr>Y2013 Budget Focus…..2/</vt:lpstr>
      <vt:lpstr> Y2013 Budget Key Implementation  Strategies</vt:lpstr>
      <vt:lpstr>Full Y2012  Budget Review</vt:lpstr>
      <vt:lpstr>Highlights of Y2012  Budget Review</vt:lpstr>
      <vt:lpstr>Q1 Y2013 Performance</vt:lpstr>
      <vt:lpstr>        Comparative Analysis of Q1  Budget Performance from Y2011 to Y2013 </vt:lpstr>
      <vt:lpstr>Comparative Analysis of Q1 Budget Performance  from Y2011 to Y2013 (Jan – Mar.)</vt:lpstr>
      <vt:lpstr>Q1 2013 Vs Q1 2012 (Jan. – Mar.)</vt:lpstr>
      <vt:lpstr>Q1 2013 Vs Q1 2012 (Jan. – Mar.)…2/</vt:lpstr>
      <vt:lpstr>Q1  Y2013 Revenue Performance</vt:lpstr>
      <vt:lpstr>Q1 Y2011 - Y2013 Revenue Performance</vt:lpstr>
      <vt:lpstr>Q1 Revenue Appraisal (Jan – Mar.)</vt:lpstr>
      <vt:lpstr>Revenue Appraisal (Jan – Mar.) …2/ </vt:lpstr>
      <vt:lpstr> Performance of Capital Receipts (Jan.–Mar. )</vt:lpstr>
      <vt:lpstr> Q1 Y2011 – 2013 Capital Receipts Performance</vt:lpstr>
      <vt:lpstr>Q1 Capital Receipts Appraisal</vt:lpstr>
      <vt:lpstr>Q1 RECURRENT EXPENDITURE   FROM Y2011 - Y2013</vt:lpstr>
      <vt:lpstr>          Q1 Y2013  Personnel Costs Performance </vt:lpstr>
      <vt:lpstr>       Q1 Y2011 – 2013 Personnel Cost Comparison </vt:lpstr>
      <vt:lpstr>        Q1 Y2011 – 2013 Personnel Cost Comparison…2/ </vt:lpstr>
      <vt:lpstr>Personnel Cost Performance Appraisal (Jan – Mar.)</vt:lpstr>
      <vt:lpstr>Q1 Y2013 Overhead Costs Performance </vt:lpstr>
      <vt:lpstr>   Q1 Y2011 -2013 Overhead Costs Performance</vt:lpstr>
      <vt:lpstr>Comparative Analysis of Q1 Overhead Cost Performance from Y2011 to Y2013 (Jan – Mar.)</vt:lpstr>
      <vt:lpstr>Q1 Overhead Cost Appraisal</vt:lpstr>
      <vt:lpstr>Q1- 2013 Capital Expenditure Performance </vt:lpstr>
      <vt:lpstr>Q1 Y2011-13 Capital Expenditure Performance</vt:lpstr>
      <vt:lpstr>Comparative Analysis of Q1 (Jan – Mar.) Overhead Cost Performance from Y2011 to Y2013</vt:lpstr>
      <vt:lpstr>   Q1 Capital Expenditure Appraisal</vt:lpstr>
      <vt:lpstr>Q1 CAPITAL /RECURRENT PERFORMANCE RATIO   (Y2009 - Y2013)</vt:lpstr>
      <vt:lpstr>Financing Activities: Q1 Performance (Jan-Mar.) </vt:lpstr>
      <vt:lpstr>Y2013 Financing Activities cont’d</vt:lpstr>
      <vt:lpstr>TOTAL VALUE OF PAYMENT CERTIFICATES FOR THE PERIOD  Jan – Mar., 2013 [BY SECTOR]</vt:lpstr>
      <vt:lpstr>SUMMARY OF RETURNED PAYMENT CERTIFICATES FOR THE PERIOD  Jan.-Mar., 2013.</vt:lpstr>
      <vt:lpstr>      COMPARATIVE ANALYSIS OF AMOUNT DUE BY SECTORS  BETWEEN Q1-2012 &amp; Q1-2013. </vt:lpstr>
      <vt:lpstr> OBSERVATIONS/RECOMMENDATIONS</vt:lpstr>
      <vt:lpstr> OBSERVATIONS/RECOMMENDATIONS</vt:lpstr>
      <vt:lpstr>PRAYERS</vt:lpstr>
      <vt:lpstr>PRAYERS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2011-08-15T13:32:33Z</dcterms:created>
  <dcterms:modified xsi:type="dcterms:W3CDTF">2013-04-12T03:31:11Z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