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729" r:id="rId1"/>
  </p:sldMasterIdLst>
  <p:notesMasterIdLst>
    <p:notesMasterId r:id="rId50"/>
  </p:notesMasterIdLst>
  <p:handoutMasterIdLst>
    <p:handoutMasterId r:id="rId51"/>
  </p:handoutMasterIdLst>
  <p:sldIdLst>
    <p:sldId id="316" r:id="rId2"/>
    <p:sldId id="385" r:id="rId3"/>
    <p:sldId id="465" r:id="rId4"/>
    <p:sldId id="643" r:id="rId5"/>
    <p:sldId id="563" r:id="rId6"/>
    <p:sldId id="696" r:id="rId7"/>
    <p:sldId id="746" r:id="rId8"/>
    <p:sldId id="334" r:id="rId9"/>
    <p:sldId id="562" r:id="rId10"/>
    <p:sldId id="781" r:id="rId11"/>
    <p:sldId id="644" r:id="rId12"/>
    <p:sldId id="755" r:id="rId13"/>
    <p:sldId id="698" r:id="rId14"/>
    <p:sldId id="702" r:id="rId15"/>
    <p:sldId id="708" r:id="rId16"/>
    <p:sldId id="818" r:id="rId17"/>
    <p:sldId id="756" r:id="rId18"/>
    <p:sldId id="761" r:id="rId19"/>
    <p:sldId id="782" r:id="rId20"/>
    <p:sldId id="819" r:id="rId21"/>
    <p:sldId id="714" r:id="rId22"/>
    <p:sldId id="796" r:id="rId23"/>
    <p:sldId id="716" r:id="rId24"/>
    <p:sldId id="820" r:id="rId25"/>
    <p:sldId id="821" r:id="rId26"/>
    <p:sldId id="785" r:id="rId27"/>
    <p:sldId id="765" r:id="rId28"/>
    <p:sldId id="766" r:id="rId29"/>
    <p:sldId id="787" r:id="rId30"/>
    <p:sldId id="770" r:id="rId31"/>
    <p:sldId id="723" r:id="rId32"/>
    <p:sldId id="724" r:id="rId33"/>
    <p:sldId id="788" r:id="rId34"/>
    <p:sldId id="790" r:id="rId35"/>
    <p:sldId id="791" r:id="rId36"/>
    <p:sldId id="729" r:id="rId37"/>
    <p:sldId id="775" r:id="rId38"/>
    <p:sldId id="730" r:id="rId39"/>
    <p:sldId id="731" r:id="rId40"/>
    <p:sldId id="736" r:id="rId41"/>
    <p:sldId id="737" r:id="rId42"/>
    <p:sldId id="738" r:id="rId43"/>
    <p:sldId id="793" r:id="rId44"/>
    <p:sldId id="739" r:id="rId45"/>
    <p:sldId id="740" r:id="rId46"/>
    <p:sldId id="797" r:id="rId47"/>
    <p:sldId id="817" r:id="rId48"/>
    <p:sldId id="794" r:id="rId49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32" userDrawn="1">
          <p15:clr>
            <a:srgbClr val="A4A3A4"/>
          </p15:clr>
        </p15:guide>
        <p15:guide id="3" pos="219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35" autoAdjust="0"/>
    <p:restoredTop sz="96239" autoAdjust="0"/>
  </p:normalViewPr>
  <p:slideViewPr>
    <p:cSldViewPr>
      <p:cViewPr varScale="1">
        <p:scale>
          <a:sx n="98" d="100"/>
          <a:sy n="98" d="100"/>
        </p:scale>
        <p:origin x="648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16" y="-102"/>
      </p:cViewPr>
      <p:guideLst>
        <p:guide orient="horz" pos="2932"/>
        <p:guide pos="2232"/>
        <p:guide pos="219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Appraisal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Appraisa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Olajide\Desktop\Quarterly%20Budget%20Appraisal\Q2%202016%20Budget%20performance\ABC\adeniran%202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9281045751634002"/>
          <c:y val="0"/>
          <c:w val="0.70915032679738566"/>
          <c:h val="0.90416666666666656"/>
        </c:manualLayout>
      </c:layout>
      <c:doughnutChart>
        <c:varyColors val="1"/>
        <c:ser>
          <c:idx val="0"/>
          <c:order val="0"/>
          <c:spPr>
            <a:scene3d>
              <a:camera prst="orthographicFront"/>
              <a:lightRig rig="chilly" dir="t"/>
            </a:scene3d>
            <a:sp3d prstMaterial="plastic">
              <a:bevelT/>
              <a:bevelB prst="angle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en-US" sz="1200" b="1" dirty="0">
                        <a:solidFill>
                          <a:schemeClr val="tx1"/>
                        </a:solidFill>
                      </a:rPr>
                      <a:t>Capital, 58%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5714-4C84-9937-123A5E8BED1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555169574391439E-2"/>
                  <c:y val="-0.13644258530183734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en-US" sz="1200" b="1" dirty="0">
                        <a:solidFill>
                          <a:schemeClr val="tx1"/>
                        </a:solidFill>
                      </a:rPr>
                      <a:t>Recurrent,42%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714-4C84-9937-123A5E8BED1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'CAP-REC'!$A$1:$A$2</c:f>
              <c:strCache>
                <c:ptCount val="2"/>
                <c:pt idx="0">
                  <c:v>CAPITAL</c:v>
                </c:pt>
                <c:pt idx="1">
                  <c:v>RECURRENT</c:v>
                </c:pt>
              </c:strCache>
            </c:strRef>
          </c:cat>
          <c:val>
            <c:numRef>
              <c:f>'CAP-REC'!$B$1:$B$2</c:f>
              <c:numCache>
                <c:formatCode>General</c:formatCode>
                <c:ptCount val="2"/>
                <c:pt idx="0">
                  <c:v>386.93299999999988</c:v>
                </c:pt>
                <c:pt idx="1">
                  <c:v>275.65499999999997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714-4C84-9937-123A5E8BED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5277777777777781E-2"/>
          <c:y val="9.484862357321619E-2"/>
          <c:w val="0.90694444444444466"/>
          <c:h val="0.78524873344320356"/>
        </c:manualLayout>
      </c:layout>
      <c:pie3DChart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  <a:bevelB w="139700" prst="cross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 w="139700" prst="cross"/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3CB3-4E4E-9051-F930130C691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 w="139700" prst="cross"/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CB3-4E4E-9051-F930130C691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 w="139700" prst="cross"/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3CB3-4E4E-9051-F930130C6919}"/>
              </c:ext>
            </c:extLst>
          </c:dPt>
          <c:dLbls>
            <c:dLbl>
              <c:idx val="0"/>
              <c:layout>
                <c:manualLayout>
                  <c:x val="-0.11786956317960261"/>
                  <c:y val="2.4224806201550389E-2"/>
                </c:manualLayout>
              </c:layout>
              <c:tx>
                <c:rich>
                  <a:bodyPr/>
                  <a:lstStyle/>
                  <a:p>
                    <a:r>
                      <a:rPr lang="en-US" b="0" dirty="0">
                        <a:solidFill>
                          <a:schemeClr val="tx1"/>
                        </a:solidFill>
                      </a:rPr>
                      <a:t>Capital Receipts –</a:t>
                    </a:r>
                  </a:p>
                  <a:p>
                    <a:r>
                      <a:rPr lang="en-US" b="0" dirty="0">
                        <a:solidFill>
                          <a:schemeClr val="tx1"/>
                        </a:solidFill>
                      </a:rPr>
                      <a:t>34.341 (6%)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CB3-4E4E-9051-F930130C6919}"/>
                </c:ext>
                <c:ext xmlns:c15="http://schemas.microsoft.com/office/drawing/2012/chart" uri="{CE6537A1-D6FC-4f65-9D91-7224C49458BB}">
                  <c15:layout>
                    <c:manualLayout>
                      <c:w val="0.23382428758905136"/>
                      <c:h val="0.18151162790697675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8986111111111123"/>
                  <c:y val="7.909754013306478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dirty="0">
                        <a:solidFill>
                          <a:schemeClr val="tx1"/>
                        </a:solidFill>
                      </a:rPr>
                      <a:t>Federal Transfers – 123.048 (23%)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CB3-4E4E-9051-F930130C691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3108333333333334"/>
                  <c:y val="-0.2663907709210768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dirty="0">
                        <a:solidFill>
                          <a:schemeClr val="tx1"/>
                        </a:solidFill>
                      </a:rPr>
                      <a:t>Internally Generated Revenue- 385.485</a:t>
                    </a:r>
                    <a:r>
                      <a:rPr lang="en-US" b="0" baseline="0" dirty="0">
                        <a:solidFill>
                          <a:schemeClr val="tx1"/>
                        </a:solidFill>
                      </a:rPr>
                      <a:t> (</a:t>
                    </a:r>
                    <a:r>
                      <a:rPr lang="en-US" b="0" dirty="0">
                        <a:solidFill>
                          <a:schemeClr val="tx1"/>
                        </a:solidFill>
                      </a:rPr>
                      <a:t>71%)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3CB3-4E4E-9051-F930130C691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'REVENUE SOURCES'!$A$1:$A$3</c:f>
              <c:strCache>
                <c:ptCount val="3"/>
                <c:pt idx="0">
                  <c:v>Capital Receipts</c:v>
                </c:pt>
                <c:pt idx="1">
                  <c:v>Federal Transfers</c:v>
                </c:pt>
                <c:pt idx="2">
                  <c:v>IGR</c:v>
                </c:pt>
              </c:strCache>
            </c:strRef>
          </c:cat>
          <c:val>
            <c:numRef>
              <c:f>'REVENUE SOURCES'!$B$1:$B$3</c:f>
              <c:numCache>
                <c:formatCode>General</c:formatCode>
                <c:ptCount val="3"/>
                <c:pt idx="0">
                  <c:v>34.341000000000001</c:v>
                </c:pt>
                <c:pt idx="1">
                  <c:v>123.048</c:v>
                </c:pt>
                <c:pt idx="2">
                  <c:v>385.4849999999999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CB3-4E4E-9051-F930130C6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4FC-401A-9622-C449ACE2F70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4FC-401A-9622-C449ACE2F70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4FC-401A-9622-C449ACE2F702}"/>
              </c:ext>
            </c:extLst>
          </c:dPt>
          <c:dLbls>
            <c:dLbl>
              <c:idx val="0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3613AAB-B6CD-4620-8BCD-12439A001EB9}" type="CATEGORYNAME">
                      <a:rPr lang="en-US" smtClean="0"/>
                      <a:pPr>
                        <a:defRPr sz="1400"/>
                      </a:pPr>
                      <a:t>[CATEGORY NAME]</a:t>
                    </a:fld>
                    <a:r>
                      <a:rPr lang="en-US"/>
                      <a:t>,</a:t>
                    </a:r>
                    <a:r>
                      <a:rPr lang="en-US" baseline="0"/>
                      <a:t>
</a:t>
                    </a:r>
                    <a:fld id="{2DBE42E5-52A0-4662-A47F-BF9F32CC6DF5}" type="PERCENTAGE">
                      <a:rPr lang="en-US" baseline="0"/>
                      <a:pPr>
                        <a:defRPr sz="1400"/>
                      </a:pPr>
                      <a:t>[PERCENTAGE]</a:t>
                    </a:fld>
                    <a:endParaRPr lang="en-US" baseline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4FC-401A-9622-C449ACE2F702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8B6C9CF-E4B0-470F-A74C-23C3D286E2A9}" type="CATEGORYNAME">
                      <a:rPr lang="en-US" smtClean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/>
                      <a:t>,</a:t>
                    </a:r>
                    <a:r>
                      <a:rPr lang="en-US" baseline="0" dirty="0"/>
                      <a:t>
</a:t>
                    </a:r>
                    <a:fld id="{B55482B1-8411-4128-9AD5-1DCDEF838CFA}" type="PERCENTAGE">
                      <a:rPr lang="en-US" baseline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4FC-401A-9622-C449ACE2F702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28F201C-8161-457F-BC32-4596254759A1}" type="CATEGORYNAME">
                      <a:rPr lang="en-US" smtClean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/>
                      <a:t>,</a:t>
                    </a:r>
                    <a:r>
                      <a:rPr lang="en-US" baseline="0" dirty="0"/>
                      <a:t>
</a:t>
                    </a:r>
                    <a:fld id="{E2F67978-D292-4554-966A-F03A2338BFAB}" type="PERCENTAGE">
                      <a:rPr lang="en-US" baseline="0"/>
                      <a:pPr>
                        <a:defRPr sz="14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4FC-401A-9622-C449ACE2F702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Sheet1!$D$4:$D$6</c:f>
              <c:strCache>
                <c:ptCount val="3"/>
                <c:pt idx="0">
                  <c:v>IGR</c:v>
                </c:pt>
                <c:pt idx="1">
                  <c:v>Capital Receipt</c:v>
                </c:pt>
                <c:pt idx="2">
                  <c:v>Federal Transfers</c:v>
                </c:pt>
              </c:strCache>
            </c:strRef>
          </c:cat>
          <c:val>
            <c:numRef>
              <c:f>Sheet1!$E$4:$E$6</c:f>
              <c:numCache>
                <c:formatCode>General</c:formatCode>
                <c:ptCount val="3"/>
                <c:pt idx="0">
                  <c:v>148.845</c:v>
                </c:pt>
                <c:pt idx="1">
                  <c:v>5.4829999999999997</c:v>
                </c:pt>
                <c:pt idx="2">
                  <c:v>49.936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B4FC-401A-9622-C449ACE2F702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7.7160493827160212E-3"/>
                  <c:y val="-8.52357468132916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0171-46F1-94EC-22A00EB5F5C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1728395061728392E-3"/>
                  <c:y val="-6.94513492552747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171-46F1-94EC-22A00EB5F5C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0864197530863064E-3"/>
                  <c:y val="-7.57651082784815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0171-46F1-94EC-22A00EB5F5C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Sheet1!$D$64:$D$66</c:f>
              <c:numCache>
                <c:formatCode>General</c:formatCode>
                <c:ptCount val="3"/>
                <c:pt idx="0">
                  <c:v>2016</c:v>
                </c:pt>
                <c:pt idx="1">
                  <c:v>2015</c:v>
                </c:pt>
                <c:pt idx="2">
                  <c:v>2014</c:v>
                </c:pt>
              </c:numCache>
            </c:numRef>
          </c:cat>
          <c:val>
            <c:numRef>
              <c:f>Sheet1!$E$64:$E$66</c:f>
              <c:numCache>
                <c:formatCode>General</c:formatCode>
                <c:ptCount val="3"/>
                <c:pt idx="0" formatCode="0.000">
                  <c:v>198.78100000000001</c:v>
                </c:pt>
                <c:pt idx="1">
                  <c:v>188.411</c:v>
                </c:pt>
                <c:pt idx="2">
                  <c:v>212.27199999999999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171-46F1-94EC-22A00EB5F5C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93818248"/>
        <c:axId val="293815112"/>
        <c:axId val="290518600"/>
      </c:bar3DChart>
      <c:catAx>
        <c:axId val="293818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15112"/>
        <c:crosses val="autoZero"/>
        <c:auto val="1"/>
        <c:lblAlgn val="ctr"/>
        <c:lblOffset val="100"/>
        <c:noMultiLvlLbl val="0"/>
      </c:catAx>
      <c:valAx>
        <c:axId val="293815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18248"/>
        <c:crosses val="autoZero"/>
        <c:crossBetween val="between"/>
      </c:valAx>
      <c:serAx>
        <c:axId val="290518600"/>
        <c:scaling>
          <c:orientation val="minMax"/>
        </c:scaling>
        <c:delete val="1"/>
        <c:axPos val="b"/>
        <c:majorTickMark val="none"/>
        <c:minorTickMark val="none"/>
        <c:tickLblPos val="nextTo"/>
        <c:crossAx val="293815112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Sheet1!$C$23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Sheet1!$D$23:$I$23</c:f>
              <c:numCache>
                <c:formatCode>General</c:formatCode>
                <c:ptCount val="6"/>
                <c:pt idx="0">
                  <c:v>27.802</c:v>
                </c:pt>
                <c:pt idx="1">
                  <c:v>26.626000000000001</c:v>
                </c:pt>
                <c:pt idx="2">
                  <c:v>21.626999999999999</c:v>
                </c:pt>
                <c:pt idx="3">
                  <c:v>27.643000000000001</c:v>
                </c:pt>
                <c:pt idx="4">
                  <c:v>22.244</c:v>
                </c:pt>
                <c:pt idx="5">
                  <c:v>22.902000000000001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969-416D-91A6-F83F9F3AD01F}"/>
            </c:ext>
          </c:extLst>
        </c:ser>
        <c:ser>
          <c:idx val="1"/>
          <c:order val="1"/>
          <c:tx>
            <c:strRef>
              <c:f>Sheet1!$C$24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Sheet1!$D$24:$I$24</c:f>
              <c:numCache>
                <c:formatCode>General</c:formatCode>
                <c:ptCount val="6"/>
                <c:pt idx="0">
                  <c:v>24.797000000000001</c:v>
                </c:pt>
                <c:pt idx="1">
                  <c:v>21.036000000000001</c:v>
                </c:pt>
                <c:pt idx="2">
                  <c:v>23.016999999999999</c:v>
                </c:pt>
                <c:pt idx="3">
                  <c:v>24.058</c:v>
                </c:pt>
                <c:pt idx="4">
                  <c:v>20.216999999999999</c:v>
                </c:pt>
                <c:pt idx="5">
                  <c:v>23.06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969-416D-91A6-F83F9F3AD01F}"/>
            </c:ext>
          </c:extLst>
        </c:ser>
        <c:ser>
          <c:idx val="2"/>
          <c:order val="2"/>
          <c:tx>
            <c:strRef>
              <c:f>Sheet1!$C$25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Sheet1!$D$25:$I$25</c:f>
              <c:numCache>
                <c:formatCode>General</c:formatCode>
                <c:ptCount val="6"/>
                <c:pt idx="0">
                  <c:v>23.352</c:v>
                </c:pt>
                <c:pt idx="1">
                  <c:v>20.469000000000001</c:v>
                </c:pt>
                <c:pt idx="2">
                  <c:v>18.391999999999999</c:v>
                </c:pt>
                <c:pt idx="3">
                  <c:v>29.308</c:v>
                </c:pt>
                <c:pt idx="4">
                  <c:v>21.405000000000001</c:v>
                </c:pt>
                <c:pt idx="5">
                  <c:v>22.105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969-416D-91A6-F83F9F3AD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93822560"/>
        <c:axId val="293819424"/>
        <c:axId val="327710024"/>
      </c:bar3DChart>
      <c:catAx>
        <c:axId val="293822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19424"/>
        <c:crosses val="autoZero"/>
        <c:auto val="1"/>
        <c:lblAlgn val="ctr"/>
        <c:lblOffset val="100"/>
        <c:noMultiLvlLbl val="0"/>
      </c:catAx>
      <c:valAx>
        <c:axId val="293819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22560"/>
        <c:crosses val="autoZero"/>
        <c:crossBetween val="between"/>
      </c:valAx>
      <c:serAx>
        <c:axId val="32771002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19424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Sheet1!$C$45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multiLvlStrRef>
              <c:f>Sheet1!$D$43:$I$44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Sheet1!$D$45:$I$45</c:f>
              <c:numCache>
                <c:formatCode>General</c:formatCode>
                <c:ptCount val="6"/>
                <c:pt idx="0">
                  <c:v>24.524999999999999</c:v>
                </c:pt>
                <c:pt idx="1">
                  <c:v>22.515000000000001</c:v>
                </c:pt>
                <c:pt idx="2">
                  <c:v>20.204999999999998</c:v>
                </c:pt>
                <c:pt idx="3">
                  <c:v>20.417000000000002</c:v>
                </c:pt>
                <c:pt idx="4">
                  <c:v>18.591000000000001</c:v>
                </c:pt>
                <c:pt idx="5">
                  <c:v>18.7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B7-4386-BD06-350A6A51FEFF}"/>
            </c:ext>
          </c:extLst>
        </c:ser>
        <c:ser>
          <c:idx val="1"/>
          <c:order val="1"/>
          <c:tx>
            <c:strRef>
              <c:f>Sheet1!$C$46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multiLvlStrRef>
              <c:f>Sheet1!$D$43:$I$44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Sheet1!$D$46:$I$46</c:f>
              <c:numCache>
                <c:formatCode>General</c:formatCode>
                <c:ptCount val="6"/>
                <c:pt idx="0">
                  <c:v>21.995999999999999</c:v>
                </c:pt>
                <c:pt idx="1">
                  <c:v>18.484000000000002</c:v>
                </c:pt>
                <c:pt idx="2">
                  <c:v>19.169</c:v>
                </c:pt>
                <c:pt idx="3">
                  <c:v>20.196000000000002</c:v>
                </c:pt>
                <c:pt idx="4">
                  <c:v>17.853999999999999</c:v>
                </c:pt>
                <c:pt idx="5">
                  <c:v>19.952000000000002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CB7-4386-BD06-350A6A51FEFF}"/>
            </c:ext>
          </c:extLst>
        </c:ser>
        <c:ser>
          <c:idx val="2"/>
          <c:order val="2"/>
          <c:tx>
            <c:strRef>
              <c:f>Sheet1!$C$47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multiLvlStrRef>
              <c:f>Sheet1!$D$43:$I$44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Sheet1!$D$47:$I$47</c:f>
              <c:numCache>
                <c:formatCode>General</c:formatCode>
                <c:ptCount val="6"/>
                <c:pt idx="0">
                  <c:v>20.318999999999999</c:v>
                </c:pt>
                <c:pt idx="1">
                  <c:v>16.393000000000001</c:v>
                </c:pt>
                <c:pt idx="2">
                  <c:v>15.525</c:v>
                </c:pt>
                <c:pt idx="3">
                  <c:v>23.170999999999999</c:v>
                </c:pt>
                <c:pt idx="4">
                  <c:v>17.238</c:v>
                </c:pt>
                <c:pt idx="5">
                  <c:v>17.776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CB7-4386-BD06-350A6A51FE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93820208"/>
        <c:axId val="293817072"/>
        <c:axId val="327710448"/>
      </c:bar3DChart>
      <c:catAx>
        <c:axId val="293820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17072"/>
        <c:crosses val="autoZero"/>
        <c:auto val="1"/>
        <c:lblAlgn val="ctr"/>
        <c:lblOffset val="100"/>
        <c:noMultiLvlLbl val="0"/>
      </c:catAx>
      <c:valAx>
        <c:axId val="293817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20208"/>
        <c:crosses val="autoZero"/>
        <c:crossBetween val="between"/>
      </c:valAx>
      <c:serAx>
        <c:axId val="32771044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817072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247594050743664E-2"/>
          <c:y val="4.7278553952669264E-2"/>
          <c:w val="0.90971636991322036"/>
          <c:h val="0.589469674248241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'[Graph 2.xlsx]Sheet3'!$J$2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'[Graph 2.xlsx]Sheet3'!$I$3:$I$28</c:f>
              <c:strCache>
                <c:ptCount val="26"/>
                <c:pt idx="0">
                  <c:v>exam board</c:v>
                </c:pt>
                <c:pt idx="1">
                  <c:v>Surveyor General</c:v>
                </c:pt>
                <c:pt idx="2">
                  <c:v>LIRS</c:v>
                </c:pt>
                <c:pt idx="3">
                  <c:v>Lotteries</c:v>
                </c:pt>
                <c:pt idx="4">
                  <c:v>Agric</c:v>
                </c:pt>
                <c:pt idx="5">
                  <c:v>Housing</c:v>
                </c:pt>
                <c:pt idx="6">
                  <c:v>Transportation</c:v>
                </c:pt>
                <c:pt idx="7">
                  <c:v>MVAA</c:v>
                </c:pt>
                <c:pt idx="8">
                  <c:v>LASSA</c:v>
                </c:pt>
                <c:pt idx="9">
                  <c:v>High Courts</c:v>
                </c:pt>
                <c:pt idx="10">
                  <c:v>Finance</c:v>
                </c:pt>
                <c:pt idx="11">
                  <c:v>LASDRI</c:v>
                </c:pt>
                <c:pt idx="12">
                  <c:v>LASTMA</c:v>
                </c:pt>
                <c:pt idx="13">
                  <c:v>Water</c:v>
                </c:pt>
                <c:pt idx="14">
                  <c:v>Min. of Justice</c:v>
                </c:pt>
                <c:pt idx="15">
                  <c:v>Lands (CRF)</c:v>
                </c:pt>
                <c:pt idx="16">
                  <c:v>NTDA</c:v>
                </c:pt>
                <c:pt idx="17">
                  <c:v>Law Reforms</c:v>
                </c:pt>
                <c:pt idx="18">
                  <c:v>Health</c:v>
                </c:pt>
                <c:pt idx="19">
                  <c:v>Min of Health</c:v>
                </c:pt>
                <c:pt idx="20">
                  <c:v>PPA</c:v>
                </c:pt>
                <c:pt idx="21">
                  <c:v>Education</c:v>
                </c:pt>
                <c:pt idx="22">
                  <c:v>Waterfront</c:v>
                </c:pt>
                <c:pt idx="23">
                  <c:v>STO</c:v>
                </c:pt>
                <c:pt idx="24">
                  <c:v>LASIEC</c:v>
                </c:pt>
                <c:pt idx="25">
                  <c:v>Tourism</c:v>
                </c:pt>
              </c:strCache>
            </c:strRef>
          </c:cat>
          <c:val>
            <c:numRef>
              <c:f>'[Graph 2.xlsx]Sheet3'!$J$3:$J$28</c:f>
              <c:numCache>
                <c:formatCode>0</c:formatCode>
                <c:ptCount val="26"/>
                <c:pt idx="0">
                  <c:v>165.85787099999999</c:v>
                </c:pt>
                <c:pt idx="1">
                  <c:v>89.207799623999989</c:v>
                </c:pt>
                <c:pt idx="2">
                  <c:v>83.907269182432003</c:v>
                </c:pt>
                <c:pt idx="3">
                  <c:v>74.472701427464472</c:v>
                </c:pt>
                <c:pt idx="4">
                  <c:v>69.649294786679263</c:v>
                </c:pt>
                <c:pt idx="5">
                  <c:v>69.593538953079175</c:v>
                </c:pt>
                <c:pt idx="6">
                  <c:v>64.748166275229366</c:v>
                </c:pt>
                <c:pt idx="7">
                  <c:v>63.861158859277914</c:v>
                </c:pt>
                <c:pt idx="8">
                  <c:v>61.357414437920731</c:v>
                </c:pt>
                <c:pt idx="9">
                  <c:v>49.72545473730613</c:v>
                </c:pt>
                <c:pt idx="10">
                  <c:v>48.660451336143581</c:v>
                </c:pt>
                <c:pt idx="11">
                  <c:v>43.772160000000007</c:v>
                </c:pt>
                <c:pt idx="12">
                  <c:v>43.397941028571431</c:v>
                </c:pt>
                <c:pt idx="13">
                  <c:v>43.132714615384614</c:v>
                </c:pt>
                <c:pt idx="14">
                  <c:v>32.357769924528306</c:v>
                </c:pt>
                <c:pt idx="15">
                  <c:v>30.972920724950942</c:v>
                </c:pt>
                <c:pt idx="16">
                  <c:v>30.618783811814605</c:v>
                </c:pt>
                <c:pt idx="17">
                  <c:v>27.085714285714285</c:v>
                </c:pt>
                <c:pt idx="18">
                  <c:v>25.199198112082261</c:v>
                </c:pt>
                <c:pt idx="19">
                  <c:v>25.199198112082261</c:v>
                </c:pt>
                <c:pt idx="20">
                  <c:v>18.407377346400004</c:v>
                </c:pt>
                <c:pt idx="21">
                  <c:v>16.512</c:v>
                </c:pt>
                <c:pt idx="22">
                  <c:v>9.1844668185842</c:v>
                </c:pt>
                <c:pt idx="23">
                  <c:v>0.14253908728667017</c:v>
                </c:pt>
                <c:pt idx="24">
                  <c:v>7.0474232858611069E-2</c:v>
                </c:pt>
                <c:pt idx="25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90200352"/>
        <c:axId val="290200744"/>
      </c:barChart>
      <c:catAx>
        <c:axId val="29020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408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200744"/>
        <c:crosses val="autoZero"/>
        <c:auto val="1"/>
        <c:lblAlgn val="ctr"/>
        <c:lblOffset val="100"/>
        <c:noMultiLvlLbl val="0"/>
      </c:catAx>
      <c:valAx>
        <c:axId val="290200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200352"/>
        <c:crosses val="autoZero"/>
        <c:crossBetween val="between"/>
      </c:valAx>
      <c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E25A06-4D35-4BEF-B09F-C34589C1010C}" type="datetimeFigureOut">
              <a:rPr lang="en-GB"/>
              <a:pPr>
                <a:defRPr/>
              </a:pPr>
              <a:t>12/07/2016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6E2C49-05F6-48D6-8C96-91BFC39013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497941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9FD4880-70E7-44EC-83C9-2EBA9C52E414}" type="datetimeFigureOut">
              <a:rPr lang="en-US"/>
              <a:pPr>
                <a:defRPr/>
              </a:pPr>
              <a:t>12-Jul-16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5325"/>
            <a:ext cx="6200775" cy="3487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4" tIns="46073" rIns="92144" bIns="4607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882" y="4416741"/>
            <a:ext cx="5608640" cy="4183698"/>
          </a:xfrm>
          <a:prstGeom prst="rect">
            <a:avLst/>
          </a:prstGeom>
        </p:spPr>
        <p:txBody>
          <a:bodyPr vert="horz" lIns="92144" tIns="46073" rIns="92144" bIns="46073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95FAE3AF-21E3-4473-80BF-9509E48FBA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479958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BD4FD3-726A-47A7-9F67-83D0E26970ED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060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694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2174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9289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394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041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70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41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390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4542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352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832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6870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329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20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692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4557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204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A2880-D9DD-49D3-A272-9C285C7EC535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0649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A2880-D9DD-49D3-A272-9C285C7EC535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9535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5745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D359C8-94C7-47FD-B826-4219E7656A25}" type="slidenum">
              <a:rPr lang="en-US" altLang="en-US"/>
              <a:pPr/>
              <a:t>30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669163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937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1907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4370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1812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146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964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780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1775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2452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163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658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50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500" y="782639"/>
            <a:ext cx="9021763" cy="87471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500" y="7429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500" y="1678317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8246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3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flipV="1">
            <a:off x="69850" y="1379538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850" y="1352550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263" y="14065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507728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pic>
        <p:nvPicPr>
          <p:cNvPr id="8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r>
              <a:rPr lang="en-US" noProof="0"/>
              <a:t>Click icon to add table</a:t>
            </a:r>
            <a:endParaRPr lang="en-GB" noProof="0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76200" y="15661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400" smtClean="0">
                <a:solidFill>
                  <a:srgbClr val="FFFFFF"/>
                </a:solidFill>
                <a:latin typeface="Franklin Gothic Book" pitchFamily="34" charset="0"/>
              </a:defRPr>
            </a:lvl1pPr>
          </a:lstStyle>
          <a:p>
            <a:pPr>
              <a:defRPr/>
            </a:pPr>
            <a:fld id="{9E80967A-C0DF-4556-8C5D-FF9344C683D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" name="Picture 7" descr="MEPB fin_0.tmp"/>
          <p:cNvPicPr>
            <a:picLocks noChangeAspect="1"/>
          </p:cNvPicPr>
          <p:nvPr userDrawn="1"/>
        </p:nvPicPr>
        <p:blipFill>
          <a:blip r:embed="rId14" cstate="print"/>
          <a:srcRect l="6554" t="11111" r="63655" b="61111"/>
          <a:stretch>
            <a:fillRect/>
          </a:stretch>
        </p:blipFill>
        <p:spPr bwMode="auto">
          <a:xfrm>
            <a:off x="210605" y="93109"/>
            <a:ext cx="47519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MEPB fin_0.tmp"/>
          <p:cNvPicPr>
            <a:picLocks noChangeAspect="1"/>
          </p:cNvPicPr>
          <p:nvPr userDrawn="1"/>
        </p:nvPicPr>
        <p:blipFill>
          <a:blip r:embed="rId15" cstate="print"/>
          <a:srcRect l="37587" t="2222" r="1588" b="55556"/>
          <a:stretch>
            <a:fillRect/>
          </a:stretch>
        </p:blipFill>
        <p:spPr bwMode="auto">
          <a:xfrm>
            <a:off x="8549811" y="93109"/>
            <a:ext cx="45720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 userDrawn="1"/>
        </p:nvCxnSpPr>
        <p:spPr>
          <a:xfrm>
            <a:off x="166933" y="666750"/>
            <a:ext cx="87294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685800" y="4850511"/>
            <a:ext cx="2057400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en-US" sz="700" i="1" dirty="0">
                <a:solidFill>
                  <a:schemeClr val="accent1"/>
                </a:solidFill>
              </a:rPr>
              <a:t>Half </a:t>
            </a:r>
            <a:r>
              <a:rPr lang="fr-FR" altLang="en-US" sz="700" i="1" dirty="0" err="1">
                <a:solidFill>
                  <a:schemeClr val="accent1"/>
                </a:solidFill>
              </a:rPr>
              <a:t>Year</a:t>
            </a:r>
            <a:r>
              <a:rPr lang="fr-FR" altLang="en-US" sz="700" i="1" dirty="0">
                <a:solidFill>
                  <a:schemeClr val="accent1"/>
                </a:solidFill>
              </a:rPr>
              <a:t> 2016 Budget Performance </a:t>
            </a:r>
            <a:r>
              <a:rPr lang="fr-FR" altLang="en-US" sz="700" i="1" dirty="0" err="1">
                <a:solidFill>
                  <a:schemeClr val="accent1"/>
                </a:solidFill>
              </a:rPr>
              <a:t>Appraisal</a:t>
            </a:r>
            <a:endParaRPr lang="en-US" altLang="en-US" sz="700" i="1" dirty="0">
              <a:solidFill>
                <a:schemeClr val="accen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0" r:id="rId1"/>
    <p:sldLayoutId id="2147484731" r:id="rId2"/>
    <p:sldLayoutId id="2147484732" r:id="rId3"/>
    <p:sldLayoutId id="2147484733" r:id="rId4"/>
    <p:sldLayoutId id="2147484734" r:id="rId5"/>
    <p:sldLayoutId id="2147484735" r:id="rId6"/>
    <p:sldLayoutId id="2147484736" r:id="rId7"/>
    <p:sldLayoutId id="2147484737" r:id="rId8"/>
    <p:sldLayoutId id="2147484738" r:id="rId9"/>
    <p:sldLayoutId id="2147484739" r:id="rId10"/>
    <p:sldLayoutId id="2147484740" r:id="rId11"/>
    <p:sldLayoutId id="2147484741" r:id="rId12"/>
  </p:sldLayoutIdLst>
  <p:transition spd="slow">
    <p:fade/>
  </p:transition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762000" y="438150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altLang="en-US" sz="1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LAGOS STATE GOVERNMENT</a:t>
            </a:r>
            <a:br>
              <a:rPr lang="en-US" altLang="en-US" sz="1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</a:br>
            <a:r>
              <a:rPr lang="en-US" altLang="en-US" sz="1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MINISTRY OF ECONOMIC PLANNING AND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923925" y="1524000"/>
            <a:ext cx="7305675" cy="2724150"/>
          </a:xfrm>
        </p:spPr>
        <p:txBody>
          <a:bodyPr>
            <a:noAutofit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>
                <a:solidFill>
                  <a:schemeClr val="tx1"/>
                </a:solidFill>
                <a:latin typeface="Garamond" pitchFamily="18" charset="0"/>
              </a:rPr>
              <a:t>Y2016</a:t>
            </a:r>
          </a:p>
          <a:p>
            <a:pPr algn="ctr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/>
                </a:solidFill>
                <a:latin typeface="Garamond" pitchFamily="18" charset="0"/>
              </a:rPr>
              <a:t>HALF-YEAR BUDGET PERFORMANCE APPRAISAL</a:t>
            </a:r>
            <a:endParaRPr lang="en-US" sz="28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4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200" dirty="0">
                <a:solidFill>
                  <a:schemeClr val="tx1"/>
                </a:solidFill>
                <a:latin typeface="Garamond" pitchFamily="18" charset="0"/>
              </a:rPr>
              <a:t>By</a:t>
            </a:r>
            <a:endParaRPr lang="en-US" sz="14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b="1" dirty="0">
                <a:solidFill>
                  <a:schemeClr val="tx1"/>
                </a:solidFill>
                <a:latin typeface="Garamond" pitchFamily="18" charset="0"/>
              </a:rPr>
              <a:t>Mr. </a:t>
            </a:r>
            <a:r>
              <a:rPr lang="en-US" sz="1400" b="1" dirty="0" err="1">
                <a:solidFill>
                  <a:schemeClr val="tx1"/>
                </a:solidFill>
                <a:latin typeface="Garamond" pitchFamily="18" charset="0"/>
              </a:rPr>
              <a:t>Akinyemi</a:t>
            </a:r>
            <a:r>
              <a:rPr lang="en-US" sz="1400" b="1" dirty="0">
                <a:solidFill>
                  <a:schemeClr val="tx1"/>
                </a:solidFill>
                <a:latin typeface="Garamond" pitchFamily="18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Garamond" pitchFamily="18" charset="0"/>
              </a:rPr>
              <a:t>Ashade</a:t>
            </a:r>
            <a:endParaRPr lang="en-US" sz="14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dirty="0" err="1">
                <a:solidFill>
                  <a:schemeClr val="tx1"/>
                </a:solidFill>
                <a:latin typeface="Garamond" pitchFamily="18" charset="0"/>
              </a:rPr>
              <a:t>Honourable</a:t>
            </a:r>
            <a:r>
              <a:rPr lang="en-US" sz="1400" dirty="0">
                <a:solidFill>
                  <a:schemeClr val="tx1"/>
                </a:solidFill>
                <a:latin typeface="Garamond" pitchFamily="18" charset="0"/>
              </a:rPr>
              <a:t> Commissioner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dirty="0">
                <a:solidFill>
                  <a:schemeClr val="tx1"/>
                </a:solidFill>
                <a:latin typeface="Garamond" pitchFamily="18" charset="0"/>
              </a:rPr>
              <a:t>Ministry of Economic Planning and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Garamond" pitchFamily="18" charset="0"/>
              </a:rPr>
              <a:t>at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Garamond" pitchFamily="18" charset="0"/>
              </a:rPr>
              <a:t>Lagos House, Ikeja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Garamond" pitchFamily="18" charset="0"/>
              </a:rPr>
              <a:t>On Friday,8</a:t>
            </a:r>
            <a:r>
              <a:rPr lang="en-US" sz="1100" baseline="30000" dirty="0">
                <a:solidFill>
                  <a:schemeClr val="tx1"/>
                </a:solidFill>
                <a:latin typeface="Garamond" pitchFamily="18" charset="0"/>
              </a:rPr>
              <a:t>th</a:t>
            </a:r>
            <a:r>
              <a:rPr lang="en-US" sz="1100" dirty="0">
                <a:solidFill>
                  <a:schemeClr val="tx1"/>
                </a:solidFill>
                <a:latin typeface="Garamond" pitchFamily="18" charset="0"/>
              </a:rPr>
              <a:t> July, 2016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23246"/>
            <a:ext cx="7467600" cy="533400"/>
          </a:xfrm>
        </p:spPr>
        <p:txBody>
          <a:bodyPr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Outline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895350"/>
            <a:ext cx="7162800" cy="3429000"/>
          </a:xfrm>
        </p:spPr>
        <p:txBody>
          <a:bodyPr/>
          <a:lstStyle/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Purpose of the Presentation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Y2016 Budget Overview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Y2016 Budget Focus and Priorities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Y2016 Key Implementation Strategies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Review of </a:t>
            </a:r>
            <a:r>
              <a:rPr lang="en-US" altLang="en-US" sz="140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First Quarter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Highlights of Q2 Budget Performance Review (Apr.-Jun, 2016)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Observations and Recommendations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Summary/Conclusion(s)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Annexures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085850"/>
            <a:ext cx="8839200" cy="1790700"/>
          </a:xfrm>
        </p:spPr>
        <p:txBody>
          <a:bodyPr/>
          <a:lstStyle/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Analyze and deliberate on </a:t>
            </a:r>
            <a:r>
              <a:rPr lang="en-US" altLang="en-US" sz="180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Q2 (Apr.-Jun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.) 2016 budget performance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Establish areas that require improvement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Examine reasons for non-performance where applicable; and 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Suggest the way forward</a:t>
            </a:r>
          </a:p>
          <a:p>
            <a:endParaRPr lang="en-US" altLang="en-US" sz="1800" dirty="0">
              <a:latin typeface="Garamond" pitchFamily="18" charset="0"/>
              <a:cs typeface="Aharoni" pitchFamily="2" charset="-79"/>
            </a:endParaRPr>
          </a:p>
          <a:p>
            <a:pPr marL="0" indent="0">
              <a:buNone/>
            </a:pPr>
            <a:endParaRPr lang="en-US" altLang="en-US" sz="3600" dirty="0">
              <a:latin typeface="Garamond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Purpose of the Presentation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71599" y="1663656"/>
            <a:ext cx="6477001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b="1" dirty="0">
                <a:latin typeface="Garamond" pitchFamily="18" charset="0"/>
              </a:rPr>
              <a:t>Y2016 Approved Budget Overview</a:t>
            </a:r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6967106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000" dirty="0"/>
              <a:t>		</a:t>
            </a:r>
            <a:endParaRPr lang="en-US" altLang="en-US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629400" y="609599"/>
            <a:ext cx="2362200" cy="4095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638800" y="742950"/>
            <a:ext cx="3352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Y2016 Budget of N662.588bn was signed into law on 4 January 2016.</a:t>
            </a:r>
          </a:p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The State’s Vision and Mission: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800" b="1" dirty="0">
                <a:latin typeface="Garamond" pitchFamily="18" charset="0"/>
                <a:cs typeface="Aharoni" pitchFamily="2" charset="-79"/>
              </a:rPr>
              <a:t>Vision: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  Africa’s model megacity, a global economic and financial hub that is safe, secure, functional and productive.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800" b="1" dirty="0">
                <a:latin typeface="Garamond" pitchFamily="18" charset="0"/>
                <a:cs typeface="Aharoni" pitchFamily="2" charset="-79"/>
              </a:rPr>
              <a:t>Mission: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 Eradicate poverty and promote economic growth through infrastructure renewal and development</a:t>
            </a:r>
            <a:r>
              <a:rPr lang="en-US" altLang="en-US" sz="1500" dirty="0">
                <a:latin typeface="Garamond" pitchFamily="18" charset="0"/>
                <a:ea typeface="Tahoma" pitchFamily="34" charset="0"/>
                <a:cs typeface="Tahoma" pitchFamily="34" charset="0"/>
              </a:rPr>
              <a:t>.</a:t>
            </a:r>
            <a:endParaRPr lang="en-US" altLang="en-US" sz="7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285895"/>
              </p:ext>
            </p:extLst>
          </p:nvPr>
        </p:nvGraphicFramePr>
        <p:xfrm>
          <a:off x="152400" y="819150"/>
          <a:ext cx="5410200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="" xmlns:a16="http://schemas.microsoft.com/office/drawing/2014/main" val="1911064630"/>
                    </a:ext>
                  </a:extLst>
                </a:gridCol>
                <a:gridCol w="3276600">
                  <a:extLst>
                    <a:ext uri="{9D8B030D-6E8A-4147-A177-3AD203B41FA5}">
                      <a16:colId xmlns="" xmlns:a16="http://schemas.microsoft.com/office/drawing/2014/main" val="2622935138"/>
                    </a:ext>
                  </a:extLst>
                </a:gridCol>
                <a:gridCol w="1676400">
                  <a:extLst>
                    <a:ext uri="{9D8B030D-6E8A-4147-A177-3AD203B41FA5}">
                      <a16:colId xmlns="" xmlns:a16="http://schemas.microsoft.com/office/drawing/2014/main" val="3077320864"/>
                    </a:ext>
                  </a:extLst>
                </a:gridCol>
              </a:tblGrid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SN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</a:rPr>
                        <a:t>Y2016 Budget (</a:t>
                      </a:r>
                      <a:r>
                        <a:rPr lang="en-US" sz="1200" dirty="0" err="1">
                          <a:latin typeface="Calibri (Body)"/>
                        </a:rPr>
                        <a:t>N’bn</a:t>
                      </a:r>
                      <a:r>
                        <a:rPr lang="en-US" sz="1200" dirty="0">
                          <a:latin typeface="Calibri (Body)"/>
                        </a:rPr>
                        <a:t>)</a:t>
                      </a:r>
                    </a:p>
                  </a:txBody>
                  <a:tcPr marL="9144" marR="9144" marT="9144" marB="9144" anchor="ctr"/>
                </a:tc>
                <a:extLst>
                  <a:ext uri="{0D108BD9-81ED-4DB2-BD59-A6C34878D82A}">
                    <a16:rowId xmlns="" xmlns:a16="http://schemas.microsoft.com/office/drawing/2014/main" val="342233692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1.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revenue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542.874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603793387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recurrent expenditure (debt &amp; non-debt)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275.655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81953738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13.151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27356896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56676841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Calibri (Body)"/>
                        </a:rPr>
                        <a:t>a.   Personnel cost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125.208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494209960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b.   Overhead cost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137.296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959233545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3.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surplus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267.219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97071420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4.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386.933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28051840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– (Surplus)/Deficit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119.714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61386938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  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701049489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World Bank - DPO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40.000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93227189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ii. 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16.416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55657082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20.000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583503583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6.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Bond issuance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43.298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934442805"/>
                  </a:ext>
                </a:extLst>
              </a:tr>
              <a:tr h="23266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7.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662.588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35555014"/>
                  </a:ext>
                </a:extLst>
              </a:tr>
            </a:tbl>
          </a:graphicData>
        </a:graphic>
      </p:graphicFrame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09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647113" y="4806554"/>
            <a:ext cx="366712" cy="2738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FA1DB494-CD03-4410-B57E-1CC1963C63EC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Budget: Details of Function Group Allocation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009083"/>
              </p:ext>
            </p:extLst>
          </p:nvPr>
        </p:nvGraphicFramePr>
        <p:xfrm>
          <a:off x="381000" y="971557"/>
          <a:ext cx="8305800" cy="3505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="" xmlns:a16="http://schemas.microsoft.com/office/drawing/2014/main" val="941421427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326731224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3422367128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315884096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1984594413"/>
                    </a:ext>
                  </a:extLst>
                </a:gridCol>
              </a:tblGrid>
              <a:tr h="6061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en-US" sz="1200" dirty="0">
                          <a:solidFill>
                            <a:schemeClr val="bg1"/>
                          </a:solidFill>
                          <a:latin typeface="Calibri (Body)"/>
                          <a:cs typeface="Arial" panose="020B0604020202020204" pitchFamily="34" charset="0"/>
                        </a:rPr>
                        <a:t>Function group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Recurrent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Capital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Allocation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239107459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General public service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75.933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45.660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121.593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18.35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6384751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Public order and safety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14.506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13.625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28.131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4.25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436917071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Economic affairs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26.101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184.232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210.333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31.74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751217777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Environmental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19.803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33.296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53.099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8.01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401857067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Housing &amp; community amenities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3.761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59.002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62.763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9.47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89083862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Health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44.912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19.766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64.678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9.76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635721846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Recreation, culture &amp; religion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3.060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1.577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 4.637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0.70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21885689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Education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85.365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27.964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113.329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17.10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589309151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Social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2.275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1.751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 4.026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0.61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881184290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275.715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386.873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662.588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100.00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264549254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8992" y="926172"/>
            <a:ext cx="2833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Garamond" panose="02020404030301010803" pitchFamily="18" charset="0"/>
              </a:rPr>
              <a:t>Projected Revenue Sources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38800" y="915898"/>
            <a:ext cx="2704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Garamond" panose="02020404030301010803" pitchFamily="18" charset="0"/>
              </a:rPr>
              <a:t>Capital / Recurrent Ratio</a:t>
            </a: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167978142"/>
              </p:ext>
            </p:extLst>
          </p:nvPr>
        </p:nvGraphicFramePr>
        <p:xfrm>
          <a:off x="4876800" y="1482927"/>
          <a:ext cx="38862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3484062887"/>
              </p:ext>
            </p:extLst>
          </p:nvPr>
        </p:nvGraphicFramePr>
        <p:xfrm>
          <a:off x="457200" y="1200150"/>
          <a:ext cx="4267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Budget: Projected Revenue Sources and Capital to Recurrent Ratio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7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1" y="971550"/>
            <a:ext cx="3962399" cy="3657600"/>
          </a:xfrm>
        </p:spPr>
        <p:txBody>
          <a:bodyPr/>
          <a:lstStyle/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Security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Transportation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Economy (including agriculture &amp; tourism)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Power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Housing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Infrastructure (road)</a:t>
            </a: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Education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>
              <a:solidFill>
                <a:srgbClr val="C00000"/>
              </a:solidFill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>
              <a:latin typeface="Garamond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00600" y="971550"/>
            <a:ext cx="41148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1800">
                <a:latin typeface="Garamond" pitchFamily="18" charset="0"/>
                <a:cs typeface="Aharoni" pitchFamily="2" charset="-79"/>
              </a:defRPr>
            </a:lvl1pPr>
            <a:lvl2pPr marL="547688" indent="-228600" eaLnBrk="1" hangingPunct="1">
              <a:spcBef>
                <a:spcPts val="375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>
                <a:latin typeface="+mn-lt"/>
                <a:cs typeface="+mn-cs"/>
              </a:defRPr>
            </a:lvl2pPr>
            <a:lvl3pPr marL="822325" indent="-228600" eaLnBrk="1" hangingPunct="1">
              <a:spcBef>
                <a:spcPts val="375"/>
              </a:spcBef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>
                <a:latin typeface="+mn-lt"/>
                <a:cs typeface="+mn-cs"/>
              </a:defRPr>
            </a:lvl3pPr>
            <a:lvl4pPr marL="1096963" indent="-228600" eaLnBrk="1" hangingPunct="1">
              <a:spcBef>
                <a:spcPts val="375"/>
              </a:spcBef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>
                <a:latin typeface="+mn-lt"/>
                <a:cs typeface="+mn-cs"/>
              </a:defRPr>
            </a:lvl4pPr>
            <a:lvl5pPr marL="1371600" indent="-228600" eaLnBrk="1" hangingPunct="1">
              <a:spcBef>
                <a:spcPts val="375"/>
              </a:spcBef>
              <a:buClr>
                <a:srgbClr val="A28E6A"/>
              </a:buClr>
              <a:buChar char="o"/>
              <a:defRPr sz="2000">
                <a:latin typeface="+mn-lt"/>
                <a:cs typeface="+mn-cs"/>
              </a:defRPr>
            </a:lvl5pPr>
            <a:lvl6pPr marL="1645920" indent="-228600">
              <a:spcBef>
                <a:spcPts val="370"/>
              </a:spcBef>
              <a:buClr>
                <a:schemeClr val="accent3"/>
              </a:buClr>
              <a:buChar char="•"/>
              <a:defRPr kumimoji="0" sz="1800" baseline="0">
                <a:latin typeface="+mn-lt"/>
                <a:cs typeface="+mn-cs"/>
              </a:defRPr>
            </a:lvl6pPr>
            <a:lvl7pPr marL="1920240" indent="-228600">
              <a:spcBef>
                <a:spcPts val="370"/>
              </a:spcBef>
              <a:buClr>
                <a:schemeClr val="accent2"/>
              </a:buClr>
              <a:buChar char="•"/>
              <a:defRPr kumimoji="0" sz="1800">
                <a:latin typeface="+mn-lt"/>
                <a:cs typeface="+mn-cs"/>
              </a:defRPr>
            </a:lvl7pPr>
            <a:lvl8pPr marL="2194560" indent="-228600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>
                <a:latin typeface="+mn-lt"/>
                <a:cs typeface="+mn-cs"/>
              </a:defRPr>
            </a:lvl8pPr>
            <a:lvl9pPr marL="2468880" indent="-228600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>
                <a:latin typeface="+mn-lt"/>
                <a:cs typeface="+mn-cs"/>
              </a:defRPr>
            </a:lvl9pPr>
          </a:lstStyle>
          <a:p>
            <a:r>
              <a:rPr lang="en-US" altLang="en-US" dirty="0"/>
              <a:t>Health</a:t>
            </a:r>
            <a:endParaRPr lang="en-GB" altLang="en-US" dirty="0"/>
          </a:p>
          <a:p>
            <a:r>
              <a:rPr lang="en-US" altLang="en-US" dirty="0"/>
              <a:t>Environment</a:t>
            </a:r>
            <a:endParaRPr lang="en-GB" altLang="en-US" dirty="0"/>
          </a:p>
          <a:p>
            <a:r>
              <a:rPr lang="en-US" altLang="en-US" dirty="0"/>
              <a:t>Water</a:t>
            </a:r>
            <a:endParaRPr lang="en-GB" altLang="en-US" dirty="0"/>
          </a:p>
          <a:p>
            <a:r>
              <a:rPr lang="en-US" altLang="en-US" dirty="0"/>
              <a:t>Rural/Urban Development</a:t>
            </a:r>
            <a:endParaRPr lang="en-GB" altLang="en-US" dirty="0"/>
          </a:p>
          <a:p>
            <a:r>
              <a:rPr lang="en-US" altLang="en-US" dirty="0"/>
              <a:t>Skill Acquisition/Microfinance</a:t>
            </a:r>
            <a:endParaRPr lang="en-GB" altLang="en-US" dirty="0"/>
          </a:p>
          <a:p>
            <a:r>
              <a:rPr lang="en-US" altLang="en-US" dirty="0"/>
              <a:t>e-Governance</a:t>
            </a:r>
          </a:p>
          <a:p>
            <a:r>
              <a:rPr lang="en-US" altLang="en-US" dirty="0"/>
              <a:t>Enhanced capacity building</a:t>
            </a:r>
            <a:endParaRPr lang="en-GB" altLang="en-US" dirty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 Focus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8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799" y="1047750"/>
            <a:ext cx="8230985" cy="3124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Bi-weekly revenue stakeholders’ meeting as a vehicle for sustained revenue drive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Monthly revenue tracking by the Governor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Single billing, revenue automation, multi-channel revenue payment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Enhanced transparency and accountability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Efficient allocation of resources across sectors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Periodic review of performance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Tighter operational expenditure control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Strict adherence to the Y2016 Budget Operational Guidelines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 Key Implementation  Strategies (1/2)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9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047750"/>
            <a:ext cx="8229600" cy="3276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More effective and efficient project monitoring and evaluation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Benchmark performance set at 100%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Restructuring of internal loans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Review of capital project implementation strategies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Continuous Monitoring of Treasury Single Account (TSA)</a:t>
            </a:r>
          </a:p>
          <a:p>
            <a:pPr>
              <a:defRPr/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Quarterly budget performance appraisal</a:t>
            </a:r>
          </a:p>
          <a:p>
            <a:pPr>
              <a:defRPr/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Regular projects pre-payment inspection by MEPB to ensure value for money </a:t>
            </a:r>
          </a:p>
          <a:p>
            <a:pPr>
              <a:defRPr/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Maintenance of Capital to Recurrent ratio of 58 : 42</a:t>
            </a:r>
            <a:endParaRPr lang="en-US" sz="2200" dirty="0">
              <a:latin typeface="Garamond" pitchFamily="18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 Key Implementation  Strategies (2/2)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16812136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b="1" dirty="0">
                <a:latin typeface="Garamond" pitchFamily="18" charset="0"/>
              </a:rPr>
              <a:t>Highlights of 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11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50443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797339" y="1662998"/>
            <a:ext cx="7547736" cy="857250"/>
          </a:xfrm>
        </p:spPr>
        <p:txBody>
          <a:bodyPr anchor="ctr"/>
          <a:lstStyle/>
          <a:p>
            <a:pPr algn="ctr"/>
            <a:r>
              <a:rPr lang="en-US" altLang="en-US" sz="3200" dirty="0">
                <a:latin typeface="Garamond" pitchFamily="18" charset="0"/>
              </a:rPr>
              <a:t>Y2016 Q1 Budget Performance (Recap)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5693275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02254"/>
            <a:ext cx="7772400" cy="3069696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Overall Budget Performance for Q1 was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N96.846bn/58%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Revenue (TR) performed for Q1 was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N101.695bn/75%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Receipts for Q1 was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N1.189bn/14%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Recurrent Expenditure for Q1 was: </a:t>
            </a:r>
          </a:p>
          <a:p>
            <a:pPr marL="569913" lvl="1" indent="-285750">
              <a:lnSpc>
                <a:spcPct val="90000"/>
              </a:lnSpc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Personnel Cost performed: 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N21.900bn/70%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 </a:t>
            </a:r>
          </a:p>
          <a:p>
            <a:pPr marL="569913" lvl="1" indent="-285750">
              <a:lnSpc>
                <a:spcPct val="90000"/>
              </a:lnSpc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Overhead Cost performed: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N21.885bn/64%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Recurrent Surplus was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N53.734bn/80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%;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 Expenditure performance was 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N48.884/51%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 and 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Capital/Recurrent performance ratio closed at 50</a:t>
            </a:r>
            <a:r>
              <a:rPr lang="en-US" sz="1800" b="1" dirty="0">
                <a:latin typeface="Garamond" pitchFamily="18" charset="0"/>
                <a:cs typeface="Aharoni" pitchFamily="2" charset="-79"/>
              </a:rPr>
              <a:t>:50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 for Q1.</a:t>
            </a:r>
          </a:p>
          <a:p>
            <a:endParaRPr lang="en-US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Highlights of Q1 Budget Review</a:t>
            </a:r>
            <a:endParaRPr lang="en-US" sz="1700" b="1" dirty="0">
              <a:solidFill>
                <a:schemeClr val="tx1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13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797339" y="1662998"/>
            <a:ext cx="7547736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 2016 </a:t>
            </a:r>
            <a:r>
              <a:rPr lang="en-US" altLang="en-US" sz="3200" dirty="0">
                <a:solidFill>
                  <a:schemeClr val="tx1"/>
                </a:solidFill>
                <a:latin typeface="Garamond" pitchFamily="18" charset="0"/>
              </a:rPr>
              <a:t>Budget Performance Review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753128978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43600" y="819150"/>
            <a:ext cx="29718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Performance in Q2 Y2016 was enhanced by deficit financing of N36.321bn mainly from DPOIII compared to expected N29.928bn.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Q2 Y2016 performance at 81%/N133.407bn higher than 58%/N96.846bn for Q1 Y2016. 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27% of the budget performance in Q2 was funded through draw down of DPOIII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The Overhead Cost is N38.512/112% compared to N21.885bn/64% in Q1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Capital Expenditure performed at N66.740bn/69% in Q2 Y2016 better than N48.884bn/51% in Q1.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Total Revenue (TR) recorded N97.086bn/72% lower than N101.695bn/75% in Q1 by N4.609bn in absolute terms.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endParaRPr lang="en-US" sz="13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dirty="0"/>
          </a:p>
          <a:p>
            <a:r>
              <a:rPr lang="en-US" dirty="0">
                <a:solidFill>
                  <a:schemeClr val="tx1"/>
                </a:solidFill>
              </a:rPr>
              <a:t>Q1 VS Q2 Y2016 Budget Performance Review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482071"/>
              </p:ext>
            </p:extLst>
          </p:nvPr>
        </p:nvGraphicFramePr>
        <p:xfrm>
          <a:off x="304800" y="920095"/>
          <a:ext cx="5562600" cy="3917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0">
                  <a:extLst>
                    <a:ext uri="{9D8B030D-6E8A-4147-A177-3AD203B41FA5}">
                      <a16:colId xmlns="" xmlns:a16="http://schemas.microsoft.com/office/drawing/2014/main" val="1360789111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2283286139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710480596"/>
                    </a:ext>
                  </a:extLst>
                </a:gridCol>
                <a:gridCol w="463550">
                  <a:extLst>
                    <a:ext uri="{9D8B030D-6E8A-4147-A177-3AD203B41FA5}">
                      <a16:colId xmlns="" xmlns:a16="http://schemas.microsoft.com/office/drawing/2014/main" val="1408808133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572599791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294916661"/>
                    </a:ext>
                  </a:extLst>
                </a:gridCol>
                <a:gridCol w="463550">
                  <a:extLst>
                    <a:ext uri="{9D8B030D-6E8A-4147-A177-3AD203B41FA5}">
                      <a16:colId xmlns="" xmlns:a16="http://schemas.microsoft.com/office/drawing/2014/main" val="2780758551"/>
                    </a:ext>
                  </a:extLst>
                </a:gridCol>
              </a:tblGrid>
              <a:tr h="27093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Q2 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Q1 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62838769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–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–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64732939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97.086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101.695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75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93768847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4.294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1.189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593876452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66.667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47.962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448361562"/>
                  </a:ext>
                </a:extLst>
              </a:tr>
              <a:tr h="32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4.058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4.176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127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522973176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65.626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62.609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65.626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43.786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67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53657566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24.097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21.900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457779800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38.512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112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21.885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11800629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 =(a)-</a:t>
                      </a:r>
                      <a:r>
                        <a:rPr lang="en-US" sz="1000" b="1" dirty="0">
                          <a:latin typeface="Calibri (Body)"/>
                        </a:rPr>
                        <a:t>(c) 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30.419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53.734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85660053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66.740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48.884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51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598490841"/>
                  </a:ext>
                </a:extLst>
              </a:tr>
              <a:tr h="426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– requirement (deficit)/surplus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 (g) –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(29.928)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(36.321)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(29.928)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4.850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93506149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(c) +(h)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133.407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96.846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58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91243041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166683" y="4138178"/>
            <a:ext cx="1390727" cy="4572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15</a:t>
            </a:fld>
            <a:endParaRPr lang="en-US" sz="800" dirty="0"/>
          </a:p>
        </p:txBody>
      </p:sp>
      <p:sp>
        <p:nvSpPr>
          <p:cNvPr id="7" name="Rounded Rectangle 6"/>
          <p:cNvSpPr/>
          <p:nvPr/>
        </p:nvSpPr>
        <p:spPr>
          <a:xfrm>
            <a:off x="5430545" y="4566756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544125" y="4603460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2190673" y="3409950"/>
            <a:ext cx="1390727" cy="2286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3581400" y="3409950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43600" y="819150"/>
            <a:ext cx="2971800" cy="4331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250" dirty="0">
                <a:latin typeface="Garamond" pitchFamily="18" charset="0"/>
                <a:cs typeface="Aharoni" pitchFamily="2" charset="-79"/>
              </a:rPr>
              <a:t>Overall, Half-Year performance was 70% compared to 63% in Half-Year 2015.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250" dirty="0">
                <a:latin typeface="Garamond" pitchFamily="18" charset="0"/>
                <a:cs typeface="Aharoni" pitchFamily="2" charset="-79"/>
              </a:rPr>
              <a:t>The deficit of N31.471bn was funded through DPO III.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250" dirty="0">
                <a:latin typeface="Garamond" pitchFamily="18" charset="0"/>
                <a:cs typeface="Aharoni" pitchFamily="2" charset="-79"/>
              </a:rPr>
              <a:t>Total Revenue performed at N198.781bn/73%, compared to N188.411bn/77% in Half-Year 2015. In absolute terms however, half Y2016 was </a:t>
            </a:r>
            <a:r>
              <a:rPr lang="en-US" sz="1250" b="1" u="sng" dirty="0">
                <a:solidFill>
                  <a:schemeClr val="accent1">
                    <a:lumMod val="50000"/>
                  </a:schemeClr>
                </a:solidFill>
                <a:latin typeface="Garamond" pitchFamily="18" charset="0"/>
                <a:cs typeface="Aharoni" pitchFamily="2" charset="-79"/>
              </a:rPr>
              <a:t>N10.370bn</a:t>
            </a:r>
            <a:r>
              <a:rPr lang="en-US" sz="1250" dirty="0">
                <a:latin typeface="Garamond" pitchFamily="18" charset="0"/>
                <a:cs typeface="Aharoni" pitchFamily="2" charset="-79"/>
              </a:rPr>
              <a:t> better than half Y2015.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250" dirty="0">
                <a:latin typeface="Garamond" pitchFamily="18" charset="0"/>
                <a:cs typeface="Aharoni" pitchFamily="2" charset="-79"/>
              </a:rPr>
              <a:t>Recurrent (non-debt) performed at N106.395bn/81, lower than N120.989bn/97 in Y2015.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250" dirty="0">
                <a:latin typeface="Garamond" pitchFamily="18" charset="0"/>
                <a:cs typeface="Aharoni" pitchFamily="2" charset="-79"/>
              </a:rPr>
              <a:t>The improvement in non-debt recurrent expenditure performance was as result of tighter expenditure control.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250" dirty="0">
                <a:latin typeface="Garamond" pitchFamily="18" charset="0"/>
                <a:cs typeface="Aharoni" pitchFamily="2" charset="-79"/>
              </a:rPr>
              <a:t>Capital Expenditure closed at N115.624bn/60% better than N36.396bn/29% in 2015</a:t>
            </a:r>
          </a:p>
          <a:p>
            <a:pPr eaLnBrk="1" hangingPunct="1">
              <a:spcBef>
                <a:spcPts val="220"/>
              </a:spcBef>
              <a:buClr>
                <a:schemeClr val="accent1"/>
              </a:buClr>
              <a:buSzPct val="85000"/>
              <a:defRPr/>
            </a:pPr>
            <a:r>
              <a:rPr lang="en-US" sz="900" i="1" dirty="0">
                <a:latin typeface="Garamond" pitchFamily="18" charset="0"/>
                <a:cs typeface="Aharoni" pitchFamily="2" charset="-79"/>
              </a:rPr>
              <a:t>* Current year presentation of financing requirement differs from prior year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b="0" dirty="0"/>
          </a:p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Cumulative Half Year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/>
              <a:t>2016 Budget Performance Review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294358"/>
              </p:ext>
            </p:extLst>
          </p:nvPr>
        </p:nvGraphicFramePr>
        <p:xfrm>
          <a:off x="304800" y="920095"/>
          <a:ext cx="5562600" cy="3884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0">
                  <a:extLst>
                    <a:ext uri="{9D8B030D-6E8A-4147-A177-3AD203B41FA5}">
                      <a16:colId xmlns="" xmlns:a16="http://schemas.microsoft.com/office/drawing/2014/main" val="1360789111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2283286139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710480596"/>
                    </a:ext>
                  </a:extLst>
                </a:gridCol>
                <a:gridCol w="463550">
                  <a:extLst>
                    <a:ext uri="{9D8B030D-6E8A-4147-A177-3AD203B41FA5}">
                      <a16:colId xmlns="" xmlns:a16="http://schemas.microsoft.com/office/drawing/2014/main" val="1408808133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572599791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294916661"/>
                    </a:ext>
                  </a:extLst>
                </a:gridCol>
                <a:gridCol w="463550">
                  <a:extLst>
                    <a:ext uri="{9D8B030D-6E8A-4147-A177-3AD203B41FA5}">
                      <a16:colId xmlns="" xmlns:a16="http://schemas.microsoft.com/office/drawing/2014/main" val="2780758551"/>
                    </a:ext>
                  </a:extLst>
                </a:gridCol>
              </a:tblGrid>
              <a:tr h="27093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Y2015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62838769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64732939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271.437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198.781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244.845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188.411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77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93768847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17.171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5.483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10.488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3.208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31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593876452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137.828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r"/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114.629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ctr"/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L="18288" marR="18288" marT="9144" marB="9144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-</a:t>
                      </a:r>
                    </a:p>
                  </a:txBody>
                  <a:tcPr marL="18288" marR="18288" marT="9144" marB="9144" anchor="b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L="18288" marR="18288" marT="9144" marB="9144" anchor="b" horzOverflow="overflow"/>
                </a:tc>
                <a:extLst>
                  <a:ext uri="{0D108BD9-81ED-4DB2-BD59-A6C34878D82A}">
                    <a16:rowId xmlns="" xmlns:a16="http://schemas.microsoft.com/office/drawing/2014/main" val="448361562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6.576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8.234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-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-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-</a:t>
                      </a: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="" xmlns:a16="http://schemas.microsoft.com/office/drawing/2014/main" val="3522973176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131.253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106.395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120.989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116.867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97</a:t>
                      </a: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="" xmlns:a16="http://schemas.microsoft.com/office/drawing/2014/main" val="53657566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62.605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45.997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56.650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44.455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78</a:t>
                      </a: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="" xmlns:a16="http://schemas.microsoft.com/office/drawing/2014/main" val="3457779800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68.648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60.397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88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64.339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72.413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113</a:t>
                      </a: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="" xmlns:a16="http://schemas.microsoft.com/office/drawing/2014/main" val="311800629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133.609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84.153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123.857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71.544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58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385660053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193.466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115.624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123.857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36.396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598490841"/>
                  </a:ext>
                </a:extLst>
              </a:tr>
              <a:tr h="426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requirement – (deficit)/surplus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(g) 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(59.858)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(31.471)</a:t>
                      </a:r>
                    </a:p>
                  </a:txBody>
                  <a:tcPr marL="18288" marR="18288" marT="9144" marB="9144" anchor="b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53</a:t>
                      </a:r>
                    </a:p>
                  </a:txBody>
                  <a:tcPr marL="18288" marR="18288" marT="9144" marB="9144" anchor="b" horzOverflow="overflow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(35.148)*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93506149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(c) +(h)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331.295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230.253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244.845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153.263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63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91243041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177400" y="4136185"/>
            <a:ext cx="1390727" cy="464404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16</a:t>
            </a:fld>
            <a:endParaRPr lang="en-US" sz="800" dirty="0"/>
          </a:p>
        </p:txBody>
      </p:sp>
      <p:sp>
        <p:nvSpPr>
          <p:cNvPr id="7" name="Rounded Rectangle 6"/>
          <p:cNvSpPr/>
          <p:nvPr/>
        </p:nvSpPr>
        <p:spPr>
          <a:xfrm>
            <a:off x="3510455" y="4549901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125250" y="4549900"/>
            <a:ext cx="6178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``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440032" y="4549901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362185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977860"/>
              </p:ext>
            </p:extLst>
          </p:nvPr>
        </p:nvGraphicFramePr>
        <p:xfrm>
          <a:off x="266700" y="1183035"/>
          <a:ext cx="8458200" cy="3626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00101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00101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457198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19261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Y2015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Y2014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401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97.086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122.423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89.538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73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122.423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104.317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85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4.294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5.244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1.536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5.796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0.932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36628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+mj-lt"/>
                        </a:rPr>
                        <a:t>Recurrent expenditure (debt &amp; non-debt) (c) = (d) + (e) + (f)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66.667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b="0" i="0" u="none" strike="noStrike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b="0" i="0" u="none" strike="noStrike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1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4.058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+mj-lt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+mj-lt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latin typeface="+mj-lt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+mj-lt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+mj-lt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latin typeface="+mj-lt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b.   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65.626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62.609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60.494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59.510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j-lt"/>
                        </a:rPr>
                        <a:t>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58.666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62.981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j-lt"/>
                        </a:rPr>
                        <a:t>107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398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     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24.097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28.325</a:t>
                      </a:r>
                    </a:p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22.051</a:t>
                      </a:r>
                    </a:p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78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21.980</a:t>
                      </a:r>
                    </a:p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21.882</a:t>
                      </a:r>
                    </a:p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100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  <a:tr h="252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38.512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32.169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37.459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116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36.686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41.099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112</a:t>
                      </a: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3518802102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30.419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61.928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30.028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48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63.757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41.336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65</a:t>
                      </a: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2164399811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66.740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61.928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21.319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34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63.756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66.802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105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75518976"/>
                  </a:ext>
                </a:extLst>
              </a:tr>
              <a:tr h="366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Financing - (requirement) / Surplus (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) = (g) 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(29.928)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(36.321)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8.709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(25.466)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308581724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Budget Size (j) = (c) +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133.407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122.423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80.829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66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122.423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129.783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106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229871614"/>
                  </a:ext>
                </a:extLst>
              </a:tr>
            </a:tbl>
          </a:graphicData>
        </a:graphic>
      </p:graphicFrame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33350"/>
            <a:ext cx="7772400" cy="444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Q2 Budget Performance from Y2014 to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676930"/>
            <a:ext cx="8555198" cy="512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Garamond" pitchFamily="18" charset="0"/>
                <a:cs typeface="Aharoni" pitchFamily="2" charset="-79"/>
              </a:rPr>
              <a:t>The Budget performance for Q2 Y2016 was 81% compared to 66% in Q2 Y2015. </a:t>
            </a:r>
          </a:p>
          <a:p>
            <a:pPr marL="171450" indent="-1714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Garamond" pitchFamily="18" charset="0"/>
                <a:cs typeface="Aharoni" pitchFamily="2" charset="-79"/>
              </a:rPr>
              <a:t>Capex was 69% in Q2 Y2016 compared to 34% in Q2 Y2015.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0" y="3891703"/>
            <a:ext cx="1143000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2667000" y="4552950"/>
            <a:ext cx="2019299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17</a:t>
            </a:fld>
            <a:endParaRPr lang="en-US" sz="800" dirty="0"/>
          </a:p>
        </p:txBody>
      </p:sp>
      <p:sp>
        <p:nvSpPr>
          <p:cNvPr id="12" name="Rounded Rectangle 11"/>
          <p:cNvSpPr/>
          <p:nvPr/>
        </p:nvSpPr>
        <p:spPr>
          <a:xfrm>
            <a:off x="8270543" y="3672504"/>
            <a:ext cx="463291" cy="219199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6244762" y="3672504"/>
            <a:ext cx="463291" cy="209991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246712" y="3672505"/>
            <a:ext cx="439587" cy="211059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429000" y="3891703"/>
            <a:ext cx="1257299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6366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361950"/>
          </a:xfrm>
        </p:spPr>
        <p:txBody>
          <a:bodyPr/>
          <a:lstStyle/>
          <a:p>
            <a:pPr algn="ctr"/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endParaRPr lang="en-US" sz="1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>
                <a:latin typeface="Garamond" pitchFamily="18" charset="0"/>
              </a:rPr>
              <a:t>Half Year 2016 </a:t>
            </a:r>
            <a:r>
              <a:rPr lang="en-US" altLang="en-US" sz="3200" dirty="0">
                <a:latin typeface="Garamond" pitchFamily="18" charset="0"/>
              </a:rPr>
              <a:t>Revenue Appraisal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211565826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2016 Revenue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293181"/>
              </p:ext>
            </p:extLst>
          </p:nvPr>
        </p:nvGraphicFramePr>
        <p:xfrm>
          <a:off x="457200" y="895350"/>
          <a:ext cx="8153400" cy="3733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800">
                  <a:extLst>
                    <a:ext uri="{9D8B030D-6E8A-4147-A177-3AD203B41FA5}">
                      <a16:colId xmlns="" xmlns:a16="http://schemas.microsoft.com/office/drawing/2014/main" val="2842524223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3992270841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2204365905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1965251260"/>
                    </a:ext>
                  </a:extLst>
                </a:gridCol>
              </a:tblGrid>
              <a:tr h="7101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`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Provision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Jun. 2016)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Nbn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Jun. 2016)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 Nbn</a:t>
                      </a: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</a:p>
                  </a:txBody>
                  <a:tcPr marL="36576" marR="36576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662440348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Revenue (A+B+C)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271.438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198.781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206950637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Internally Generated Revenue (A+B)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209.914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148.845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71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612944844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A.  Internally Generated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192.742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143.362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74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860932082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L/S Internal   Revenue Services (LIRS)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150.000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124.953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83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381056957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 Internally   Generated Revenue (Others)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30.784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12.908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42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730517233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III. Dedicated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10.710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5.500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51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080149538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IV. Investment Income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621908946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V.  Extra Ordinary Revenue       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4242260967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B. 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17.171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5.483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32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71154981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C.   Federal Transfers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61.524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49.936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81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162125989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Statutory Allocation</a:t>
                      </a:r>
                      <a:endParaRPr kumimoji="0" lang="en-SG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25.120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13.452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54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06892421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Value Added Tax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36.405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36.485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61564563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19</a:t>
            </a:fld>
            <a:endParaRPr lang="en-US" sz="800" dirty="0"/>
          </a:p>
        </p:txBody>
      </p:sp>
      <p:sp>
        <p:nvSpPr>
          <p:cNvPr id="5" name="Rounded Rectangle 4"/>
          <p:cNvSpPr/>
          <p:nvPr/>
        </p:nvSpPr>
        <p:spPr>
          <a:xfrm>
            <a:off x="4385966" y="413708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4385966" y="28521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385966" y="36141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385966" y="26235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17184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2016 Revenue Performance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122547741"/>
              </p:ext>
            </p:extLst>
          </p:nvPr>
        </p:nvGraphicFramePr>
        <p:xfrm>
          <a:off x="1295400" y="1212776"/>
          <a:ext cx="6096000" cy="3288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829102" y="742950"/>
            <a:ext cx="364789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of Actual Performance</a:t>
            </a:r>
          </a:p>
        </p:txBody>
      </p:sp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20</a:t>
            </a:fld>
            <a:endParaRPr lang="en-US" sz="800" dirty="0"/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335420"/>
              </p:ext>
            </p:extLst>
          </p:nvPr>
        </p:nvGraphicFramePr>
        <p:xfrm>
          <a:off x="304800" y="1200150"/>
          <a:ext cx="8229600" cy="3641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331012156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983662"/>
            <a:ext cx="8534400" cy="3721688"/>
          </a:xfrm>
        </p:spPr>
        <p:txBody>
          <a:bodyPr anchor="ctr"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Revenue (“TR”) performed at N198.781bn/73% of target compared to N188.411bn/77% in Half Y2015; N10.370bn more in absolute terms due to ongoing reforms in revenue collection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Internally Generated Revenue (“TIGR”) was N148.845bn/71%, against N131.225/72% in Half Y2015 and represents 76% of TR vs 70% in Half Y2015.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Dedicated Revenue amounted to N5.500bn/51%, which is equivalent  to 4% of TIGR and 3% of the TR.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LIRS performance of N124.953bn/83% accounted for 84% of the TIGR and 63% of the TR, compared to N116.097bn/83%; 88% of TIGR and 62% of  TR in Y2015; N8.856bn more in absolute terms.</a:t>
            </a:r>
          </a:p>
          <a:p>
            <a:pPr lvl="0"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Capital receipts performed at N5.483bn/32%, 4% of TIGR and 3% of TR respectively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Federal transfers contributed N49.936bn/81%; 26% of the TR;  Statutory Allocation (SA) contributed N13.452bn/54%, while VAT performed at N36.485bn/100% of provision.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333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2016 Revenue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21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Total Revenue Actuals Y2014 - Y2016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22</a:t>
            </a:fld>
            <a:endParaRPr lang="en-US" sz="8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0717842"/>
              </p:ext>
            </p:extLst>
          </p:nvPr>
        </p:nvGraphicFramePr>
        <p:xfrm>
          <a:off x="533400" y="819150"/>
          <a:ext cx="8229600" cy="4022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2220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23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of Monthly IGR for Y2014 – Y2016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00227822"/>
              </p:ext>
            </p:extLst>
          </p:nvPr>
        </p:nvGraphicFramePr>
        <p:xfrm>
          <a:off x="381000" y="1085850"/>
          <a:ext cx="8305800" cy="3756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24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of Monthly Revenue of LIRS (Y2014 – Y2016)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43322383"/>
              </p:ext>
            </p:extLst>
          </p:nvPr>
        </p:nvGraphicFramePr>
        <p:xfrm>
          <a:off x="533400" y="1085850"/>
          <a:ext cx="8153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217738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132609" y="1241780"/>
            <a:ext cx="7543800" cy="2282610"/>
            <a:chOff x="1143000" y="1191098"/>
            <a:chExt cx="7696200" cy="1583714"/>
          </a:xfrm>
        </p:grpSpPr>
        <p:sp>
          <p:nvSpPr>
            <p:cNvPr id="10" name="Rectangle 9"/>
            <p:cNvSpPr/>
            <p:nvPr/>
          </p:nvSpPr>
          <p:spPr>
            <a:xfrm>
              <a:off x="1143000" y="1191098"/>
              <a:ext cx="7696200" cy="114128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1143000" y="2398064"/>
              <a:ext cx="7696200" cy="37674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" name="Straight Connector 2"/>
            <p:cNvCxnSpPr/>
            <p:nvPr/>
          </p:nvCxnSpPr>
          <p:spPr>
            <a:xfrm>
              <a:off x="1143000" y="2358042"/>
              <a:ext cx="769620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295400" y="285749"/>
            <a:ext cx="6477000" cy="3079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Actual Revenue Performance as at 31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May,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2016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1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25</a:t>
            </a:fld>
            <a:endParaRPr lang="en-US" sz="800" dirty="0"/>
          </a:p>
        </p:txBody>
      </p:sp>
      <p:graphicFrame>
        <p:nvGraphicFramePr>
          <p:cNvPr id="13" name="Chart 12"/>
          <p:cNvGraphicFramePr>
            <a:graphicFrameLocks/>
          </p:cNvGraphicFramePr>
          <p:nvPr/>
        </p:nvGraphicFramePr>
        <p:xfrm>
          <a:off x="394855" y="1154485"/>
          <a:ext cx="8458200" cy="364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67058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867403"/>
              </p:ext>
            </p:extLst>
          </p:nvPr>
        </p:nvGraphicFramePr>
        <p:xfrm>
          <a:off x="609600" y="1352550"/>
          <a:ext cx="7162800" cy="2022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236">
                  <a:extLst>
                    <a:ext uri="{9D8B030D-6E8A-4147-A177-3AD203B41FA5}">
                      <a16:colId xmlns="" xmlns:a16="http://schemas.microsoft.com/office/drawing/2014/main" val="2687960726"/>
                    </a:ext>
                  </a:extLst>
                </a:gridCol>
                <a:gridCol w="1504188">
                  <a:extLst>
                    <a:ext uri="{9D8B030D-6E8A-4147-A177-3AD203B41FA5}">
                      <a16:colId xmlns="" xmlns:a16="http://schemas.microsoft.com/office/drawing/2014/main" val="2477912715"/>
                    </a:ext>
                  </a:extLst>
                </a:gridCol>
                <a:gridCol w="1504188">
                  <a:extLst>
                    <a:ext uri="{9D8B030D-6E8A-4147-A177-3AD203B41FA5}">
                      <a16:colId xmlns="" xmlns:a16="http://schemas.microsoft.com/office/drawing/2014/main" val="766028956"/>
                    </a:ext>
                  </a:extLst>
                </a:gridCol>
                <a:gridCol w="1504188">
                  <a:extLst>
                    <a:ext uri="{9D8B030D-6E8A-4147-A177-3AD203B41FA5}">
                      <a16:colId xmlns="" xmlns:a16="http://schemas.microsoft.com/office/drawing/2014/main" val="1019311944"/>
                    </a:ext>
                  </a:extLst>
                </a:gridCol>
              </a:tblGrid>
              <a:tr h="5226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Details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 2016)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 2016)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736974261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Grants (Donor agencies)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4.379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0.012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433813966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Other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12.792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5.471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43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144627047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17.171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5.483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32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739816833"/>
                  </a:ext>
                </a:extLst>
              </a:tr>
            </a:tbl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Performance of Q2 Y2016 Capital Receipts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26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7112275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Capital Receipts Performance From Y2010 to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645581"/>
              </p:ext>
            </p:extLst>
          </p:nvPr>
        </p:nvGraphicFramePr>
        <p:xfrm>
          <a:off x="609600" y="1200150"/>
          <a:ext cx="79248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236220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14.186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u="none" dirty="0">
                          <a:latin typeface="+mj-lt"/>
                        </a:rPr>
                        <a:t>  4.475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</a:rPr>
                        <a:t>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9.630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</a:rPr>
                        <a:t>   2.654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</a:rPr>
                        <a:t>28</a:t>
                      </a: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12.838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latin typeface="+mj-lt"/>
                        </a:rPr>
                        <a:t>  5.524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</a:rPr>
                        <a:t>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11.456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latin typeface="+mj-lt"/>
                        </a:rPr>
                        <a:t>3.072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59866353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11.592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17.793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153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10.488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3.208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31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17.171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5.483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32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b="1" smtClean="0"/>
              <a:pPr>
                <a:defRPr/>
              </a:pPr>
              <a:t>27</a:t>
            </a:fld>
            <a:endParaRPr lang="en-US" sz="800" b="1" dirty="0"/>
          </a:p>
        </p:txBody>
      </p:sp>
    </p:spTree>
    <p:extLst>
      <p:ext uri="{BB962C8B-B14F-4D97-AF65-F5344CB8AC3E}">
        <p14:creationId xmlns:p14="http://schemas.microsoft.com/office/powerpoint/2010/main" val="1273096239"/>
      </p:ext>
    </p:extLst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>
                <a:latin typeface="Garamond" pitchFamily="18" charset="0"/>
              </a:rPr>
              <a:t>Half Year</a:t>
            </a:r>
            <a:r>
              <a:rPr lang="en-US" altLang="en-US" sz="3200" dirty="0">
                <a:latin typeface="Garamond" pitchFamily="18" charset="0"/>
              </a:rPr>
              <a:t> Y2016 Expenditure Appraisal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11646532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92106" y="1162314"/>
            <a:ext cx="8153400" cy="2362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Personnel Cost (“TPC”) was N45.997/73% recording an increase of 3% over the same period in Y2015 at N44.455/78%.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accounted for 30% of IGR, 23% of TR and 40% of Total Recurrent Expenditure.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remained within the State Wage Policy of 25% ceiling of TR, 35% of IGR and the World Bank DPO II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I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 Trigger of 40% ceiling of Recurrent Expenditure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 (RE)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.</a:t>
            </a:r>
            <a:endParaRPr lang="yo-NG" sz="178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Y2016 Personnel Cost Performance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29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6684459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Comparative Y2010 - Y2016 Personnel Cost Performance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629451"/>
              </p:ext>
            </p:extLst>
          </p:nvPr>
        </p:nvGraphicFramePr>
        <p:xfrm>
          <a:off x="609600" y="1200150"/>
          <a:ext cx="79248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22.540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         24.933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111 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34.114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37,964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111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69900778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40.812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         37.081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91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44.480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  39.984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45801063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43.960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42.719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086308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56.650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44.455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85712214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62.604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45.997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2145964490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945233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Overhead Costs Performance From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288929"/>
              </p:ext>
            </p:extLst>
          </p:nvPr>
        </p:nvGraphicFramePr>
        <p:xfrm>
          <a:off x="381000" y="819150"/>
          <a:ext cx="8534400" cy="2514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27660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Y2015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Y2014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578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68.648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60.398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88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+mn-lt"/>
                        </a:rPr>
                        <a:t>64.339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72.413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113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73.372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69.948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95</a:t>
                      </a: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41.196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52.299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127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34.353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51.337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149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35.639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41.504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116                                                     </a:t>
                      </a: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10.709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0.049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9.776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1.062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9.985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2.763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28</a:t>
                      </a: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16.743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8.051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48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8.078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9.132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113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16.076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14.958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93</a:t>
                      </a: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0.701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0.667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95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1.093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0.841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77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0.461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0.931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202</a:t>
                      </a: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5.876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7.566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129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11.040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10.041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91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11.212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9.792</a:t>
                      </a: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87</a:t>
                      </a: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31</a:t>
            </a:fld>
            <a:endParaRPr lang="en-US" sz="800" dirty="0"/>
          </a:p>
        </p:txBody>
      </p:sp>
      <p:sp>
        <p:nvSpPr>
          <p:cNvPr id="6" name="Rounded Rectangle 5"/>
          <p:cNvSpPr/>
          <p:nvPr/>
        </p:nvSpPr>
        <p:spPr>
          <a:xfrm>
            <a:off x="8397156" y="2802393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977556" y="2802393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172200" y="2802393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8397156" y="1675410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977556" y="1675410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6172200" y="1675410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3409944"/>
            <a:ext cx="8540706" cy="13716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The positive performance in total overhead costs in Half Y2016 compared to prior periods was due to deliberate decision to monitor overhead costs.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Internal debt charges improved in absolute terms in Half Y2016 compared to prior periods, albeit with an adverse performance, due to restructuring of internal loans.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194613" y="3086419"/>
            <a:ext cx="717786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3962400" y="3086419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83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2016 Overhead Cost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"/>
          </p:nvPr>
        </p:nvSpPr>
        <p:spPr>
          <a:xfrm>
            <a:off x="692106" y="1123950"/>
            <a:ext cx="8153400" cy="3124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Overhead Cost performed N60.398bn/88%; recording 52% of the Total Recurrent Expenditure and 40% of IGR compared with N72.413bn/113%; recording 62 % of the Total Recurrent Expenditure and 55 % of IGR in 2015.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Overhead subventions to parastatal organizations/tertiary institutions performed at </a:t>
            </a:r>
            <a:r>
              <a:rPr lang="en-US" sz="1780" b="1" dirty="0">
                <a:latin typeface="Garamond" pitchFamily="18" charset="0"/>
                <a:cs typeface="Aharoni" pitchFamily="2" charset="-79"/>
              </a:rPr>
              <a:t>N8.051bn/48% as against N9.132bn/113%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 in Y2015.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Parastatal organizations including tertiary institutions still showed continuous dependence on subventions from the State Government, instead of improving on their IGR.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Lagos State Water Corporation, in particular, recorded poor performance in revenue generation and had to resort to the State Government for bailout in paying staff salaries.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32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Recurrent Expenditure From Y2011 -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005858"/>
              </p:ext>
            </p:extLst>
          </p:nvPr>
        </p:nvGraphicFramePr>
        <p:xfrm>
          <a:off x="609600" y="1200150"/>
          <a:ext cx="7924800" cy="258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99.092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86.816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42383412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116.810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102.609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003392156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114.865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99.060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362097209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117.333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112.668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851241567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120.989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116.867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333036361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137.828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114.829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963541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Garamond" pitchFamily="18" charset="0"/>
                <a:cs typeface="Arial" pitchFamily="34" charset="0"/>
              </a:rPr>
              <a:t>Half Year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Expenditure Performance From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335984"/>
              </p:ext>
            </p:extLst>
          </p:nvPr>
        </p:nvGraphicFramePr>
        <p:xfrm>
          <a:off x="381000" y="819150"/>
          <a:ext cx="8534400" cy="3901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208221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Calibri (Body)"/>
                        </a:rPr>
                        <a:t>Details</a:t>
                      </a:r>
                    </a:p>
                  </a:txBody>
                  <a:tcPr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Y2016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Y2015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Y2014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458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Core capital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134.907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81.204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60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106.789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32.068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30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112.023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93.140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83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12.792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0.672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6.940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9.442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1.067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11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0.050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1.708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1.577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92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2.250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0.703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31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2.500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2.368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95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Grants from Donor agencies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4.379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0.012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3.548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0.009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2.150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0.010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3.047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3.675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3.616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98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1.250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2.486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199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Contingency Reserve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0.289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0.570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197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0.580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0.073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192415724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0.050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latin typeface="+mj-lt"/>
                        </a:rPr>
                        <a:t>0.025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latin typeface="+mj-lt"/>
                        </a:rPr>
                        <a:t>0.025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9300499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External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0.823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0.1556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189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47601283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Internal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5.000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447372915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Consolidated service account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25.423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24.863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98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75481559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Total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  <a:cs typeface="Calibri" pitchFamily="34" charset="0"/>
                        </a:rPr>
                        <a:t>193.467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  <a:cs typeface="Calibri" pitchFamily="34" charset="0"/>
                        </a:rPr>
                        <a:t>115.442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+mj-lt"/>
                          <a:cs typeface="Calibri" pitchFamily="34" charset="0"/>
                        </a:rPr>
                        <a:t>60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</a:rPr>
                        <a:t>123.857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</a:rPr>
                        <a:t>36.396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+mj-lt"/>
                        </a:rPr>
                        <a:t>29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</a:rPr>
                        <a:t>127.513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</a:rPr>
                        <a:t>99.071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+mj-lt"/>
                        </a:rPr>
                        <a:t>78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21933845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34</a:t>
            </a:fld>
            <a:endParaRPr lang="en-US" sz="800" dirty="0"/>
          </a:p>
        </p:txBody>
      </p:sp>
      <p:sp>
        <p:nvSpPr>
          <p:cNvPr id="11" name="Rounded Rectangle 10"/>
          <p:cNvSpPr/>
          <p:nvPr/>
        </p:nvSpPr>
        <p:spPr>
          <a:xfrm>
            <a:off x="3995724" y="3923044"/>
            <a:ext cx="463291" cy="275932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22908" y="2717430"/>
            <a:ext cx="4014143" cy="235320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7188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81360"/>
            <a:ext cx="8001000" cy="260959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Cumulative Q2 performed at N115.454bn/60% as against N33.396bn/29% the same period in  Y2015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;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 N82.058bn more in absolute terms.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As at the end of Q2 Y2016, the Capital: Recurrent ratio closed at                                         50:50, better than 24:76 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recorded same time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 in Y2015 and shy of the projected 58:42 in Y2016.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The release of DPO III in Q2 Y2016 further improved the Capex performance.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We need to release counterpart funding to enable us access Grants and improve performance.</a:t>
            </a:r>
          </a:p>
          <a:p>
            <a:pPr>
              <a:lnSpc>
                <a:spcPct val="90000"/>
              </a:lnSpc>
              <a:defRPr/>
            </a:pPr>
            <a:endParaRPr lang="en-US" sz="1800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2016 Capital Expenditure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35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47699021"/>
      </p:ext>
    </p:extLst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191822"/>
              </p:ext>
            </p:extLst>
          </p:nvPr>
        </p:nvGraphicFramePr>
        <p:xfrm>
          <a:off x="609600" y="1200151"/>
          <a:ext cx="76200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254000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254000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</a:tblGrid>
              <a:tr h="333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projection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performance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56:44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32:68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99706711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53:47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44:56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77059562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54:46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45:55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4980049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52:48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47:53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93772631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51:49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24:76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15056014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58:42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50:50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50728297"/>
                  </a:ext>
                </a:extLst>
              </a:tr>
            </a:tbl>
          </a:graphicData>
        </a:graphic>
      </p:graphicFrame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Q2 Capital/Recurrent Performance Ratio from Y2011 -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36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Financing Activities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37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1663364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/>
              <a:t>		</a:t>
            </a:r>
            <a:endParaRPr lang="en-US" sz="20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365813"/>
              </p:ext>
            </p:extLst>
          </p:nvPr>
        </p:nvGraphicFramePr>
        <p:xfrm>
          <a:off x="381000" y="971551"/>
          <a:ext cx="8534400" cy="3685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175839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2014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3642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 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Financing requirement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59.858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31.471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FF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35.148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5.534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b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Financing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FF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40.963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9.207</a:t>
                      </a: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b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Financing (sources)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59.857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39.526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66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45.409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10.208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22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49.873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56.358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113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28.208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39.562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140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>
                        <a:buAutoNum type="romanLcPeriod"/>
                      </a:pPr>
                      <a:r>
                        <a:rPr lang="en-US" sz="1100" b="0" i="0" u="none" strike="noStrike" baseline="0" dirty="0">
                          <a:solidFill>
                            <a:srgbClr val="000000"/>
                          </a:solidFill>
                          <a:latin typeface="+mj-lt"/>
                        </a:rPr>
                        <a:t>  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DPO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39.526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16.000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15.000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>
                        <a:buAutoNum type="romanLcPeriod" startAt="2"/>
                      </a:pPr>
                      <a:r>
                        <a:rPr lang="en-US" sz="1100" b="0" i="0" u="none" strike="noStrike" baseline="0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8.208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12.271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10.208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7.040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11.358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161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17.138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27.833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  <a:cs typeface="Arial" pitchFamily="34" charset="0"/>
                        </a:rPr>
                        <a:t>45.000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j-lt"/>
                          <a:cs typeface="Arial" pitchFamily="34" charset="0"/>
                        </a:rPr>
                        <a:t>162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192415724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Bond issue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21.649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49300499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Repayments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36.246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31.420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45.409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51.171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49.873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47.151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95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476012833"/>
                  </a:ext>
                </a:extLst>
              </a:tr>
              <a:tr h="39563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External loans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0.823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1.556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189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0.845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0.697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0.384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0.392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102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447372915"/>
                  </a:ext>
                </a:extLst>
              </a:tr>
              <a:tr h="39563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Internal loan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13.692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22.174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162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17.493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16.869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96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75481559"/>
                  </a:ext>
                </a:extLst>
              </a:tr>
              <a:tr h="39563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Consolidated debt service accounts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25.423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24.863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30.873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28.300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92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31.997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29.890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93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219338450"/>
                  </a:ext>
                </a:extLst>
              </a:tr>
            </a:tbl>
          </a:graphicData>
        </a:graphic>
      </p:graphicFrame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Financing Activities: Half Year Performance from Y2014 –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38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123950"/>
            <a:ext cx="8153400" cy="22860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Half Year  2016 showed a net revenue deficit of N31.471bn.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The State repaid N31.420bn as debt obligation and made no other 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borrow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ing except for the DPO III.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Y2016 approved budget is estimated to be supported by financing requirement of N29.929bn on a quarterly basis.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Other loan components provided for in the Budget are yet to be drawn down, however, they are still relevant to the achievement of improved performance of the Y2016 budget.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Financing Activities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39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819150"/>
            <a:ext cx="7772400" cy="3886200"/>
          </a:xfrm>
        </p:spPr>
        <p:txBody>
          <a:bodyPr>
            <a:noAutofit/>
          </a:bodyPr>
          <a:lstStyle/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400" dirty="0">
                <a:latin typeface="Garamond" panose="02020404030301010803" pitchFamily="18" charset="0"/>
              </a:rPr>
              <a:t>1.0      </a:t>
            </a:r>
            <a:r>
              <a:rPr lang="en-US" sz="14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Revenue: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4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1.1    Dwindling Federal Allocation to the State had adverse effect on Capital Projects and others.</a:t>
            </a:r>
          </a:p>
          <a:p>
            <a:pPr marL="1030288" indent="-407988" algn="just" fontAlgn="auto">
              <a:spcAft>
                <a:spcPts val="0"/>
              </a:spcAft>
              <a:buNone/>
              <a:tabLst>
                <a:tab pos="914400" algn="l"/>
              </a:tabLst>
              <a:defRPr/>
            </a:pPr>
            <a:r>
              <a:rPr lang="en-US" sz="14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1.2    The overall Budget performance of 70% requires improvement in view of the 100% target for the period. The current performance can be improved if other loan components can be assessed and allocated specifically to capital projects.</a:t>
            </a:r>
          </a:p>
          <a:p>
            <a:pPr marL="1030288" indent="-400050" algn="just" fontAlgn="auto">
              <a:spcAft>
                <a:spcPts val="0"/>
              </a:spcAft>
              <a:buNone/>
              <a:defRPr/>
            </a:pPr>
            <a:r>
              <a:rPr lang="en-US" sz="14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1.3    All MDAs will have to perform well over 100% to meet up with the shortfall due to decline in Federal Transfers.</a:t>
            </a:r>
          </a:p>
          <a:p>
            <a:pPr marL="1030288" indent="-407988" algn="just" fontAlgn="auto">
              <a:spcAft>
                <a:spcPts val="0"/>
              </a:spcAft>
              <a:buNone/>
              <a:defRPr/>
            </a:pPr>
            <a:r>
              <a:rPr lang="en-GB" sz="14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1.4   LIRS performance on a monthly basis has witnessed a decline and this needs to be arrested urgently in order to shore up our budgetary performance.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4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1.5    There is a need to intensify efforts by MDAs in shoring up Revenue Performance.</a:t>
            </a:r>
          </a:p>
          <a:p>
            <a:pPr marL="1030288" indent="-407988" algn="just" eaLnBrk="1" fontAlgn="auto" hangingPunct="1">
              <a:spcAft>
                <a:spcPts val="0"/>
              </a:spcAft>
              <a:buNone/>
              <a:defRPr/>
            </a:pPr>
            <a:r>
              <a:rPr lang="en-US" sz="1400" dirty="0">
                <a:latin typeface="Garamond" panose="02020404030301010803" pitchFamily="18" charset="0"/>
              </a:rPr>
              <a:t>1.6  We will continue our efforts to moderate discretionary expenditures in line with Revenue performance.</a:t>
            </a:r>
          </a:p>
          <a:p>
            <a:pPr marL="971550" indent="-349250" algn="just" eaLnBrk="1" fontAlgn="auto" hangingPunct="1">
              <a:spcAft>
                <a:spcPts val="0"/>
              </a:spcAft>
              <a:buNone/>
              <a:defRPr/>
            </a:pPr>
            <a:r>
              <a:rPr lang="en-US" sz="1400" dirty="0">
                <a:latin typeface="Garamond" panose="02020404030301010803" pitchFamily="18" charset="0"/>
              </a:rPr>
              <a:t>1.7  The LUC needs to ramp up its revenue generating efforts to cover areas that are yet to be enumerated across the State including enforcement activities.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(1/4)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40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(2/4)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2.0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Recurrent Expenditure: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2.1    </a:t>
            </a:r>
            <a:r>
              <a:rPr lang="en-GB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Personnel Costs: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Personnel Cost performance of 73% is still within Budget, higher in absolute term compared to Half Y2015 but within the World Bank recommended ratios.</a:t>
            </a:r>
            <a:endParaRPr lang="en-GB" sz="1600" dirty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2.2     </a:t>
            </a:r>
            <a:r>
              <a:rPr lang="en-US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Overhead Expenditure: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Overhead Cost was observed to be running at 88% which needs to be monitored and tied to revenue performance of revenue generating agencies.</a:t>
            </a:r>
          </a:p>
          <a:p>
            <a:pPr marL="1144588" indent="-522288" algn="just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41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(3/4)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3.0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Capital Expenditure: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Capital Expenditure at 60% performance is encouraging which further reveals a Capex/Recurrent ratio (50:50) thus maintaining a balance with recurrent expenditure. 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We need to increase support for delivery of infrastructure in areas such as road rehabilitation, transportation, security, environment, etc. to drive performance further in the remaining half of the year.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MDAs must exhaust avenues to accommodate proposed capital expenditures within their budgetary provisions before seeking for state wide votes from MEPB. 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39873538"/>
      </p:ext>
    </p:extLst>
  </p:cSld>
  <p:clrMapOvr>
    <a:masterClrMapping/>
  </p:clrMapOvr>
  <p:transition spd="slow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(4/4)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4.0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Financing: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Draw down of DPO III enhanced delivery of capital projects.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Bond Issuance </a:t>
            </a:r>
            <a:r>
              <a:rPr lang="en-US" sz="1600" dirty="0" err="1">
                <a:latin typeface="Garamond" pitchFamily="18" charset="0"/>
                <a:ea typeface="Tahoma" pitchFamily="34" charset="0"/>
                <a:cs typeface="Tahoma" pitchFamily="34" charset="0"/>
              </a:rPr>
              <a:t>Programme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 and internal loans which are part of the Financing component of Y2016 are expected to be initiated and draw down in the remaining two (2) quarters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61387541"/>
      </p:ext>
    </p:extLst>
  </p:cSld>
  <p:clrMapOvr>
    <a:masterClrMapping/>
  </p:clrMapOvr>
  <p:transition spd="slow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098120"/>
            <a:ext cx="8458200" cy="28956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Please 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note that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: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Y2016 Budget size was N662.588bn, with a Half-Year pro-rata size of N331.295bn.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Half Y2016 performed at N230.253bn/70%; compared to N153.263bn/63% for same period in Y2015.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Revenue performance was N198.781bn/73% compared to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N188.411bn/77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% in  Y2015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Receipts for the period amounted to N5.483bn/32% ; 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Recurrent Expenditure for the period performed N114.629bn/83% (Total Personnel Cost N45.997bn/73%; Total Overhead Cost N60.398bn/88%)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Conclusion/Prayer (1/2)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44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089078"/>
            <a:ext cx="8305800" cy="2438400"/>
          </a:xfrm>
        </p:spPr>
        <p:txBody>
          <a:bodyPr/>
          <a:lstStyle/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Expenditure performance was N115.624bn/60%.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Capital/Recurrent Expenditure Ratio closed at 50:50 vs 58:42 target for Y2016.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Bonds and other loan components apart from DPO III are yet to be drawn down.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Consider all the issues, observations and recommendations and finally approve the Q2/Half Year 2016 Budget appraisal as presented.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Conclusion/Prayer (2/2)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45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 Calendar (1/2)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071281"/>
              </p:ext>
            </p:extLst>
          </p:nvPr>
        </p:nvGraphicFramePr>
        <p:xfrm>
          <a:off x="296214" y="895350"/>
          <a:ext cx="8542986" cy="2895600"/>
        </p:xfrm>
        <a:graphic>
          <a:graphicData uri="http://schemas.openxmlformats.org/drawingml/2006/table">
            <a:tbl>
              <a:tblPr firstRow="1" firstCol="1" bandRow="1"/>
              <a:tblGrid>
                <a:gridCol w="4732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6441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5528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525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24847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Subject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Activities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Proposed date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8255">
                <a:tc rowSpan="3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1.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Commencement of Y2017 Budget Preparation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(a)  Presentation of 2017-2019  Economic &amp; Fiscal Update/ MTBF to EXCO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20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 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8255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(b)  Presentation of 2017-2019  Economic &amp; Fiscal Update/ MTBF to HOA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21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Times New Roman" panose="02020603050405020304" pitchFamily="18" charset="0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75502857"/>
                  </a:ext>
                </a:extLst>
              </a:tr>
              <a:tr h="259646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(c)  Issuance of Y2017 Call Circular 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29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Times New Roman" panose="02020603050405020304" pitchFamily="18" charset="0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35449088"/>
                  </a:ext>
                </a:extLst>
              </a:tr>
              <a:tr h="994951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Preparation of Y2017 Budget Estimates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(d)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Budget Consultative Forum</a:t>
                      </a:r>
                    </a:p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    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.   Lagos East-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Ikorodu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     ii.  Lagos Central-L/Island L/Govt.</a:t>
                      </a:r>
                    </a:p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     iii. Lagos West- Sec. Auditorium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26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July 2016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27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 2016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28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July 2016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9646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(e) Bilateral Budget Discussions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- 26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Aug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1617586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46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491184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 Calendar (2/2)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818616"/>
              </p:ext>
            </p:extLst>
          </p:nvPr>
        </p:nvGraphicFramePr>
        <p:xfrm>
          <a:off x="296214" y="895350"/>
          <a:ext cx="8542986" cy="2590799"/>
        </p:xfrm>
        <a:graphic>
          <a:graphicData uri="http://schemas.openxmlformats.org/drawingml/2006/table">
            <a:tbl>
              <a:tblPr firstRow="1" firstCol="1" bandRow="1"/>
              <a:tblGrid>
                <a:gridCol w="4732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6441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5528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525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3264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Subject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Activities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Proposed date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3444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3.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Y2017 Draft Budget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 (f) Presentation of Y2017 Draft Budget to the State Treasury Board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15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Sep. 2016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3444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(g) Presentation of Y2017 Draft Budget to the State Executive Council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Sep.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Times New Roman" panose="02020603050405020304" pitchFamily="18" charset="0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99617036"/>
                  </a:ext>
                </a:extLst>
              </a:tr>
              <a:tr h="26443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4.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Legislative Processes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(h) Presentation of Draft Y2017 Budget to the House of Assembly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30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Sep.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73104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5.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Appropriation Law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) Printing of the Appropriation Law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27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– 29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Oct. 2016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73104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(j) Assent of Y2017 budget by the Governor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31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Oct. 2016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46607143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47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2755518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167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 err="1">
                <a:latin typeface="Garamond" pitchFamily="18" charset="0"/>
              </a:rPr>
              <a:t>Itesiwaju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Ipinle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Eko</a:t>
            </a:r>
            <a:r>
              <a:rPr lang="en-US" altLang="en-US" sz="3200" dirty="0">
                <a:latin typeface="Garamond" pitchFamily="18" charset="0"/>
              </a:rPr>
              <a:t> Lo je </a:t>
            </a:r>
            <a:r>
              <a:rPr lang="en-US" altLang="en-US" sz="3200" dirty="0" err="1">
                <a:latin typeface="Garamond" pitchFamily="18" charset="0"/>
              </a:rPr>
              <a:t>wa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l’ogun</a:t>
            </a:r>
            <a:r>
              <a:rPr lang="en-US" altLang="en-US" sz="3200" dirty="0">
                <a:latin typeface="Garamond" pitchFamily="18" charset="0"/>
              </a:rPr>
              <a:t>! 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Thank you.	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Comments, Observations &amp; Questions?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101335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3862</Words>
  <Application>Microsoft Office PowerPoint</Application>
  <PresentationFormat>On-screen Show (16:9)</PresentationFormat>
  <Paragraphs>1342</Paragraphs>
  <Slides>48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0" baseType="lpstr">
      <vt:lpstr>Aharoni</vt:lpstr>
      <vt:lpstr>Arial</vt:lpstr>
      <vt:lpstr>Arial Black</vt:lpstr>
      <vt:lpstr>Calibri</vt:lpstr>
      <vt:lpstr>Calibri (Body)</vt:lpstr>
      <vt:lpstr>Franklin Gothic Book</vt:lpstr>
      <vt:lpstr>Garamond</vt:lpstr>
      <vt:lpstr>Tahoma</vt:lpstr>
      <vt:lpstr>Times New Roman</vt:lpstr>
      <vt:lpstr>Wingdings</vt:lpstr>
      <vt:lpstr>Wingdings 2</vt:lpstr>
      <vt:lpstr>Office Theme</vt:lpstr>
      <vt:lpstr>LAGOS STATE GOVERNMENT MINISTRY OF ECONOMIC PLANNING AND BUDGET</vt:lpstr>
      <vt:lpstr> Outline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Highlights of Budget Performance Review</vt:lpstr>
      <vt:lpstr>Y2016 Q1 Budget Performance (Recap)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2014-01-30T07:05:43Z</dcterms:created>
  <dcterms:modified xsi:type="dcterms:W3CDTF">2016-07-12T10:22:54Z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