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729" r:id="rId1"/>
  </p:sldMasterIdLst>
  <p:notesMasterIdLst>
    <p:notesMasterId r:id="rId45"/>
  </p:notesMasterIdLst>
  <p:handoutMasterIdLst>
    <p:handoutMasterId r:id="rId46"/>
  </p:handoutMasterIdLst>
  <p:sldIdLst>
    <p:sldId id="316" r:id="rId2"/>
    <p:sldId id="385" r:id="rId3"/>
    <p:sldId id="465" r:id="rId4"/>
    <p:sldId id="643" r:id="rId5"/>
    <p:sldId id="563" r:id="rId6"/>
    <p:sldId id="619" r:id="rId7"/>
    <p:sldId id="566" r:id="rId8"/>
    <p:sldId id="334" r:id="rId9"/>
    <p:sldId id="562" r:id="rId10"/>
    <p:sldId id="674" r:id="rId11"/>
    <p:sldId id="644" r:id="rId12"/>
    <p:sldId id="655" r:id="rId13"/>
    <p:sldId id="606" r:id="rId14"/>
    <p:sldId id="679" r:id="rId15"/>
    <p:sldId id="680" r:id="rId16"/>
    <p:sldId id="687" r:id="rId17"/>
    <p:sldId id="401" r:id="rId18"/>
    <p:sldId id="675" r:id="rId19"/>
    <p:sldId id="676" r:id="rId20"/>
    <p:sldId id="681" r:id="rId21"/>
    <p:sldId id="656" r:id="rId22"/>
    <p:sldId id="451" r:id="rId23"/>
    <p:sldId id="577" r:id="rId24"/>
    <p:sldId id="682" r:id="rId25"/>
    <p:sldId id="537" r:id="rId26"/>
    <p:sldId id="657" r:id="rId27"/>
    <p:sldId id="583" r:id="rId28"/>
    <p:sldId id="591" r:id="rId29"/>
    <p:sldId id="585" r:id="rId30"/>
    <p:sldId id="454" r:id="rId31"/>
    <p:sldId id="586" r:id="rId32"/>
    <p:sldId id="587" r:id="rId33"/>
    <p:sldId id="595" r:id="rId34"/>
    <p:sldId id="672" r:id="rId35"/>
    <p:sldId id="695" r:id="rId36"/>
    <p:sldId id="612" r:id="rId37"/>
    <p:sldId id="671" r:id="rId38"/>
    <p:sldId id="613" r:id="rId39"/>
    <p:sldId id="614" r:id="rId40"/>
    <p:sldId id="677" r:id="rId41"/>
    <p:sldId id="602" r:id="rId42"/>
    <p:sldId id="603" r:id="rId43"/>
    <p:sldId id="678" r:id="rId44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32">
          <p15:clr>
            <a:srgbClr val="A4A3A4"/>
          </p15:clr>
        </p15:guide>
        <p15:guide id="2" pos="2191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00"/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429" autoAdjust="0"/>
    <p:restoredTop sz="94434" autoAdjust="0"/>
  </p:normalViewPr>
  <p:slideViewPr>
    <p:cSldViewPr>
      <p:cViewPr varScale="1">
        <p:scale>
          <a:sx n="92" d="100"/>
          <a:sy n="92" d="100"/>
        </p:scale>
        <p:origin x="-792" y="-9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1836" y="-108"/>
      </p:cViewPr>
      <p:guideLst>
        <p:guide orient="horz" pos="2932"/>
        <p:guide orient="horz" pos="2928"/>
        <p:guide pos="2191"/>
        <p:guide pos="2209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OLUFEMI%20AO\Desktop\graph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OLUFEMI%20AO\Desktop\graph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openxmlformats.org/officeDocument/2006/relationships/image" Target="../media/image35.jpeg"/><Relationship Id="rId1" Type="http://schemas.openxmlformats.org/officeDocument/2006/relationships/image" Target="../media/image34.jpeg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ok2" TargetMode="External"/><Relationship Id="rId2" Type="http://schemas.openxmlformats.org/officeDocument/2006/relationships/image" Target="../media/image37.jpeg"/><Relationship Id="rId1" Type="http://schemas.openxmlformats.org/officeDocument/2006/relationships/image" Target="../media/image36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dPt>
            <c:idx val="0"/>
            <c:spPr>
              <a:solidFill>
                <a:srgbClr val="4BACC6">
                  <a:lumMod val="75000"/>
                </a:srgbClr>
              </a:solidFill>
            </c:spPr>
          </c:dPt>
          <c:dLbls>
            <c:dLbl>
              <c:idx val="0"/>
              <c:layout>
                <c:manualLayout>
                  <c:x val="-8.7591240875912565E-2"/>
                  <c:y val="0.16969370631949754"/>
                </c:manualLayout>
              </c:layout>
              <c:tx>
                <c:rich>
                  <a:bodyPr/>
                  <a:lstStyle/>
                  <a:p>
                    <a:pPr>
                      <a:defRPr b="1"/>
                    </a:pPr>
                    <a:r>
                      <a:rPr lang="en-US" b="1" dirty="0"/>
                      <a:t>Internally Generated Revenue, </a:t>
                    </a:r>
                    <a:r>
                      <a:rPr lang="en-US" b="1" dirty="0" smtClean="0"/>
                      <a:t>N342.714bn (70%)</a:t>
                    </a:r>
                    <a:endParaRPr lang="en-US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showCatName val="1"/>
              <c:showPercent val="1"/>
              <c:extLst>
                <c:ext xmlns:c15="http://schemas.microsoft.com/office/drawing/2012/chart" uri="{CE6537A1-D6FC-4f65-9D91-7224C49458BB}">
                  <c15:layout>
                    <c:manualLayout>
                      <c:w val="0.23277360767860222"/>
                      <c:h val="0.2598752205154683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4597390654635361E-3"/>
                  <c:y val="0.36916446919545309"/>
                </c:manualLayout>
              </c:layout>
              <c:tx>
                <c:rich>
                  <a:bodyPr/>
                  <a:lstStyle/>
                  <a:p>
                    <a:pPr>
                      <a:defRPr b="1"/>
                    </a:pPr>
                    <a:r>
                      <a:rPr lang="en-US" b="1" dirty="0"/>
                      <a:t>Federal Transfers, </a:t>
                    </a:r>
                    <a:r>
                      <a:rPr lang="en-US" b="1" dirty="0" smtClean="0"/>
                      <a:t>N126.000bn (26%)</a:t>
                    </a:r>
                    <a:endParaRPr lang="en-US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showCatName val="1"/>
              <c:showPercent val="1"/>
              <c:extLst>
                <c:ext xmlns:c15="http://schemas.microsoft.com/office/drawing/2012/chart" uri="{CE6537A1-D6FC-4f65-9D91-7224C49458BB}">
                  <c15:layout>
                    <c:manualLayout>
                      <c:w val="0.22236496350364962"/>
                      <c:h val="0.20977361436377828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0.25194850278751652"/>
                  <c:y val="7.1818891491022913E-2"/>
                </c:manualLayout>
              </c:layout>
              <c:tx>
                <c:rich>
                  <a:bodyPr/>
                  <a:lstStyle/>
                  <a:p>
                    <a:pPr>
                      <a:defRPr b="1"/>
                    </a:pPr>
                    <a:r>
                      <a:rPr lang="en-US" b="1" dirty="0"/>
                      <a:t>Capital </a:t>
                    </a:r>
                    <a:r>
                      <a:rPr lang="en-US" b="1" dirty="0" smtClean="0"/>
                      <a:t>Receipts,</a:t>
                    </a:r>
                    <a:r>
                      <a:rPr lang="en-US" b="1" dirty="0"/>
                      <a:t>
</a:t>
                    </a:r>
                    <a:r>
                      <a:rPr lang="en-US" b="1" dirty="0" smtClean="0"/>
                      <a:t>N20.976bn</a:t>
                    </a:r>
                    <a:r>
                      <a:rPr lang="en-US" b="1" dirty="0"/>
                      <a:t>
</a:t>
                    </a:r>
                    <a:r>
                      <a:rPr lang="en-US" b="1" dirty="0" smtClean="0"/>
                      <a:t>(4%)</a:t>
                    </a:r>
                    <a:endParaRPr lang="en-US" b="1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Val val="1"/>
              <c:showCatName val="1"/>
              <c:showPercent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dLblPos val="outEnd"/>
            <c:showVal val="1"/>
            <c:showCatName val="1"/>
            <c:showPercent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Sheet3!$I$8:$I$11</c:f>
              <c:strCache>
                <c:ptCount val="4"/>
                <c:pt idx="0">
                  <c:v>Internally Generated Revenue</c:v>
                </c:pt>
                <c:pt idx="1">
                  <c:v>Federal Transfers</c:v>
                </c:pt>
                <c:pt idx="2">
                  <c:v>Capital Receipt</c:v>
                </c:pt>
                <c:pt idx="3">
                  <c:v>Financing</c:v>
                </c:pt>
              </c:strCache>
            </c:strRef>
          </c:cat>
          <c:val>
            <c:numRef>
              <c:f>Sheet3!$J$8:$J$11</c:f>
              <c:numCache>
                <c:formatCode>General</c:formatCode>
                <c:ptCount val="4"/>
                <c:pt idx="0">
                  <c:v>327.20599999999899</c:v>
                </c:pt>
                <c:pt idx="1">
                  <c:v>139.30000000000001</c:v>
                </c:pt>
                <c:pt idx="2">
                  <c:v>23.184000000000001</c:v>
                </c:pt>
                <c:pt idx="3">
                  <c:v>0</c:v>
                </c:pt>
              </c:numCache>
            </c:numRef>
          </c:val>
        </c:ser>
        <c:dLbls>
          <c:showPercent val="1"/>
        </c:dLbls>
      </c:pie3DChart>
    </c:plotArea>
    <c:plotVisOnly val="1"/>
    <c:dispBlanksAs val="zero"/>
  </c:chart>
  <c:txPr>
    <a:bodyPr/>
    <a:lstStyle/>
    <a:p>
      <a:pPr>
        <a:defRPr sz="1400"/>
      </a:pPr>
      <a:endParaRPr lang="en-US"/>
    </a:p>
  </c:tx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>
        <c:manualLayout>
          <c:layoutTarget val="inner"/>
          <c:xMode val="edge"/>
          <c:yMode val="edge"/>
          <c:x val="1.7909437205305141E-2"/>
          <c:y val="3.1568112809428235E-2"/>
          <c:w val="0.98209056279469487"/>
          <c:h val="0.93025191703978605"/>
        </c:manualLayout>
      </c:layout>
      <c:pie3DChart>
        <c:varyColors val="1"/>
        <c:ser>
          <c:idx val="0"/>
          <c:order val="0"/>
          <c:dPt>
            <c:idx val="0"/>
            <c:spPr>
              <a:solidFill>
                <a:srgbClr val="9BBB59">
                  <a:lumMod val="60000"/>
                  <a:lumOff val="40000"/>
                </a:srgbClr>
              </a:solidFill>
            </c:spPr>
          </c:dPt>
          <c:dLbls>
            <c:dLbl>
              <c:idx val="0"/>
              <c:layout>
                <c:manualLayout>
                  <c:x val="-9.6393892903780226E-2"/>
                  <c:y val="-0.1146827234830947"/>
                </c:manualLayout>
              </c:layout>
              <c:tx>
                <c:rich>
                  <a:bodyPr/>
                  <a:lstStyle/>
                  <a:p>
                    <a:pPr>
                      <a:defRPr sz="950" b="1"/>
                    </a:pPr>
                    <a:r>
                      <a:rPr lang="en-US" sz="950" b="1" dirty="0"/>
                      <a:t>Capital Expenditure
51%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>
                  <c15:layout>
                    <c:manualLayout>
                      <c:w val="0.24908269940833666"/>
                      <c:h val="0.18983660130718955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8.1123961067366593E-2"/>
                  <c:y val="-0.12981408159967744"/>
                </c:manualLayout>
              </c:layout>
              <c:tx>
                <c:rich>
                  <a:bodyPr anchorCtr="0"/>
                  <a:lstStyle/>
                  <a:p>
                    <a:pPr algn="ctr" rtl="0">
                      <a:defRPr lang="en-US" sz="950" b="1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sz="950" b="1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rPr>
                      <a:t>Recurrent Expenditure
49%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CatName val="1"/>
              <c:showPercent val="1"/>
              <c:extLst>
                <c:ext xmlns:c15="http://schemas.microsoft.com/office/drawing/2012/chart" uri="{CE6537A1-D6FC-4f65-9D91-7224C49458BB}">
                  <c15:layout>
                    <c:manualLayout>
                      <c:w val="0.26958087270341208"/>
                      <c:h val="0.21954260040257478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50"/>
                </a:pPr>
                <a:endParaRPr lang="en-US"/>
              </a:p>
            </c:txPr>
            <c:dLblPos val="inEnd"/>
            <c:showCatName val="1"/>
            <c:showPercent val="1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Sheet3!$I$24:$I$25</c:f>
              <c:strCache>
                <c:ptCount val="2"/>
                <c:pt idx="0">
                  <c:v>Capital Expenditure</c:v>
                </c:pt>
                <c:pt idx="1">
                  <c:v>Recurrent Expenditure</c:v>
                </c:pt>
              </c:strCache>
            </c:strRef>
          </c:cat>
          <c:val>
            <c:numRef>
              <c:f>Sheet3!$J$24:$J$25</c:f>
              <c:numCache>
                <c:formatCode>General</c:formatCode>
                <c:ptCount val="2"/>
                <c:pt idx="0">
                  <c:v>52</c:v>
                </c:pt>
                <c:pt idx="1">
                  <c:v>48</c:v>
                </c:pt>
              </c:numCache>
            </c:numRef>
          </c:val>
        </c:ser>
        <c:dLbls>
          <c:showPercent val="1"/>
        </c:dLbls>
      </c:pie3DChart>
    </c:plotArea>
    <c:plotVisOnly val="1"/>
    <c:dispBlanksAs val="zero"/>
  </c:chart>
  <c:txPr>
    <a:bodyPr/>
    <a:lstStyle/>
    <a:p>
      <a:pPr>
        <a:defRPr sz="1400"/>
      </a:pPr>
      <a:endParaRPr lang="en-US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plotArea>
      <c:layout/>
      <c:barChart>
        <c:barDir val="col"/>
        <c:grouping val="clustered"/>
        <c:ser>
          <c:idx val="0"/>
          <c:order val="0"/>
          <c:tx>
            <c:strRef>
              <c:f>Recurrent!$B$1:$B$2</c:f>
              <c:strCache>
                <c:ptCount val="1"/>
                <c:pt idx="0">
                  <c:v>PROVISION (N bn) 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>
                    <a:latin typeface="Garamond" pitchFamily="18" charset="0"/>
                  </a:defRPr>
                </a:pPr>
                <a:endParaRPr lang="en-US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Recurrent!$A$3:$A$8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Recurrent!$B$3:$B$8</c:f>
              <c:numCache>
                <c:formatCode>General</c:formatCode>
                <c:ptCount val="6"/>
                <c:pt idx="0">
                  <c:v>178.01499999999999</c:v>
                </c:pt>
                <c:pt idx="1">
                  <c:v>198.18200000000004</c:v>
                </c:pt>
                <c:pt idx="2">
                  <c:v>233.62</c:v>
                </c:pt>
                <c:pt idx="3">
                  <c:v>214.72900000000001</c:v>
                </c:pt>
                <c:pt idx="4">
                  <c:v>241.86500000000001</c:v>
                </c:pt>
                <c:pt idx="5">
                  <c:v>241.977</c:v>
                </c:pt>
              </c:numCache>
            </c:numRef>
          </c:val>
        </c:ser>
        <c:ser>
          <c:idx val="1"/>
          <c:order val="1"/>
          <c:tx>
            <c:strRef>
              <c:f>Recurrent!$C$1:$C$2</c:f>
              <c:strCache>
                <c:ptCount val="1"/>
                <c:pt idx="0">
                  <c:v>ACTUAL (N bn) </c:v>
                </c:pt>
              </c:strCache>
            </c:strRef>
          </c:tx>
          <c:spPr>
            <a:blipFill>
              <a:blip xmlns:r="http://schemas.openxmlformats.org/officeDocument/2006/relationships" r:embed="rId2"/>
              <a:tile tx="0" ty="0" sx="100000" sy="100000" flip="none" algn="tl"/>
            </a:blipFill>
          </c:spP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100">
                    <a:latin typeface="Garamond" pitchFamily="18" charset="0"/>
                  </a:defRPr>
                </a:pPr>
                <a:endParaRPr lang="en-US"/>
              </a:p>
            </c:txPr>
            <c:showVal val="1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Recurrent!$A$3:$A$8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Recurrent!$C$3:$C$8</c:f>
              <c:numCache>
                <c:formatCode>General</c:formatCode>
                <c:ptCount val="6"/>
                <c:pt idx="0">
                  <c:v>156.148</c:v>
                </c:pt>
                <c:pt idx="1">
                  <c:v>183.845</c:v>
                </c:pt>
                <c:pt idx="2">
                  <c:v>207.36600000000001</c:v>
                </c:pt>
                <c:pt idx="3">
                  <c:v>199.37700000000001</c:v>
                </c:pt>
                <c:pt idx="4">
                  <c:v>230.65</c:v>
                </c:pt>
                <c:pt idx="5" formatCode="0.000">
                  <c:v>223.00299999999999</c:v>
                </c:pt>
              </c:numCache>
            </c:numRef>
          </c:val>
        </c:ser>
        <c:dLbls/>
        <c:axId val="96192768"/>
        <c:axId val="95748096"/>
      </c:barChart>
      <c:catAx>
        <c:axId val="96192768"/>
        <c:scaling>
          <c:orientation val="minMax"/>
        </c:scaling>
        <c:axPos val="b"/>
        <c:numFmt formatCode="General" sourceLinked="1"/>
        <c:tickLblPos val="nextTo"/>
        <c:crossAx val="95748096"/>
        <c:crosses val="autoZero"/>
        <c:auto val="1"/>
        <c:lblAlgn val="ctr"/>
        <c:lblOffset val="100"/>
      </c:catAx>
      <c:valAx>
        <c:axId val="95748096"/>
        <c:scaling>
          <c:orientation val="minMax"/>
        </c:scaling>
        <c:axPos val="l"/>
        <c:numFmt formatCode="General" sourceLinked="1"/>
        <c:tickLblPos val="nextTo"/>
        <c:crossAx val="96192768"/>
        <c:crosses val="autoZero"/>
        <c:crossBetween val="between"/>
      </c:valAx>
    </c:plotArea>
    <c:legend>
      <c:legendPos val="r"/>
    </c:legend>
    <c:plotVisOnly val="1"/>
    <c:dispBlanksAs val="gap"/>
  </c:chart>
  <c:txPr>
    <a:bodyPr/>
    <a:lstStyle/>
    <a:p>
      <a:pPr>
        <a:defRPr sz="1000"/>
      </a:pPr>
      <a:endParaRPr lang="en-US"/>
    </a:p>
  </c:txPr>
  <c:externalData r:id="rId3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hart>
    <c:title>
      <c:tx>
        <c:rich>
          <a:bodyPr/>
          <a:lstStyle/>
          <a:p>
            <a:pPr>
              <a:defRPr/>
            </a:pPr>
            <a:r>
              <a:rPr lang="en-US"/>
              <a:t>Chart Showing  Comparative Cumulative Capital Expenditure From Y2010 - 2015 (Provision Vs Actual)  </a:t>
            </a:r>
          </a:p>
        </c:rich>
      </c:tx>
    </c:title>
    <c:plotArea>
      <c:layout/>
      <c:barChart>
        <c:barDir val="col"/>
        <c:grouping val="clustered"/>
        <c:ser>
          <c:idx val="0"/>
          <c:order val="0"/>
          <c:tx>
            <c:strRef>
              <c:f>Sheet3!$B$1:$B$2</c:f>
              <c:strCache>
                <c:ptCount val="1"/>
                <c:pt idx="0">
                  <c:v>PROVISION  (N bn) 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</c:spPr>
          <c:cat>
            <c:numRef>
              <c:f>Sheet3!$A$3:$A$8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Sheet3!$B$3:$B$8</c:f>
              <c:numCache>
                <c:formatCode>General</c:formatCode>
                <c:ptCount val="6"/>
                <c:pt idx="0">
                  <c:v>178.01499999999999</c:v>
                </c:pt>
                <c:pt idx="1">
                  <c:v>198.18200000000004</c:v>
                </c:pt>
                <c:pt idx="2">
                  <c:v>233.62</c:v>
                </c:pt>
                <c:pt idx="3">
                  <c:v>214.72900000000001</c:v>
                </c:pt>
                <c:pt idx="4">
                  <c:v>241.86500000000001</c:v>
                </c:pt>
                <c:pt idx="5">
                  <c:v>247.71299999999999</c:v>
                </c:pt>
              </c:numCache>
            </c:numRef>
          </c:val>
        </c:ser>
        <c:ser>
          <c:idx val="1"/>
          <c:order val="1"/>
          <c:tx>
            <c:strRef>
              <c:f>Sheet3!$C$1:$C$2</c:f>
              <c:strCache>
                <c:ptCount val="1"/>
                <c:pt idx="0">
                  <c:v>ACTUAL (N bn) </c:v>
                </c:pt>
              </c:strCache>
            </c:strRef>
          </c:tx>
          <c:spPr>
            <a:blipFill>
              <a:blip xmlns:r="http://schemas.openxmlformats.org/officeDocument/2006/relationships" r:embed="rId2"/>
              <a:tile tx="0" ty="0" sx="100000" sy="100000" flip="none" algn="tl"/>
            </a:blipFill>
          </c:spPr>
          <c:cat>
            <c:numRef>
              <c:f>Sheet3!$A$3:$A$8</c:f>
              <c:numCache>
                <c:formatCode>General</c:formatCode>
                <c:ptCount val="6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</c:numCache>
            </c:numRef>
          </c:cat>
          <c:val>
            <c:numRef>
              <c:f>Sheet3!$C$3:$C$8</c:f>
              <c:numCache>
                <c:formatCode>General</c:formatCode>
                <c:ptCount val="6"/>
                <c:pt idx="0">
                  <c:v>156.148</c:v>
                </c:pt>
                <c:pt idx="1">
                  <c:v>183.845</c:v>
                </c:pt>
                <c:pt idx="2">
                  <c:v>207.36600000000001</c:v>
                </c:pt>
                <c:pt idx="3">
                  <c:v>199.37700000000001</c:v>
                </c:pt>
                <c:pt idx="4">
                  <c:v>230.65</c:v>
                </c:pt>
                <c:pt idx="5">
                  <c:v>176.37900000000002</c:v>
                </c:pt>
              </c:numCache>
            </c:numRef>
          </c:val>
        </c:ser>
        <c:dLbls/>
        <c:axId val="95800320"/>
        <c:axId val="95806592"/>
      </c:barChart>
      <c:catAx>
        <c:axId val="95800320"/>
        <c:scaling>
          <c:orientation val="minMax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Year</a:t>
                </a:r>
              </a:p>
            </c:rich>
          </c:tx>
        </c:title>
        <c:numFmt formatCode="General" sourceLinked="1"/>
        <c:majorTickMark val="none"/>
        <c:tickLblPos val="nextTo"/>
        <c:crossAx val="95806592"/>
        <c:crosses val="autoZero"/>
        <c:auto val="1"/>
        <c:lblAlgn val="ctr"/>
        <c:lblOffset val="100"/>
      </c:catAx>
      <c:valAx>
        <c:axId val="95806592"/>
        <c:scaling>
          <c:orientation val="minMax"/>
        </c:scaling>
        <c:axPos val="l"/>
        <c:numFmt formatCode="General" sourceLinked="1"/>
        <c:tickLblPos val="nextTo"/>
        <c:crossAx val="95800320"/>
        <c:crosses val="autoZero"/>
        <c:crossBetween val="between"/>
      </c:valAx>
    </c:plotArea>
    <c:legend>
      <c:legendPos val="r"/>
    </c:legend>
    <c:plotVisOnly val="1"/>
    <c:dispBlanksAs val="gap"/>
  </c:chart>
  <c:txPr>
    <a:bodyPr/>
    <a:lstStyle/>
    <a:p>
      <a:pPr>
        <a:defRPr sz="1200">
          <a:latin typeface="Garamond" pitchFamily="18" charset="0"/>
          <a:ea typeface="Tahoma" pitchFamily="34" charset="0"/>
          <a:cs typeface="Tahoma" pitchFamily="34" charset="0"/>
        </a:defRPr>
      </a:pPr>
      <a:endParaRPr lang="en-US"/>
    </a:p>
  </c:txPr>
  <c:externalData r:id="rId3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E25A06-4D35-4BEF-B09F-C34589C1010C}" type="datetimeFigureOut">
              <a:rPr lang="en-GB"/>
              <a:pPr>
                <a:defRPr/>
              </a:pPr>
              <a:t>30/09/2017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6E2C49-05F6-48D6-8C96-91BFC39013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63497941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9FD4880-70E7-44EC-83C9-2EBA9C52E414}" type="datetimeFigureOut">
              <a:rPr lang="en-US"/>
              <a:pPr>
                <a:defRPr/>
              </a:pPr>
              <a:t>9/30/2017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5325"/>
            <a:ext cx="6200775" cy="3487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4" tIns="46073" rIns="92144" bIns="46073" rtlCol="0" anchor="ctr"/>
          <a:lstStyle>
            <a:extLst/>
          </a:lstStyle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881" y="4416741"/>
            <a:ext cx="5608640" cy="4183698"/>
          </a:xfrm>
          <a:prstGeom prst="rect">
            <a:avLst/>
          </a:prstGeom>
        </p:spPr>
        <p:txBody>
          <a:bodyPr vert="horz" lIns="92144" tIns="46073" rIns="92144" bIns="46073" rtlCol="0">
            <a:normAutofit/>
          </a:bodyPr>
          <a:lstStyle>
            <a:extLst/>
          </a:lstStyle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95FAE3AF-21E3-4473-80BF-9509E48FBA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40479958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BD4FD3-726A-47A7-9F67-83D0E26970ED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75060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88427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3632072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757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45C8BA-F677-4F79-AF59-07263E5FB64D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58242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14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61794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8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809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380F3D6-A21F-4196-9383-50D78A4057E3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315296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802137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CE1D940-226F-425D-B2E4-818CB911D6B5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0289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xmlns="" val="11068413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19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234920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234920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60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860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B4BBD7-B01D-4187-AF61-5ED3AC8DAE8B}" type="slidenum">
              <a:rPr lang="en-US" altLang="en-US"/>
              <a:pPr/>
              <a:t>22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395540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70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870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22FB162-CD03-42DF-B477-6207FBEB22FC}" type="slidenum">
              <a:rPr lang="en-US" altLang="en-US"/>
              <a:pPr/>
              <a:t>23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19166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31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931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EA4F6D-C287-49FC-9FC9-5697AF510C58}" type="slidenum">
              <a:rPr lang="en-US" altLang="en-US"/>
              <a:pPr/>
              <a:t>27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3832157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942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BD359C8-94C7-47FD-B826-4219E7656A25}" type="slidenum">
              <a:rPr lang="en-US" altLang="en-US"/>
              <a:pPr/>
              <a:t>28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464974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F9E0CCE-D098-445A-8B97-35F869DC4E8D}" type="slidenum">
              <a:rPr lang="en-US" altLang="en-US"/>
              <a:pPr/>
              <a:t>29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717609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972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E94529-6C8B-4F78-83BA-443DD9FED201}" type="slidenum">
              <a:rPr lang="en-US" altLang="en-US"/>
              <a:pPr/>
              <a:t>31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784929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131BE51-8B89-44A8-9B3F-8422CBBE0E47}" type="slidenum">
              <a:rPr lang="en-US" altLang="en-US"/>
              <a:pPr/>
              <a:t>32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70412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13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1013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692645-8D4A-4A61-B4DB-335844407BD2}" type="slidenum">
              <a:rPr lang="en-US" altLang="en-US"/>
              <a:pPr/>
              <a:t>33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323672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35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085184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BD00BFF-6EE3-470F-B1C1-2BBBACE42A41}" type="slidenum">
              <a:rPr lang="en-US" altLang="en-US"/>
              <a:pPr/>
              <a:t>38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277208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AD01ED-30C8-4905-A004-16CFFA08E634}" type="slidenum">
              <a:rPr lang="en-US" altLang="en-US"/>
              <a:pPr/>
              <a:t>39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574886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44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44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EAD01ED-30C8-4905-A004-16CFFA08E634}" type="slidenum">
              <a:rPr lang="en-US" altLang="en-US"/>
              <a:pPr/>
              <a:t>40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6275124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64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65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70FF77A-CC07-4E83-8A8F-66CE8FF7F25E}" type="slidenum">
              <a:rPr lang="en-US" altLang="en-US"/>
              <a:pPr/>
              <a:t>41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72564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75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A3C303E-C152-4755-9F57-75010887A16A}" type="slidenum">
              <a:rPr lang="en-US" altLang="en-US"/>
              <a:pPr/>
              <a:t>42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7436808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953D13-C1C2-4B35-AA38-25798FBED9EB}" type="slidenum">
              <a:rPr lang="en-US" altLang="en-US"/>
              <a:pPr/>
              <a:t>43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34218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500" y="1087438"/>
            <a:ext cx="9021763" cy="1144587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500" y="10477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500" y="2232025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1294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flipV="1">
            <a:off x="69850" y="1782763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850" y="1755775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263" y="18510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910953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r>
              <a:rPr lang="en-US" noProof="0" smtClean="0"/>
              <a:t>Click icon to add table</a:t>
            </a:r>
            <a:endParaRPr lang="en-GB" noProof="0" dirty="0" smtClean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4629150"/>
            <a:ext cx="3962400" cy="3429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400" smtClean="0">
                <a:solidFill>
                  <a:srgbClr val="FFFFFF"/>
                </a:solidFill>
                <a:latin typeface="Franklin Gothic Book" pitchFamily="34" charset="0"/>
              </a:defRPr>
            </a:lvl1pPr>
          </a:lstStyle>
          <a:p>
            <a:pPr>
              <a:defRPr/>
            </a:pPr>
            <a:fld id="{9E80967A-C0DF-4556-8C5D-FF9344C683D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0" r:id="rId1"/>
    <p:sldLayoutId id="2147484731" r:id="rId2"/>
    <p:sldLayoutId id="2147484732" r:id="rId3"/>
    <p:sldLayoutId id="2147484733" r:id="rId4"/>
    <p:sldLayoutId id="2147484734" r:id="rId5"/>
    <p:sldLayoutId id="2147484735" r:id="rId6"/>
    <p:sldLayoutId id="2147484736" r:id="rId7"/>
    <p:sldLayoutId id="2147484737" r:id="rId8"/>
    <p:sldLayoutId id="2147484738" r:id="rId9"/>
    <p:sldLayoutId id="2147484739" r:id="rId10"/>
    <p:sldLayoutId id="2147484740" r:id="rId11"/>
    <p:sldLayoutId id="2147484741" r:id="rId12"/>
  </p:sldLayoutIdLst>
  <p:transition spd="slow">
    <p:fade/>
  </p:transition>
  <p:hf hdr="0" ftr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5" Type="http://schemas.openxmlformats.org/officeDocument/2006/relationships/chart" Target="../charts/chart3.xml"/><Relationship Id="rId4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762000" y="625475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altLang="en-US" sz="2800" b="1" dirty="0" smtClean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LAGOS STATE GOVERNMENT</a:t>
            </a:r>
            <a:r>
              <a:rPr lang="en-US" altLang="en-US" sz="2400" b="1" dirty="0" smtClean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/>
            </a:r>
            <a:br>
              <a:rPr lang="en-US" altLang="en-US" sz="2400" b="1" dirty="0" smtClean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</a:br>
            <a:r>
              <a:rPr lang="en-US" altLang="en-US" sz="2400" b="1" dirty="0" smtClean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MINISTRY OF ECONOMIC PLANNING &amp;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923925" y="1962150"/>
            <a:ext cx="7305675" cy="2724150"/>
          </a:xfrm>
        </p:spPr>
        <p:txBody>
          <a:bodyPr>
            <a:noAutofit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700" dirty="0" smtClean="0">
                <a:solidFill>
                  <a:srgbClr val="002060"/>
                </a:solidFill>
                <a:latin typeface="Garamond" pitchFamily="18" charset="0"/>
              </a:rPr>
              <a:t>Y2015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700" dirty="0" smtClean="0">
                <a:solidFill>
                  <a:srgbClr val="002060"/>
                </a:solidFill>
                <a:latin typeface="Garamond" pitchFamily="18" charset="0"/>
              </a:rPr>
              <a:t>4</a:t>
            </a:r>
            <a:r>
              <a:rPr lang="en-US" sz="1700" baseline="30000" dirty="0" smtClean="0">
                <a:solidFill>
                  <a:srgbClr val="002060"/>
                </a:solidFill>
                <a:latin typeface="Garamond" pitchFamily="18" charset="0"/>
              </a:rPr>
              <a:t>TH</a:t>
            </a:r>
            <a:r>
              <a:rPr lang="en-US" sz="1700" dirty="0" smtClean="0">
                <a:solidFill>
                  <a:srgbClr val="002060"/>
                </a:solidFill>
                <a:latin typeface="Garamond" pitchFamily="18" charset="0"/>
              </a:rPr>
              <a:t> QUARTER AND FULL YEAR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700" dirty="0" smtClean="0">
                <a:solidFill>
                  <a:srgbClr val="002060"/>
                </a:solidFill>
                <a:latin typeface="Garamond" pitchFamily="18" charset="0"/>
              </a:rPr>
              <a:t>PERFORMANCE  APPRAISAL    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endParaRPr lang="en-US" sz="1700" b="1" dirty="0" smtClean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endParaRPr lang="en-US" sz="1700" b="1" dirty="0" smtClean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endParaRPr lang="en-US" sz="1700" b="1" dirty="0" smtClean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1700" b="1" smtClean="0">
                <a:solidFill>
                  <a:schemeClr val="tx1"/>
                </a:solidFill>
                <a:latin typeface="Garamond" pitchFamily="18" charset="0"/>
              </a:rPr>
              <a:t>February, 2016</a:t>
            </a:r>
            <a:endParaRPr lang="en-US" sz="1700" b="1" dirty="0" smtClean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solidFill>
                <a:srgbClr val="C00000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 smtClean="0">
              <a:solidFill>
                <a:schemeClr val="bg1">
                  <a:lumMod val="50000"/>
                </a:schemeClr>
              </a:solidFill>
              <a:latin typeface="Garamond" pitchFamily="18" charset="0"/>
            </a:endParaRPr>
          </a:p>
        </p:txBody>
      </p:sp>
      <p:pic>
        <p:nvPicPr>
          <p:cNvPr id="1434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848600" y="133350"/>
            <a:ext cx="11477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29600" cy="590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b="1" dirty="0" smtClean="0">
                <a:latin typeface="Garamond" pitchFamily="18" charset="0"/>
              </a:rPr>
              <a:t/>
            </a:r>
            <a:br>
              <a:rPr lang="en-US" b="1" dirty="0" smtClean="0">
                <a:latin typeface="Garamond" pitchFamily="18" charset="0"/>
              </a:rPr>
            </a:br>
            <a:r>
              <a:rPr lang="en-US" b="1" dirty="0" smtClean="0">
                <a:latin typeface="Garamond" pitchFamily="18" charset="0"/>
              </a:rPr>
              <a:t/>
            </a:r>
            <a:br>
              <a:rPr lang="en-US" b="1" dirty="0" smtClean="0">
                <a:latin typeface="Garamond" pitchFamily="18" charset="0"/>
              </a:rPr>
            </a:br>
            <a:r>
              <a:rPr lang="en-US" b="1" dirty="0" smtClean="0">
                <a:latin typeface="Garamond" pitchFamily="18" charset="0"/>
              </a:rPr>
              <a:t>	 		</a:t>
            </a:r>
            <a:r>
              <a:rPr lang="en-US" b="1" dirty="0" smtClean="0">
                <a:solidFill>
                  <a:schemeClr val="tx1"/>
                </a:solidFill>
                <a:latin typeface="Garamond" pitchFamily="18" charset="0"/>
              </a:rPr>
              <a:t>   </a:t>
            </a:r>
            <a:r>
              <a:rPr lang="en-US" sz="3600" b="1" dirty="0" smtClean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OUTLINE</a:t>
            </a:r>
          </a:p>
        </p:txBody>
      </p:sp>
      <p:sp>
        <p:nvSpPr>
          <p:cNvPr id="1536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914400" y="666750"/>
            <a:ext cx="7848600" cy="4038600"/>
          </a:xfrm>
        </p:spPr>
        <p:txBody>
          <a:bodyPr/>
          <a:lstStyle/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Purpose of the Presentation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Y2015 Budget Overview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Y2015 Budget Focus and Priorities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Y2015 Key Implementation Strategies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Highlights of Budget Performance Review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Revenue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Expenditure Appraisal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Comparative Analysis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Observations and Recommendations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Summary/Conclusion(s)</a:t>
            </a:r>
          </a:p>
          <a:p>
            <a:pPr eaLnBrk="1" hangingPunct="1"/>
            <a:r>
              <a:rPr lang="en-US" altLang="en-US" sz="1900" dirty="0" smtClean="0">
                <a:latin typeface="Garamond" pitchFamily="18" charset="0"/>
                <a:cs typeface="Aharoni" pitchFamily="2" charset="-79"/>
              </a:rPr>
              <a:t>Annexures</a:t>
            </a:r>
          </a:p>
        </p:txBody>
      </p:sp>
      <p:pic>
        <p:nvPicPr>
          <p:cNvPr id="1536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>
                <a:latin typeface="Garamond" pitchFamily="18" charset="0"/>
              </a:rPr>
              <a:t>      Purpose of the Presentation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sz="quarter" idx="1"/>
          </p:nvPr>
        </p:nvSpPr>
        <p:spPr>
          <a:xfrm>
            <a:off x="304800" y="1085850"/>
            <a:ext cx="8839200" cy="3429000"/>
          </a:xfrm>
        </p:spPr>
        <p:txBody>
          <a:bodyPr/>
          <a:lstStyle/>
          <a:p>
            <a:pPr lvl="1">
              <a:buFont typeface="Wingdings" pitchFamily="2" charset="2"/>
              <a:buChar char="ü"/>
            </a:pPr>
            <a:r>
              <a:rPr lang="en-US" altLang="en-US" sz="2900" dirty="0" smtClean="0">
                <a:latin typeface="Garamond" pitchFamily="18" charset="0"/>
                <a:cs typeface="Arial" charset="0"/>
              </a:rPr>
              <a:t>analyze and deliberate on Q4 and Cumulative (Jan-Dec. 2015)</a:t>
            </a:r>
          </a:p>
          <a:p>
            <a:pPr lvl="1">
              <a:buFont typeface="Wingdings 2" pitchFamily="18" charset="2"/>
              <a:buNone/>
            </a:pPr>
            <a:r>
              <a:rPr lang="en-US" altLang="en-US" sz="2900" dirty="0" smtClean="0">
                <a:latin typeface="Garamond" pitchFamily="18" charset="0"/>
                <a:cs typeface="Arial" charset="0"/>
              </a:rPr>
              <a:t>    Budget performance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en-US" sz="2900" dirty="0" smtClean="0">
                <a:latin typeface="Garamond" pitchFamily="18" charset="0"/>
                <a:cs typeface="Arial" charset="0"/>
              </a:rPr>
              <a:t> establish areas that require improvement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en-US" sz="2900" dirty="0" smtClean="0">
                <a:latin typeface="Garamond" pitchFamily="18" charset="0"/>
                <a:cs typeface="Arial" charset="0"/>
              </a:rPr>
              <a:t> examine reasons for non-performance where applicable; and </a:t>
            </a:r>
          </a:p>
          <a:p>
            <a:pPr lvl="1">
              <a:buFont typeface="Wingdings" pitchFamily="2" charset="2"/>
              <a:buChar char="ü"/>
            </a:pPr>
            <a:r>
              <a:rPr lang="en-US" altLang="en-US" sz="2900" dirty="0" smtClean="0">
                <a:latin typeface="Garamond" pitchFamily="18" charset="0"/>
                <a:cs typeface="Arial" charset="0"/>
              </a:rPr>
              <a:t> suggest the way forward</a:t>
            </a:r>
          </a:p>
          <a:p>
            <a:endParaRPr lang="en-US" altLang="en-US" sz="2900" dirty="0" smtClean="0">
              <a:latin typeface="Garamond" pitchFamily="18" charset="0"/>
              <a:cs typeface="Arial" charset="0"/>
            </a:endParaRPr>
          </a:p>
          <a:p>
            <a:pPr marL="0" indent="0">
              <a:buNone/>
            </a:pPr>
            <a:endParaRPr lang="en-US" altLang="en-US" sz="2900" dirty="0" smtClean="0">
              <a:latin typeface="Garamond" pitchFamily="18" charset="0"/>
            </a:endParaRP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146051" y="2190750"/>
            <a:ext cx="8850312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Y2015 Budget Overview</a:t>
            </a:r>
            <a:endParaRPr lang="en-US" altLang="en-US" sz="3200" dirty="0" smtClean="0">
              <a:latin typeface="Garamond" pitchFamily="18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200" dirty="0" smtClean="0"/>
              <a:t>Q4 &amp; Full Y2015 Budget Performance </a:t>
            </a:r>
            <a:r>
              <a:rPr lang="fr-FR" altLang="en-US" sz="1200" dirty="0" err="1" smtClean="0"/>
              <a:t>Appraisal</a:t>
            </a:r>
            <a:endParaRPr lang="en-US" altLang="en-US" sz="12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67106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5250"/>
            <a:ext cx="6705600" cy="508000"/>
          </a:xfrm>
        </p:spPr>
        <p:txBody>
          <a:bodyPr/>
          <a:lstStyle/>
          <a:p>
            <a:pPr algn="ctr" eaLnBrk="1" hangingPunct="1"/>
            <a:r>
              <a:rPr lang="en-US" altLang="en-US" sz="3200" dirty="0" smtClean="0">
                <a:solidFill>
                  <a:srgbClr val="002060"/>
                </a:solidFill>
                <a:latin typeface="Garamond" pitchFamily="18" charset="0"/>
              </a:rPr>
              <a:t>Y2015 Budget</a:t>
            </a:r>
            <a:endParaRPr lang="en-US" altLang="en-US" sz="3200" b="1" dirty="0" smtClean="0">
              <a:solidFill>
                <a:srgbClr val="002060"/>
              </a:solidFill>
              <a:latin typeface="Garamond" pitchFamily="18" charset="0"/>
            </a:endParaRPr>
          </a:p>
        </p:txBody>
      </p:sp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000" dirty="0" smtClean="0"/>
              <a:t>		</a:t>
            </a:r>
            <a:endParaRPr lang="en-US" altLang="en-US" sz="2000" b="1" dirty="0" smtClean="0"/>
          </a:p>
        </p:txBody>
      </p:sp>
      <p:pic>
        <p:nvPicPr>
          <p:cNvPr id="1843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36290311"/>
              </p:ext>
            </p:extLst>
          </p:nvPr>
        </p:nvGraphicFramePr>
        <p:xfrm>
          <a:off x="304800" y="666751"/>
          <a:ext cx="5181599" cy="40385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539"/>
                <a:gridCol w="2991144"/>
                <a:gridCol w="1694916"/>
              </a:tblGrid>
              <a:tr h="63237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  <a:endParaRPr lang="en-US" sz="13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3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Details</a:t>
                      </a:r>
                      <a:endParaRPr lang="en-US" sz="13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Y2015 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3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489.690</a:t>
                      </a:r>
                      <a:endParaRPr lang="en-US" sz="13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6569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Recurrent Expenditure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 Personnel Cost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  Overhead Cost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241.977</a:t>
                      </a:r>
                    </a:p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113.300</a:t>
                      </a:r>
                    </a:p>
                    <a:p>
                      <a:pPr marL="0" algn="ctr">
                        <a:lnSpc>
                          <a:spcPct val="100000"/>
                        </a:lnSpc>
                      </a:pPr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128.677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Surplus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247.713</a:t>
                      </a:r>
                      <a:endParaRPr lang="en-US" sz="13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99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iv.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247.713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09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Financing- Surplus/(Deficit)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en-US" sz="13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999">
                <a:tc rowSpan="4">
                  <a:txBody>
                    <a:bodyPr/>
                    <a:lstStyle/>
                    <a:p>
                      <a:pPr algn="ctr" rtl="0" fontAlgn="b"/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a. External Loans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3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999">
                <a:tc vMerge="1"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3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300" b="0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World Bank - DPO 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32.000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999">
                <a:tc vMerge="1"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(ii) Others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24.542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999">
                <a:tc vMerge="1">
                  <a:txBody>
                    <a:bodyPr/>
                    <a:lstStyle/>
                    <a:p>
                      <a:pPr algn="ctr" rtl="0" fontAlgn="b"/>
                      <a:endParaRPr lang="en-US" sz="1200" b="0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b. Internal Loans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34.276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6999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Repayments 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3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90.818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489.690</a:t>
                      </a:r>
                      <a:endParaRPr lang="en-US" sz="13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629400" y="609599"/>
            <a:ext cx="2362200" cy="409574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562600" y="742950"/>
            <a:ext cx="34290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125" indent="-255588" eaLnBrk="1" hangingPunct="1">
              <a:buFont typeface="Wingdings 3" pitchFamily="18" charset="2"/>
              <a:buChar char=""/>
            </a:pPr>
            <a:r>
              <a:rPr lang="en-US" altLang="en-US" sz="175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Y2015 Budget of </a:t>
            </a:r>
            <a:r>
              <a:rPr lang="en-US" altLang="en-US" sz="1750" b="1" u="sng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N489.690bn</a:t>
            </a:r>
            <a:r>
              <a:rPr lang="en-US" altLang="en-US" sz="175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 was signed into law on 11</a:t>
            </a:r>
            <a:r>
              <a:rPr lang="en-US" altLang="en-US" sz="1750" baseline="300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th</a:t>
            </a:r>
            <a:r>
              <a:rPr lang="en-US" altLang="en-US" sz="175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 of January, 2015.</a:t>
            </a:r>
          </a:p>
          <a:p>
            <a:pPr marL="365125" indent="-255588" eaLnBrk="1" hangingPunct="1">
              <a:buFont typeface="Wingdings 3" pitchFamily="18" charset="2"/>
              <a:buChar char=""/>
            </a:pPr>
            <a:r>
              <a:rPr lang="en-US" altLang="en-US" sz="175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The State Vision and Mission</a:t>
            </a:r>
          </a:p>
          <a:p>
            <a:pPr marL="639763" lvl="1" indent="-255588" eaLnBrk="1" hangingPunct="1"/>
            <a:r>
              <a:rPr lang="en-US" altLang="en-US" sz="1750" b="1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Vision:</a:t>
            </a:r>
            <a:r>
              <a:rPr lang="en-US" altLang="en-US" sz="1800" b="1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  </a:t>
            </a:r>
            <a:r>
              <a:rPr lang="en-US" altLang="en-US" sz="15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Africa’s model megacity, a global economic and financial hub that is safe, secure, functional and productive.</a:t>
            </a:r>
          </a:p>
          <a:p>
            <a:pPr marL="639763" lvl="1" indent="-255588" eaLnBrk="1" hangingPunct="1"/>
            <a:r>
              <a:rPr lang="en-US" altLang="en-US" sz="1750" b="1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Mission:</a:t>
            </a:r>
            <a:r>
              <a:rPr lang="en-US" altLang="en-US" sz="1800" b="1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 </a:t>
            </a:r>
            <a:r>
              <a:rPr lang="en-US" altLang="en-US" sz="15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Eradicate poverty and promote economic growth through infrastructure renewal and development.</a:t>
            </a:r>
            <a:endParaRPr lang="en-US" altLang="en-US" sz="7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10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304800" y="206375"/>
            <a:ext cx="8534400" cy="688975"/>
          </a:xfrm>
        </p:spPr>
        <p:txBody>
          <a:bodyPr/>
          <a:lstStyle/>
          <a:p>
            <a:pPr algn="ctr"/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Y2015 Budget: Details of Function Grou</a:t>
            </a:r>
            <a:r>
              <a:rPr lang="en-US" altLang="en-US" sz="2000" b="1" dirty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p</a:t>
            </a: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 Allocation </a:t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After Re-ordering</a:t>
            </a:r>
            <a:endParaRPr lang="en-US" altLang="en-US" sz="2000" b="1" dirty="0" smtClean="0">
              <a:latin typeface="Garamond" pitchFamily="18" charset="0"/>
              <a:cs typeface="Tahoma" pitchFamily="34" charset="0"/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1052057724"/>
              </p:ext>
            </p:extLst>
          </p:nvPr>
        </p:nvGraphicFramePr>
        <p:xfrm>
          <a:off x="146050" y="971546"/>
          <a:ext cx="8693150" cy="36969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5950"/>
                <a:gridCol w="4007788"/>
                <a:gridCol w="2112963"/>
                <a:gridCol w="1956449"/>
              </a:tblGrid>
              <a:tr h="45784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Sector</a:t>
                      </a: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Total (N)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</a:t>
                      </a:r>
                      <a:b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Allocation</a:t>
                      </a:r>
                    </a:p>
                  </a:txBody>
                  <a:tcPr marL="9525" marR="9525" marT="9526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General Public Service 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120,938,518,340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24.7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Public Order and Safety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15,637,202,820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3.2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Economic Affairs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145,468,122,818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29.7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Environmental Protection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30,139,437,321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6.2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099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Housing and Community Amenities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46,109,336,632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9.4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Health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44,632,454,037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9.1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Recreation, Culture and Religion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2,891,387,035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0.6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Education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82,274,010,367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16.8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Social Protection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1,599,400,250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0.3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863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</a:p>
                  </a:txBody>
                  <a:tcPr marL="9525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</a:t>
                      </a:r>
                    </a:p>
                  </a:txBody>
                  <a:tcPr marL="182880" marR="9525" marT="9526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6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489,689,869,621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100</a:t>
                      </a:r>
                    </a:p>
                  </a:txBody>
                  <a:tcPr marL="9525" marR="25717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5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47700" y="133350"/>
            <a:ext cx="7772400" cy="609600"/>
          </a:xfrm>
        </p:spPr>
        <p:txBody>
          <a:bodyPr anchor="t"/>
          <a:lstStyle/>
          <a:p>
            <a:pPr algn="ctr"/>
            <a:r>
              <a:rPr lang="en-US" altLang="en-US" sz="1800" b="1" dirty="0" smtClean="0">
                <a:latin typeface="Garamond" pitchFamily="18" charset="0"/>
                <a:cs typeface="Tahoma" pitchFamily="34" charset="0"/>
              </a:rPr>
              <a:t>Y2015 Budget: Projected Revenue Sources </a:t>
            </a:r>
            <a:r>
              <a:rPr lang="en-US" altLang="en-US" sz="1800" b="1" dirty="0">
                <a:latin typeface="Garamond" pitchFamily="18" charset="0"/>
                <a:cs typeface="Tahoma" pitchFamily="34" charset="0"/>
              </a:rPr>
              <a:t>and </a:t>
            </a:r>
            <a:r>
              <a:rPr lang="en-US" altLang="en-US" sz="1800" b="1" dirty="0" smtClean="0">
                <a:latin typeface="Garamond" pitchFamily="18" charset="0"/>
                <a:cs typeface="Tahoma" pitchFamily="34" charset="0"/>
              </a:rPr>
              <a:t/>
            </a:r>
            <a:br>
              <a:rPr lang="en-US" altLang="en-US" sz="1800" b="1" dirty="0" smtClean="0">
                <a:latin typeface="Garamond" pitchFamily="18" charset="0"/>
                <a:cs typeface="Tahoma" pitchFamily="34" charset="0"/>
              </a:rPr>
            </a:br>
            <a:r>
              <a:rPr lang="en-US" altLang="en-US" sz="1800" b="1" dirty="0" smtClean="0">
                <a:latin typeface="Garamond" pitchFamily="18" charset="0"/>
                <a:cs typeface="Tahoma" pitchFamily="34" charset="0"/>
              </a:rPr>
              <a:t>Capital to </a:t>
            </a:r>
            <a:r>
              <a:rPr lang="en-US" altLang="en-US" sz="1800" b="1" dirty="0">
                <a:latin typeface="Garamond" pitchFamily="18" charset="0"/>
                <a:cs typeface="Tahoma" pitchFamily="34" charset="0"/>
              </a:rPr>
              <a:t>Recurrent </a:t>
            </a:r>
            <a:r>
              <a:rPr lang="en-US" altLang="en-US" sz="1800" b="1" dirty="0" smtClean="0">
                <a:latin typeface="Garamond" pitchFamily="18" charset="0"/>
                <a:cs typeface="Tahoma" pitchFamily="34" charset="0"/>
              </a:rPr>
              <a:t>Ratio</a:t>
            </a:r>
            <a:endParaRPr lang="en-US" altLang="en-US" sz="1800" dirty="0" smtClean="0">
              <a:latin typeface="Garamond" pitchFamily="18" charset="0"/>
              <a:cs typeface="Tahoma" pitchFamily="34" charset="0"/>
            </a:endParaRPr>
          </a:p>
        </p:txBody>
      </p:sp>
      <p:pic>
        <p:nvPicPr>
          <p:cNvPr id="21509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228600" y="209550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7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53400" y="28575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Chart 9"/>
          <p:cNvGraphicFramePr/>
          <p:nvPr>
            <p:extLst>
              <p:ext uri="{D42A27DB-BD31-4B8C-83A1-F6EECF244321}">
                <p14:modId xmlns:p14="http://schemas.microsoft.com/office/powerpoint/2010/main" xmlns="" val="1259903697"/>
              </p:ext>
            </p:extLst>
          </p:nvPr>
        </p:nvGraphicFramePr>
        <p:xfrm>
          <a:off x="146050" y="590550"/>
          <a:ext cx="5187950" cy="4067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/>
          <p:cNvGraphicFramePr/>
          <p:nvPr>
            <p:extLst>
              <p:ext uri="{D42A27DB-BD31-4B8C-83A1-F6EECF244321}">
                <p14:modId xmlns:p14="http://schemas.microsoft.com/office/powerpoint/2010/main" xmlns="" val="2726346988"/>
              </p:ext>
            </p:extLst>
          </p:nvPr>
        </p:nvGraphicFramePr>
        <p:xfrm>
          <a:off x="5188527" y="1329690"/>
          <a:ext cx="3657600" cy="3193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148992" y="926172"/>
            <a:ext cx="25523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Projected Revenue Sources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638800" y="915898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Capital / Recurrent Ratio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12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98425"/>
            <a:ext cx="6705600" cy="644525"/>
          </a:xfrm>
        </p:spPr>
        <p:txBody>
          <a:bodyPr/>
          <a:lstStyle/>
          <a:p>
            <a:pPr algn="ctr" eaLnBrk="1" hangingPunct="1"/>
            <a:r>
              <a:rPr lang="en-US" altLang="en-US" sz="3200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  <a:t>  </a:t>
            </a:r>
            <a:r>
              <a:rPr lang="en-US" altLang="en-US" sz="32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  <a:t>Y2015 Budget Focus </a:t>
            </a:r>
            <a:endParaRPr lang="en-US" altLang="en-US" sz="3200" b="1" dirty="0" smtClean="0">
              <a:latin typeface="Garamond" pitchFamily="18" charset="0"/>
            </a:endParaRPr>
          </a:p>
        </p:txBody>
      </p:sp>
      <p:sp>
        <p:nvSpPr>
          <p:cNvPr id="2355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714289" y="777875"/>
            <a:ext cx="4648199" cy="3851275"/>
          </a:xfrm>
        </p:spPr>
        <p:txBody>
          <a:bodyPr/>
          <a:lstStyle/>
          <a:p>
            <a:r>
              <a:rPr lang="en-US" altLang="en-US" sz="22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P</a:t>
            </a:r>
            <a:r>
              <a:rPr lang="en-US" altLang="en-US" sz="22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ower</a:t>
            </a:r>
          </a:p>
          <a:p>
            <a:r>
              <a:rPr lang="en-US" altLang="en-US" sz="2200" dirty="0" smtClean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A</a:t>
            </a:r>
            <a:r>
              <a:rPr lang="en-US" altLang="en-US" sz="22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griculture</a:t>
            </a:r>
          </a:p>
          <a:p>
            <a:r>
              <a:rPr lang="en-US" altLang="en-US" sz="22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T</a:t>
            </a:r>
            <a:r>
              <a:rPr lang="en-US" altLang="en-US" sz="22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ransportation</a:t>
            </a:r>
            <a:r>
              <a:rPr lang="en-US" altLang="en-US" sz="22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 </a:t>
            </a:r>
            <a:r>
              <a:rPr lang="en-US" altLang="en-US" sz="22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(Inter- modal Transportation System)</a:t>
            </a:r>
          </a:p>
          <a:p>
            <a:r>
              <a:rPr lang="en-US" altLang="en-US" sz="22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H</a:t>
            </a:r>
            <a:r>
              <a:rPr lang="en-US" altLang="en-US" sz="22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ousing</a:t>
            </a:r>
          </a:p>
          <a:p>
            <a:pPr marL="0" indent="0" eaLnBrk="1" hangingPunct="1">
              <a:buNone/>
            </a:pPr>
            <a:endParaRPr lang="en-US" altLang="en-US" sz="2200" dirty="0" smtClean="0">
              <a:solidFill>
                <a:srgbClr val="C00000"/>
              </a:solidFill>
              <a:latin typeface="Garamond" pitchFamily="18" charset="0"/>
              <a:cs typeface="Aharoni" pitchFamily="2" charset="-79"/>
            </a:endParaRPr>
          </a:p>
          <a:p>
            <a:pPr marL="0" indent="0" eaLnBrk="1" hangingPunct="1">
              <a:buNone/>
            </a:pPr>
            <a:endParaRPr lang="en-US" altLang="en-US" sz="2200" dirty="0" smtClean="0">
              <a:latin typeface="Garamond" pitchFamily="18" charset="0"/>
            </a:endParaRPr>
          </a:p>
        </p:txBody>
      </p:sp>
      <p:pic>
        <p:nvPicPr>
          <p:cNvPr id="23558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18891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620000" y="133350"/>
            <a:ext cx="13763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5334000" y="742950"/>
            <a:ext cx="365760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W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ater</a:t>
            </a:r>
          </a:p>
          <a:p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E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ducation</a:t>
            </a:r>
          </a:p>
          <a:p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H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ealth</a:t>
            </a:r>
          </a:p>
          <a:p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E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nvironment</a:t>
            </a:r>
          </a:p>
          <a:p>
            <a:pPr eaLnBrk="1" hangingPunct="1"/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R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ural/Urban Development</a:t>
            </a:r>
          </a:p>
          <a:p>
            <a:pPr eaLnBrk="1" hangingPunct="1"/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S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kill Acquisition/ Microfinance</a:t>
            </a:r>
          </a:p>
          <a:p>
            <a:pPr eaLnBrk="1" hangingPunct="1"/>
            <a:r>
              <a:rPr lang="en-US" altLang="en-US" sz="2300" dirty="0" smtClean="0">
                <a:solidFill>
                  <a:srgbClr val="C00000"/>
                </a:solidFill>
                <a:latin typeface="Garamond" pitchFamily="18" charset="0"/>
                <a:cs typeface="Aharoni" pitchFamily="2" charset="-79"/>
              </a:rPr>
              <a:t>E</a:t>
            </a:r>
            <a:r>
              <a:rPr lang="en-US" altLang="en-US" sz="2300" dirty="0" smtClean="0">
                <a:solidFill>
                  <a:srgbClr val="0070C0"/>
                </a:solidFill>
                <a:latin typeface="Garamond" pitchFamily="18" charset="0"/>
                <a:cs typeface="Aharoni" pitchFamily="2" charset="-79"/>
              </a:rPr>
              <a:t>-Governance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04800" y="477857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8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09550"/>
            <a:ext cx="7010400" cy="533400"/>
          </a:xfrm>
        </p:spPr>
        <p:txBody>
          <a:bodyPr/>
          <a:lstStyle/>
          <a:p>
            <a:pPr algn="ctr" eaLnBrk="1" hangingPunct="1"/>
            <a:r>
              <a:rPr lang="en-US" altLang="en-US" sz="26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  <a:t/>
            </a:r>
            <a:br>
              <a:rPr lang="en-US" altLang="en-US" sz="26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</a:br>
            <a:r>
              <a:rPr lang="en-US" altLang="en-US" sz="26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  <a:t>Y2015 Budget Key Implementation  Strategies</a:t>
            </a:r>
            <a:endParaRPr lang="en-US" altLang="en-US" sz="2600" b="1" dirty="0" smtClean="0">
              <a:latin typeface="Garamond" pitchFamily="18" charset="0"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52153" y="742950"/>
            <a:ext cx="8686800" cy="3886200"/>
          </a:xfrm>
        </p:spPr>
        <p:txBody>
          <a:bodyPr>
            <a:noAutofit/>
          </a:bodyPr>
          <a:lstStyle/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Garamond" pitchFamily="18" charset="0"/>
                <a:ea typeface="Aharoni"/>
                <a:cs typeface="Aharoni"/>
              </a:rPr>
              <a:t>Monthly Revenue Stakeholders’ meeting as a vehicle for sustained Revenue drive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Garamond" pitchFamily="18" charset="0"/>
                <a:ea typeface="Aharoni"/>
                <a:cs typeface="Aharoni"/>
              </a:rPr>
              <a:t>Enhanced transparency and accountability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Garamond" pitchFamily="18" charset="0"/>
                <a:ea typeface="Aharoni"/>
                <a:cs typeface="Aharoni"/>
              </a:rPr>
              <a:t>Efficient allocation of resources across sectors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Garamond" pitchFamily="18" charset="0"/>
                <a:ea typeface="Aharoni"/>
                <a:cs typeface="Aharoni"/>
              </a:rPr>
              <a:t>Periodic review of Performance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Garamond" pitchFamily="18" charset="0"/>
                <a:ea typeface="Aharoni"/>
                <a:cs typeface="Aharoni"/>
              </a:rPr>
              <a:t>Tighter operational expenditure control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000" dirty="0" smtClean="0">
                <a:latin typeface="Garamond" pitchFamily="18" charset="0"/>
                <a:ea typeface="Aharoni"/>
                <a:cs typeface="Aharoni"/>
              </a:rPr>
              <a:t>Strict adherence to the Y2015 Budget Operational Guidelines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Tx/>
              <a:buNone/>
              <a:defRPr/>
            </a:pPr>
            <a:r>
              <a:rPr lang="en-US" sz="2000" dirty="0" smtClean="0">
                <a:latin typeface="Garamond" pitchFamily="18" charset="0"/>
              </a:rPr>
              <a:t>	</a:t>
            </a:r>
          </a:p>
        </p:txBody>
      </p:sp>
      <p:pic>
        <p:nvPicPr>
          <p:cNvPr id="256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6096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09550"/>
            <a:ext cx="7010400" cy="533400"/>
          </a:xfrm>
        </p:spPr>
        <p:txBody>
          <a:bodyPr/>
          <a:lstStyle/>
          <a:p>
            <a:pPr algn="ctr" eaLnBrk="1" hangingPunct="1"/>
            <a:r>
              <a:rPr lang="en-US" altLang="en-US" sz="2500" b="1" dirty="0" smtClean="0">
                <a:solidFill>
                  <a:srgbClr val="002060"/>
                </a:solidFill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/>
            </a:r>
            <a:br>
              <a:rPr lang="en-US" altLang="en-US" sz="2500" b="1" dirty="0" smtClean="0">
                <a:solidFill>
                  <a:srgbClr val="002060"/>
                </a:solidFill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altLang="en-US" sz="2500" b="1" dirty="0" smtClean="0">
                <a:solidFill>
                  <a:srgbClr val="002060"/>
                </a:solidFill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Y2015 Budget Key Implementation  Strategies../2</a:t>
            </a:r>
            <a:endParaRPr lang="en-US" altLang="en-US" sz="2500" b="1" dirty="0" smtClean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742950"/>
            <a:ext cx="8686800" cy="3962400"/>
          </a:xfrm>
        </p:spPr>
        <p:txBody>
          <a:bodyPr>
            <a:noAutofit/>
          </a:bodyPr>
          <a:lstStyle/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Garamond" pitchFamily="18" charset="0"/>
                <a:ea typeface="Aharoni"/>
                <a:cs typeface="Aharoni"/>
              </a:rPr>
              <a:t>More effective and efficient Project Monitoring and Evaluation</a:t>
            </a:r>
          </a:p>
          <a:p>
            <a:pPr marL="274320" indent="-274320" fontAlgn="auto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Garamond" pitchFamily="18" charset="0"/>
                <a:ea typeface="Aharoni"/>
                <a:cs typeface="Aharoni"/>
              </a:rPr>
              <a:t>Benchmark performance set at 100%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Garamond" pitchFamily="18" charset="0"/>
                <a:ea typeface="Aharoni"/>
                <a:cs typeface="Aharoni"/>
              </a:rPr>
              <a:t>Re-alignment of MDAs 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Garamond" pitchFamily="18" charset="0"/>
                <a:ea typeface="Aharoni"/>
                <a:cs typeface="Aharoni"/>
              </a:rPr>
              <a:t>Restructuring of Internal loans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Garamond" pitchFamily="18" charset="0"/>
                <a:ea typeface="Aharoni"/>
                <a:cs typeface="Aharoni"/>
              </a:rPr>
              <a:t>Review of Capital project implementation strategies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r>
              <a:rPr lang="en-US" sz="2200" dirty="0" smtClean="0">
                <a:latin typeface="Garamond" pitchFamily="18" charset="0"/>
                <a:ea typeface="Aharoni"/>
                <a:cs typeface="Aharoni"/>
              </a:rPr>
              <a:t>Implementation of Treasury Single Account (TSA)</a:t>
            </a: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 typeface="Wingdings 2"/>
              <a:buChar char=""/>
              <a:defRPr/>
            </a:pPr>
            <a:endParaRPr lang="en-US" sz="2200" dirty="0" smtClean="0">
              <a:latin typeface="Garamond" pitchFamily="18" charset="0"/>
              <a:ea typeface="Aharoni"/>
              <a:cs typeface="Aharoni"/>
            </a:endParaRP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Tx/>
              <a:buNone/>
              <a:defRPr/>
            </a:pPr>
            <a:endParaRPr lang="en-US" sz="2200" dirty="0" smtClean="0">
              <a:latin typeface="Garamond" pitchFamily="18" charset="0"/>
            </a:endParaRPr>
          </a:p>
          <a:p>
            <a:pPr marL="274320" indent="-274320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600"/>
              </a:spcAft>
              <a:buFontTx/>
              <a:buNone/>
              <a:defRPr/>
            </a:pPr>
            <a:endParaRPr lang="en-US" sz="2200" dirty="0" smtClean="0">
              <a:latin typeface="Garamond" pitchFamily="18" charset="0"/>
            </a:endParaRPr>
          </a:p>
        </p:txBody>
      </p:sp>
      <p:pic>
        <p:nvPicPr>
          <p:cNvPr id="2560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6096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200" dirty="0" smtClean="0"/>
              <a:t>Q4 &amp; Full Y2015 Budget Performance </a:t>
            </a:r>
            <a:r>
              <a:rPr lang="fr-FR" altLang="en-US" sz="1200" dirty="0" err="1" smtClean="0"/>
              <a:t>Appraisal</a:t>
            </a:r>
            <a:endParaRPr lang="en-US" altLang="en-US" sz="12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72014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1" y="2247900"/>
            <a:ext cx="8850312" cy="857250"/>
          </a:xfrm>
        </p:spPr>
        <p:txBody>
          <a:bodyPr/>
          <a:lstStyle/>
          <a:p>
            <a:pPr algn="ctr"/>
            <a:r>
              <a:rPr lang="en-US" altLang="en-US" sz="3200" dirty="0" smtClean="0">
                <a:latin typeface="Garamond" pitchFamily="18" charset="0"/>
              </a:rPr>
              <a:t>Highlights of Budget Performance Review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200" dirty="0" smtClean="0"/>
              <a:t>Q4 &amp; Full Y2015 Budget Performance </a:t>
            </a:r>
            <a:r>
              <a:rPr lang="fr-FR" altLang="en-US" sz="1200" dirty="0" err="1" smtClean="0"/>
              <a:t>Appraisal</a:t>
            </a:r>
            <a:endParaRPr lang="en-US" altLang="en-US" sz="12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50443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1" y="2247900"/>
            <a:ext cx="8850312" cy="8572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January – September Budget Appraisal ( Recap)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53598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990600" y="180975"/>
            <a:ext cx="7391400" cy="714375"/>
          </a:xfrm>
        </p:spPr>
        <p:txBody>
          <a:bodyPr/>
          <a:lstStyle/>
          <a:p>
            <a:pPr algn="ctr"/>
            <a:r>
              <a:rPr lang="en-US" altLang="en-US" sz="2400" b="1" dirty="0" smtClean="0">
                <a:latin typeface="Garamond" pitchFamily="18" charset="0"/>
                <a:cs typeface="Tahoma" pitchFamily="34" charset="0"/>
              </a:rPr>
              <a:t>Highlights of Cumulative Q3 (Jan. – Sept)  Y2015 Budget Performance</a:t>
            </a:r>
            <a:endParaRPr lang="en-US" altLang="en-US" sz="2400" dirty="0" smtClean="0">
              <a:latin typeface="Garamond" pitchFamily="18" charset="0"/>
              <a:cs typeface="Tahoma" pitchFamily="34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228599" y="895350"/>
            <a:ext cx="8766175" cy="3447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ts val="1200"/>
              </a:spcBef>
            </a:pP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The Overall budget performance was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65%; </a:t>
            </a: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below the set benchmark of 100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%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2"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Total Revenue          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	-     N</a:t>
            </a:r>
            <a:r>
              <a:rPr lang="en-US" sz="20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300.835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bn/82%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2"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Recurrent </a:t>
            </a: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Expenditure  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	-     N</a:t>
            </a:r>
            <a:r>
              <a:rPr lang="en-US" sz="20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172.674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bn/95%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4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-Personnel Cost   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-     N</a:t>
            </a:r>
            <a:r>
              <a:rPr lang="en-US" sz="20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74.299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bn/87%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4" eaLnBrk="1" hangingPunct="1">
              <a:lnSpc>
                <a:spcPct val="80000"/>
              </a:lnSpc>
              <a:spcBef>
                <a:spcPts val="1200"/>
              </a:spcBef>
            </a:pP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-Overhead Cost   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-     N</a:t>
            </a:r>
            <a:r>
              <a:rPr lang="en-US" sz="20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98.374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bn/102%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2"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Capital Expenditure       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	-     N</a:t>
            </a:r>
            <a:r>
              <a:rPr lang="en-US" sz="20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66.098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bn/35%  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2"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en-US" sz="2000" dirty="0">
                <a:latin typeface="Garamond" pitchFamily="18" charset="0"/>
                <a:cs typeface="Tahoma" pitchFamily="34" charset="0"/>
              </a:rPr>
              <a:t>Financing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 Requirement    -    N62.065bn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  <a:p>
            <a:pPr lvl="2" eaLnBrk="1" hangingPunct="1">
              <a:lnSpc>
                <a:spcPct val="80000"/>
              </a:lnSpc>
              <a:spcBef>
                <a:spcPts val="1200"/>
              </a:spcBef>
              <a:buFont typeface="Wingdings" pitchFamily="2" charset="2"/>
              <a:buChar char="§"/>
            </a:pP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Capital/Recurrent Ratio was </a:t>
            </a:r>
            <a:r>
              <a:rPr lang="en-US" sz="20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27:73 </a:t>
            </a:r>
            <a:r>
              <a:rPr lang="en-US" altLang="en-US" sz="2000" dirty="0" smtClean="0">
                <a:latin typeface="Garamond" pitchFamily="18" charset="0"/>
                <a:cs typeface="Tahoma" pitchFamily="34" charset="0"/>
              </a:rPr>
              <a:t>as against 51:49 benchmark per Y2015 budget.</a:t>
            </a:r>
            <a:endParaRPr lang="en-US" altLang="en-US" sz="2000" dirty="0">
              <a:latin typeface="Garamond" pitchFamily="18" charset="0"/>
              <a:cs typeface="Tahoma" pitchFamily="34" charset="0"/>
            </a:endParaRPr>
          </a:p>
        </p:txBody>
      </p:sp>
      <p:pic>
        <p:nvPicPr>
          <p:cNvPr id="27653" name="Picture 6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0" y="1733550"/>
            <a:ext cx="8850312" cy="8572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Y2015 </a:t>
            </a:r>
            <a:r>
              <a:rPr lang="en-US" altLang="en-US" sz="2800" b="1" dirty="0">
                <a:solidFill>
                  <a:srgbClr val="C00000"/>
                </a:solidFill>
                <a:latin typeface="Garamond" pitchFamily="18" charset="0"/>
              </a:rPr>
              <a:t>Budget </a:t>
            </a:r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Quarterly Appraisal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31289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838200" y="133350"/>
            <a:ext cx="7848600" cy="381000"/>
          </a:xfrm>
        </p:spPr>
        <p:txBody>
          <a:bodyPr/>
          <a:lstStyle/>
          <a:p>
            <a:pPr algn="ctr"/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000" b="1" dirty="0" smtClean="0">
                <a:solidFill>
                  <a:srgbClr val="002060"/>
                </a:solidFill>
                <a:latin typeface="Garamond" pitchFamily="18" charset="0"/>
              </a:rPr>
              <a:t>Comparative Analysis of Y2015 Budget Performance from Q1 to Q4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594574746"/>
              </p:ext>
            </p:extLst>
          </p:nvPr>
        </p:nvGraphicFramePr>
        <p:xfrm>
          <a:off x="152400" y="731671"/>
          <a:ext cx="8762996" cy="40964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0997"/>
                <a:gridCol w="1219200"/>
                <a:gridCol w="685800"/>
                <a:gridCol w="609600"/>
                <a:gridCol w="457203"/>
                <a:gridCol w="609600"/>
                <a:gridCol w="609597"/>
                <a:gridCol w="457200"/>
                <a:gridCol w="762000"/>
                <a:gridCol w="685800"/>
                <a:gridCol w="457200"/>
                <a:gridCol w="685800"/>
                <a:gridCol w="689740"/>
                <a:gridCol w="453259"/>
              </a:tblGrid>
              <a:tr h="24965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Details</a:t>
                      </a: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Q1</a:t>
                      </a:r>
                      <a:endParaRPr lang="en-US" sz="11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Q2</a:t>
                      </a:r>
                      <a:endParaRPr lang="en-US" sz="11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Q3</a:t>
                      </a:r>
                      <a:endParaRPr lang="en-US" sz="11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Q4</a:t>
                      </a:r>
                      <a:endParaRPr lang="en-US" sz="11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428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(Jan-Mar.)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(Jan-Mar.)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 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(Apr-June)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(Apr-June)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(July-Sept.)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(July-Sept.)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 %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(Oct-Dec.)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(Oct-Dec.)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 %</a:t>
                      </a:r>
                    </a:p>
                  </a:txBody>
                  <a:tcPr marT="45695" marB="4569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8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 Revenue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100.587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99.697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100.551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98.546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59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ii.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Recurrent Expenditure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Personnel Cost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Overhead Cost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60.494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28.325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32.169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58.022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24.440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33.582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104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60.494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28.325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32.169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59.410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24.117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35.292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60.494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28.325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32.169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55.242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25.742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29.500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1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60.494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28.325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32.169</a:t>
                      </a:r>
                    </a:p>
                    <a:p>
                      <a:pPr algn="ctr"/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50.330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24.238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26.092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</a:p>
                    <a:p>
                      <a:pPr algn="ctr"/>
                      <a:endParaRPr lang="en-US" sz="1050" dirty="0" smtClean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13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iii.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Surplus/(Deficit) on CRF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42.565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40.288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45.310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48.296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0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iv.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Capital Expenditure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15.078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22.470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28.550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61.928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61.576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</a:t>
                      </a:r>
                      <a:endParaRPr lang="en-US" sz="105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7905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v.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t"/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 Requirement </a:t>
                      </a:r>
                      <a:r>
                        <a:rPr lang="en-US" sz="105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Surplus/(Deficit)</a:t>
                      </a:r>
                      <a:endParaRPr lang="en-US" sz="105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27.487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17.818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16.760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(13.359)</a:t>
                      </a:r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50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89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vi.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73.099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81.880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83.791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111.906</a:t>
                      </a:r>
                      <a:endParaRPr lang="en-US" sz="105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</a:p>
                  </a:txBody>
                  <a:tcPr marT="45695" marB="4569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9803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804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610600" y="133350"/>
            <a:ext cx="3857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28600" y="4781550"/>
            <a:ext cx="47244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445937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0"/>
            <a:ext cx="6934200" cy="514350"/>
          </a:xfrm>
        </p:spPr>
        <p:txBody>
          <a:bodyPr/>
          <a:lstStyle/>
          <a:p>
            <a:pPr eaLnBrk="1" hangingPunct="1"/>
            <a:r>
              <a:rPr lang="en-US" sz="2000" b="1" dirty="0" smtClean="0">
                <a:solidFill>
                  <a:schemeClr val="tx1"/>
                </a:solidFill>
                <a:latin typeface="Garamond" pitchFamily="18" charset="0"/>
              </a:rPr>
              <a:t>Q4 (Oct-Dec.) Y2015 Revenue Performance</a:t>
            </a:r>
          </a:p>
        </p:txBody>
      </p:sp>
      <p:pic>
        <p:nvPicPr>
          <p:cNvPr id="3584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38099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209550"/>
            <a:ext cx="4619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63918316"/>
              </p:ext>
            </p:extLst>
          </p:nvPr>
        </p:nvGraphicFramePr>
        <p:xfrm>
          <a:off x="762000" y="514350"/>
          <a:ext cx="7010398" cy="41148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9794"/>
                <a:gridCol w="1402682"/>
                <a:gridCol w="1255031"/>
                <a:gridCol w="882891"/>
              </a:tblGrid>
              <a:tr h="7581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Oct– Dec.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Nbn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Oct– Dec.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 Nbn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%          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Perf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74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Revenue (A+B+C)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122.423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98.546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1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A.  Internally Generated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85.679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69.694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L/S Internal   Revenue Services (LIRS)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69.788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64.787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 Internally   Generated Revenue (Others)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10.053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2.987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III. Dedicated Revenue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4.888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1.420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IV. Investment Income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0.175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286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V.  Extra Ordinary Revenue  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0.775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B.  Capital Receipts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5.244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3.254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58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C.   Federal Transfers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31.500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25.598</a:t>
                      </a:r>
                      <a:endParaRPr lang="en-US" sz="14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I.  Statutory Allocation</a:t>
                      </a:r>
                      <a:endParaRPr kumimoji="0" lang="en-SG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13.500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8.798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945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II. Value Added Tax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18.000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16.800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815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914400" y="133350"/>
            <a:ext cx="7772400" cy="457200"/>
          </a:xfrm>
        </p:spPr>
        <p:txBody>
          <a:bodyPr/>
          <a:lstStyle/>
          <a:p>
            <a:pPr algn="ctr"/>
            <a:r>
              <a:rPr lang="en-US" altLang="en-US" sz="2400" dirty="0" smtClean="0">
                <a:solidFill>
                  <a:srgbClr val="002060"/>
                </a:solidFill>
                <a:latin typeface="Arial Black" pitchFamily="34" charset="0"/>
                <a:cs typeface="Arial" charset="0"/>
              </a:rPr>
              <a:t>Q4 2015 Vs Q4 2014 (Oct. – Dec.)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sz="quarter" idx="1"/>
          </p:nvPr>
        </p:nvSpPr>
        <p:spPr>
          <a:xfrm>
            <a:off x="277870" y="590550"/>
            <a:ext cx="8485130" cy="4149783"/>
          </a:xfrm>
        </p:spPr>
        <p:txBody>
          <a:bodyPr/>
          <a:lstStyle/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v"/>
              <a:defRPr/>
            </a:pP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Budget Performance for the 4</a:t>
            </a:r>
            <a:r>
              <a:rPr lang="en-US" sz="1600" baseline="300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</a:t>
            </a: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 Quarter, Y2015  was N111.906bn/ 91% as against N93.712bn/ 77% same period in 2014; N18.194bn  more in absolute terms than previous year.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v"/>
              <a:defRPr/>
            </a:pP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Total Revenue (TR) recorded N98.546bn/80% compared to N89.319bn /77% for same period in Y2014; a increase of N9.227bn above Y2014</a:t>
            </a:r>
          </a:p>
          <a:p>
            <a:pPr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v"/>
              <a:defRPr/>
            </a:pP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Recurrent Expenditure was N50.330bn/83% as against N61.673bn/91% in Y2014, indicating a decrease of N11.343bn in Government spending on recurrent expenditure.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Personnel Cost Performed N24.238bn /86% as against N21.767bn /98% in Y2014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  <a:buFont typeface="Arial" pitchFamily="34" charset="0"/>
              <a:buChar char="•"/>
              <a:defRPr/>
            </a:pPr>
            <a:r>
              <a:rPr lang="en-US" sz="16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Overhead Cost performed: N26.092bn/81%  as against N39.906bn/95% in Y2014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en-US" sz="1600" dirty="0" smtClean="0">
                <a:solidFill>
                  <a:srgbClr val="FF0000"/>
                </a:solidFill>
                <a:latin typeface="Garamond" pitchFamily="18" charset="0"/>
                <a:cs typeface="Tahoma" pitchFamily="34" charset="0"/>
              </a:rPr>
              <a:t> </a:t>
            </a:r>
            <a:r>
              <a:rPr lang="en-US" sz="1600" dirty="0" smtClean="0">
                <a:latin typeface="Garamond" pitchFamily="18" charset="0"/>
                <a:cs typeface="Tahoma" pitchFamily="34" charset="0"/>
              </a:rPr>
              <a:t>Surplus/(Deficit)on CRF was  N48.216bn/78% as against N27.646bn/53% same period in Y2014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en-US" sz="1600" dirty="0" smtClean="0">
                <a:latin typeface="Garamond" pitchFamily="18" charset="0"/>
                <a:cs typeface="Tahoma" pitchFamily="34" charset="0"/>
              </a:rPr>
              <a:t>Capital </a:t>
            </a:r>
            <a:r>
              <a:rPr lang="en-US" sz="1600" dirty="0">
                <a:latin typeface="Garamond" pitchFamily="18" charset="0"/>
                <a:cs typeface="Tahoma" pitchFamily="34" charset="0"/>
              </a:rPr>
              <a:t>Receipts was </a:t>
            </a:r>
            <a:r>
              <a:rPr lang="en-US" sz="1600" dirty="0" smtClean="0">
                <a:latin typeface="Garamond" pitchFamily="18" charset="0"/>
                <a:cs typeface="Tahoma" pitchFamily="34" charset="0"/>
              </a:rPr>
              <a:t>N3.254bn/62% </a:t>
            </a:r>
            <a:r>
              <a:rPr lang="en-US" sz="1600" dirty="0">
                <a:latin typeface="Garamond" pitchFamily="18" charset="0"/>
                <a:cs typeface="Tahoma" pitchFamily="34" charset="0"/>
              </a:rPr>
              <a:t>against </a:t>
            </a:r>
            <a:r>
              <a:rPr lang="en-US" sz="1600" dirty="0" smtClean="0">
                <a:latin typeface="Garamond" pitchFamily="18" charset="0"/>
                <a:cs typeface="Tahoma" pitchFamily="34" charset="0"/>
              </a:rPr>
              <a:t>N3.197bn/55% </a:t>
            </a:r>
            <a:r>
              <a:rPr lang="en-US" sz="1600" dirty="0">
                <a:latin typeface="Garamond" pitchFamily="18" charset="0"/>
                <a:cs typeface="Tahoma" pitchFamily="34" charset="0"/>
              </a:rPr>
              <a:t>same period in 2014</a:t>
            </a:r>
          </a:p>
          <a:p>
            <a:pPr eaLnBrk="1" hangingPunct="1">
              <a:spcBef>
                <a:spcPts val="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en-US" sz="1600" dirty="0">
                <a:latin typeface="Garamond" pitchFamily="18" charset="0"/>
                <a:cs typeface="Tahoma" pitchFamily="34" charset="0"/>
              </a:rPr>
              <a:t>Capital Expenditure performed </a:t>
            </a:r>
            <a:r>
              <a:rPr lang="en-US" sz="1600" dirty="0" smtClean="0">
                <a:latin typeface="Garamond" pitchFamily="18" charset="0"/>
                <a:cs typeface="Tahoma" pitchFamily="34" charset="0"/>
              </a:rPr>
              <a:t>N61.576bn/99% </a:t>
            </a:r>
            <a:r>
              <a:rPr lang="en-US" sz="1600" dirty="0">
                <a:latin typeface="Garamond" pitchFamily="18" charset="0"/>
                <a:cs typeface="Tahoma" pitchFamily="34" charset="0"/>
              </a:rPr>
              <a:t>compared to </a:t>
            </a:r>
            <a:r>
              <a:rPr lang="en-US" sz="1600" dirty="0" smtClean="0">
                <a:latin typeface="Garamond" pitchFamily="18" charset="0"/>
                <a:cs typeface="Tahoma" pitchFamily="34" charset="0"/>
              </a:rPr>
              <a:t>N32.039bn/55</a:t>
            </a:r>
            <a:r>
              <a:rPr lang="en-US" sz="1600" dirty="0">
                <a:latin typeface="Garamond" pitchFamily="18" charset="0"/>
                <a:cs typeface="Tahoma" pitchFamily="34" charset="0"/>
              </a:rPr>
              <a:t>% same period in Y2014</a:t>
            </a:r>
          </a:p>
          <a:p>
            <a:pPr marL="319088" lvl="1" indent="0" eaLnBrk="1" hangingPunct="1">
              <a:spcAft>
                <a:spcPts val="1200"/>
              </a:spcAft>
              <a:buNone/>
              <a:defRPr/>
            </a:pPr>
            <a:endParaRPr lang="en-US" sz="1600" dirty="0" smtClean="0">
              <a:solidFill>
                <a:srgbClr val="FF0000"/>
              </a:solidFill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eaLnBrk="1" hangingPunct="1">
              <a:spcAft>
                <a:spcPts val="1200"/>
              </a:spcAft>
              <a:buFont typeface="Wingdings 2" pitchFamily="18" charset="2"/>
              <a:buNone/>
              <a:defRPr/>
            </a:pPr>
            <a:endParaRPr lang="en-US" sz="1600" b="1" dirty="0" smtClean="0">
              <a:solidFill>
                <a:srgbClr val="FF0000"/>
              </a:solidFill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spcAft>
                <a:spcPts val="1200"/>
              </a:spcAft>
              <a:defRPr/>
            </a:pPr>
            <a:endParaRPr lang="en-US" sz="1600" dirty="0" smtClean="0">
              <a:solidFill>
                <a:srgbClr val="FF0000"/>
              </a:solidFill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72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45243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26636" y="133350"/>
            <a:ext cx="669727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2469" y="1943100"/>
            <a:ext cx="8850312" cy="8572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Cummulative (January – December) Budget Appraisal 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28627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711200" y="133350"/>
            <a:ext cx="7543800" cy="609600"/>
          </a:xfrm>
        </p:spPr>
        <p:txBody>
          <a:bodyPr/>
          <a:lstStyle/>
          <a:p>
            <a:pPr algn="ctr"/>
            <a:r>
              <a:rPr lang="en-US" altLang="en-US" sz="1800" b="1" dirty="0" smtClean="0">
                <a:latin typeface="Tahoma" pitchFamily="34" charset="0"/>
                <a:cs typeface="Tahoma" pitchFamily="34" charset="0"/>
              </a:rPr>
              <a:t> Cumulative (Jan-Dec.) Budget Performance for Y2015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290465642"/>
              </p:ext>
            </p:extLst>
          </p:nvPr>
        </p:nvGraphicFramePr>
        <p:xfrm>
          <a:off x="146050" y="890441"/>
          <a:ext cx="5492751" cy="37366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274"/>
                <a:gridCol w="1690104"/>
                <a:gridCol w="1258983"/>
                <a:gridCol w="1258983"/>
                <a:gridCol w="734407"/>
              </a:tblGrid>
              <a:tr h="30661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Details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2015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6029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Revised 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(Jan-Dec.) 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(Jan-Dec)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 %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6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Revenue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489.690</a:t>
                      </a:r>
                      <a:endParaRPr lang="en-US" sz="120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399.382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82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535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 Expenditure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Personnel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Overhead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241.977</a:t>
                      </a:r>
                      <a:endParaRPr lang="en-US" sz="120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113.300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128.677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223.003</a:t>
                      </a:r>
                      <a:endParaRPr lang="en-US" sz="1200" b="0" i="0" u="none" strike="noStrike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u="none" strike="noStrike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98.537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124.466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92</a:t>
                      </a:r>
                      <a:endParaRPr lang="en-US" sz="1200" b="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97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6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Surplus/(Deficit) on CRF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247.713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176.379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71</a:t>
                      </a:r>
                      <a:endParaRPr lang="en-US" sz="12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6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iv.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247.713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127.673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52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486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Requirement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Surplus/(Deficit)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48.706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en-US" sz="1200" b="0" dirty="0">
                        <a:solidFill>
                          <a:srgbClr val="000000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918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489.690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350.676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72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389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46050" y="133350"/>
            <a:ext cx="5397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90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ontent Placeholder 8"/>
          <p:cNvSpPr txBox="1">
            <a:spLocks/>
          </p:cNvSpPr>
          <p:nvPr/>
        </p:nvSpPr>
        <p:spPr bwMode="auto">
          <a:xfrm>
            <a:off x="6248400" y="901870"/>
            <a:ext cx="2747963" cy="3879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1800" dirty="0" smtClean="0">
                <a:latin typeface="Garamond" pitchFamily="18" charset="0"/>
              </a:rPr>
              <a:t>Overall Jan-Dec. Cumulative performance at  72% lower than </a:t>
            </a:r>
            <a:r>
              <a:rPr lang="en-US" altLang="en-US" sz="1800" dirty="0" smtClean="0">
                <a:solidFill>
                  <a:srgbClr val="FF0000"/>
                </a:solidFill>
                <a:latin typeface="Garamond" pitchFamily="18" charset="0"/>
              </a:rPr>
              <a:t>83%  </a:t>
            </a:r>
            <a:r>
              <a:rPr lang="en-US" altLang="en-US" sz="1800" dirty="0" smtClean="0">
                <a:latin typeface="Garamond" pitchFamily="18" charset="0"/>
              </a:rPr>
              <a:t>for  Y2014</a:t>
            </a:r>
          </a:p>
          <a:p>
            <a:r>
              <a:rPr lang="en-US" altLang="en-US" sz="1800" dirty="0" smtClean="0">
                <a:latin typeface="Garamond" pitchFamily="18" charset="0"/>
              </a:rPr>
              <a:t>Cumulative Capital expenditure performed at 52% </a:t>
            </a:r>
          </a:p>
          <a:p>
            <a:r>
              <a:rPr lang="en-US" altLang="en-US" sz="1800" dirty="0" smtClean="0">
                <a:latin typeface="Garamond" pitchFamily="18" charset="0"/>
              </a:rPr>
              <a:t>However, Revenue performance recorded 82% </a:t>
            </a:r>
            <a:r>
              <a:rPr lang="en-US" altLang="en-US" sz="1800" dirty="0" smtClean="0">
                <a:solidFill>
                  <a:srgbClr val="FF0000"/>
                </a:solidFill>
                <a:latin typeface="Garamond" pitchFamily="18" charset="0"/>
              </a:rPr>
              <a:t>which was within range for the period.</a:t>
            </a:r>
          </a:p>
          <a:p>
            <a:endParaRPr lang="en-US" altLang="en-US" sz="1800" dirty="0" smtClean="0">
              <a:latin typeface="Garamond" pitchFamily="18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9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7205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>
          <a:xfrm>
            <a:off x="711200" y="209550"/>
            <a:ext cx="7543800" cy="533400"/>
          </a:xfrm>
        </p:spPr>
        <p:txBody>
          <a:bodyPr/>
          <a:lstStyle/>
          <a:p>
            <a:r>
              <a:rPr lang="en-US" altLang="en-US" sz="1500" b="1" dirty="0" smtClean="0">
                <a:latin typeface="Garamond" pitchFamily="18" charset="0"/>
                <a:cs typeface="Tahoma" pitchFamily="34" charset="0"/>
              </a:rPr>
              <a:t> Comparative Analysis of Cumulative (Jan-Dec.) Budget Performance for Y2013 –Y2015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3290465642"/>
              </p:ext>
            </p:extLst>
          </p:nvPr>
        </p:nvGraphicFramePr>
        <p:xfrm>
          <a:off x="146050" y="915542"/>
          <a:ext cx="8693149" cy="3933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350"/>
                <a:gridCol w="1371600"/>
                <a:gridCol w="1066800"/>
                <a:gridCol w="914400"/>
                <a:gridCol w="533400"/>
                <a:gridCol w="838200"/>
                <a:gridCol w="838200"/>
                <a:gridCol w="609600"/>
                <a:gridCol w="838200"/>
                <a:gridCol w="762000"/>
                <a:gridCol w="533399"/>
              </a:tblGrid>
              <a:tr h="25374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Details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2015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2014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2013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20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Revised 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(Jan-Dec.) 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(Jan-Dec)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 %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(Jan-Dec)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  (Jan-Dec)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%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(Jan-Dec)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  (Jan-Dec)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Perf.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%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76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Total Revenue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489.690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399.382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82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466.506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400.180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cs typeface="Calibri" pitchFamily="34" charset="0"/>
                        </a:rPr>
                        <a:t>416.328</a:t>
                      </a:r>
                      <a:endParaRPr lang="en-US" sz="1050" dirty="0">
                        <a:solidFill>
                          <a:schemeClr val="tx1"/>
                        </a:solidFill>
                        <a:latin typeface="Garamond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380.482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91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8119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 Expenditure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Personnel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lphaLcPeriod"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Overhead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241.977</a:t>
                      </a: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113.300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128.677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223.003</a:t>
                      </a:r>
                      <a:endParaRPr lang="en-US" sz="1050" b="0" i="0" u="none" strike="noStrike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98.537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124.466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92</a:t>
                      </a:r>
                      <a:endParaRPr lang="en-US" sz="1050" b="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97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241.865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88.221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153.644</a:t>
                      </a: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230.650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84.922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145.728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endParaRPr lang="en-US" sz="1050" b="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dirty="0" smtClean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214.729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dirty="0" smtClean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83.958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130.771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199.377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i="0" u="none" strike="noStrike" dirty="0" smtClean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80.428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118.949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93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50" b="0" dirty="0" smtClean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96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91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179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Surplus/(Deficit) on CRF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247.713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176.379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71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224.641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169.530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201.599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181.105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90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76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iv.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Receipts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20.976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8.160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39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23.184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7.295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10.912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6.848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63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276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247.713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127.673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52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247.825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177.662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292.376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230.367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79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820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 Requirement</a:t>
                      </a: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– Surplus/(Deficit)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48.706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(0.837)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(79.865)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(42.415)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53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53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vii.</a:t>
                      </a:r>
                    </a:p>
                  </a:txBody>
                  <a:tcPr marL="91437" marR="91437" marT="45734" marB="4573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489.690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350.676</a:t>
                      </a:r>
                    </a:p>
                  </a:txBody>
                  <a:tcPr marL="9523" marR="9523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72</a:t>
                      </a:r>
                    </a:p>
                  </a:txBody>
                  <a:tcPr marL="91423" marR="91423" marT="45715" marB="4571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489.690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408.312</a:t>
                      </a:r>
                      <a:endParaRPr lang="en-US" sz="105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37" marR="91437" marT="45734" marB="4573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507.105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429.745</a:t>
                      </a:r>
                      <a:endParaRPr lang="en-US" sz="105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85</a:t>
                      </a:r>
                      <a:endParaRPr lang="en-US" sz="1050" b="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389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209550"/>
            <a:ext cx="53975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90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04800" y="47815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8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472056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0" y="1733550"/>
            <a:ext cx="8850312" cy="8572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January – December </a:t>
            </a:r>
            <a:r>
              <a:rPr lang="en-US" altLang="en-US" sz="2800" b="1" dirty="0">
                <a:solidFill>
                  <a:srgbClr val="C00000"/>
                </a:solidFill>
                <a:latin typeface="Garamond" pitchFamily="18" charset="0"/>
              </a:rPr>
              <a:t>Revenue Appraisal</a:t>
            </a:r>
            <a:endParaRPr lang="en-US" altLang="en-US" sz="2800" b="1" dirty="0" smtClean="0">
              <a:solidFill>
                <a:srgbClr val="C00000"/>
              </a:solidFill>
              <a:latin typeface="Garamond" pitchFamily="18" charset="0"/>
            </a:endParaRP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53524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939338" y="133350"/>
            <a:ext cx="6705600" cy="419100"/>
          </a:xfrm>
        </p:spPr>
        <p:txBody>
          <a:bodyPr/>
          <a:lstStyle/>
          <a:p>
            <a:pPr algn="ctr" eaLnBrk="1" hangingPunct="1"/>
            <a:r>
              <a:rPr lang="en-US" altLang="en-US" sz="2800" b="1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Cumulative (Jan – Dec.) Revenue Appraisal</a:t>
            </a:r>
            <a:endParaRPr lang="en-US" altLang="en-US" sz="2800" b="1" dirty="0" smtClean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3789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90204" y="492990"/>
            <a:ext cx="8248996" cy="4288559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Total Revenue (TR) performed at N399.382bn/82% of target compared to N400.180bn/86% for Y2014,  a difference of N0.798bn in absolute terms 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Internally Generated Revenue (IGR) was N274.946bn /80%, against N267.700bn /82%, during</a:t>
            </a:r>
            <a:r>
              <a:rPr lang="en-US" altLang="en-US" sz="1500" dirty="0" smtClean="0">
                <a:solidFill>
                  <a:srgbClr val="FF0000"/>
                </a:solidFill>
                <a:latin typeface="Garamond" pitchFamily="18" charset="0"/>
                <a:cs typeface="Tahoma" pitchFamily="34" charset="0"/>
              </a:rPr>
              <a:t> </a:t>
            </a: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same period in Y2014; and 69% of  TR vs. 67% in Y2014;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Dedicated Revenue totaled N9.082bn or 46%, 3.3% of IGR and 2.3% of the TR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LIRS performance was N225.041bn/81%;  it accounted for 82% of the IGR and 56% of the TR, compared to N160.341bn/ 80%  of IGR and 55% of  TR  in Y2014; which shows a higher performance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Capital Receipts (CR) performed at N8.160bn /39%, 3% of the IGR and 2% of the TR, respectively</a:t>
            </a:r>
          </a:p>
          <a:p>
            <a:pPr eaLnBrk="1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v"/>
            </a:pPr>
            <a:r>
              <a:rPr lang="en-US" altLang="en-US" sz="1500" dirty="0" smtClean="0">
                <a:latin typeface="Garamond" pitchFamily="18" charset="0"/>
                <a:cs typeface="Tahoma" pitchFamily="34" charset="0"/>
              </a:rPr>
              <a:t>Federal Transfers (FT) contributed N116.276bn /92%; 29% of  TR; Statutory Allocation (SA) contributed N43.235bn/80%,while VAT performed at N73.041bn/101%.</a:t>
            </a:r>
            <a:endParaRPr lang="en-US" altLang="en-US" sz="1500" u="sng" dirty="0" smtClean="0">
              <a:latin typeface="Garamond" pitchFamily="18" charset="0"/>
              <a:cs typeface="Tahoma" pitchFamily="34" charset="0"/>
            </a:endParaRPr>
          </a:p>
        </p:txBody>
      </p:sp>
      <p:pic>
        <p:nvPicPr>
          <p:cNvPr id="37894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51206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39363" y="133350"/>
            <a:ext cx="75700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title"/>
          </p:nvPr>
        </p:nvSpPr>
        <p:spPr>
          <a:xfrm>
            <a:off x="758825" y="109538"/>
            <a:ext cx="7467600" cy="557212"/>
          </a:xfrm>
        </p:spPr>
        <p:txBody>
          <a:bodyPr/>
          <a:lstStyle/>
          <a:p>
            <a:pPr algn="ctr"/>
            <a:r>
              <a:rPr lang="en-US" altLang="en-US" sz="2000" b="1" dirty="0" smtClean="0">
                <a:latin typeface="Garamond" pitchFamily="18" charset="0"/>
                <a:cs typeface="Tahoma" pitchFamily="34" charset="0"/>
              </a:rPr>
              <a:t>Cumulative (Jan-Dec.) Revenue Performance from Y2010 to Y2015</a:t>
            </a:r>
            <a:endParaRPr lang="en-US" altLang="en-US" sz="2000" dirty="0" smtClean="0">
              <a:latin typeface="Garamond" pitchFamily="18" charset="0"/>
              <a:cs typeface="Tahoma" pitchFamily="34" charset="0"/>
            </a:endParaRPr>
          </a:p>
        </p:txBody>
      </p:sp>
      <p:graphicFrame>
        <p:nvGraphicFramePr>
          <p:cNvPr id="11" name="Content Placeholder 10"/>
          <p:cNvGraphicFramePr>
            <a:graphicFrameLocks noGrp="1"/>
          </p:cNvGraphicFramePr>
          <p:nvPr>
            <p:ph sz="quarter" idx="1"/>
          </p:nvPr>
        </p:nvGraphicFramePr>
        <p:xfrm>
          <a:off x="457200" y="971550"/>
          <a:ext cx="7391400" cy="3581399"/>
        </p:xfrm>
        <a:graphic>
          <a:graphicData uri="http://schemas.openxmlformats.org/drawingml/2006/table">
            <a:tbl>
              <a:tblPr/>
              <a:tblGrid>
                <a:gridCol w="1726437"/>
                <a:gridCol w="1933382"/>
                <a:gridCol w="2359981"/>
                <a:gridCol w="1371600"/>
              </a:tblGrid>
              <a:tr h="333368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Year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Provision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 Actual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 % Performance</a:t>
                      </a:r>
                      <a:r>
                        <a:rPr lang="en-US" sz="1700" b="1" i="0" u="none" strike="noStrike" dirty="0">
                          <a:solidFill>
                            <a:srgbClr val="FFFFFF"/>
                          </a:solidFill>
                          <a:latin typeface="Garamond" pitchFamily="18" charset="0"/>
                        </a:rPr>
                        <a:t> 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8260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Jan. – Dec.   </a:t>
                      </a:r>
                    </a:p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(</a:t>
                      </a:r>
                      <a:r>
                        <a:rPr lang="en-US" sz="17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Nbn</a:t>
                      </a:r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)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Jan. – Dec.   </a:t>
                      </a:r>
                    </a:p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(</a:t>
                      </a:r>
                      <a:r>
                        <a:rPr lang="en-US" sz="17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Nbn</a:t>
                      </a:r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</a:rPr>
                        <a:t>)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3729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2010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322.027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279.067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87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29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2011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352.320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312.037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89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29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2012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399.834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Calibri" pitchFamily="34" charset="0"/>
                        </a:rPr>
                        <a:t>340.637</a:t>
                      </a:r>
                    </a:p>
                  </a:txBody>
                  <a:tcPr marT="45715" marB="45715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Calibri" pitchFamily="34" charset="0"/>
                        </a:rPr>
                        <a:t>85</a:t>
                      </a:r>
                    </a:p>
                  </a:txBody>
                  <a:tcPr marT="45715" marB="45715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29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2013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416.328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380.482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91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78975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2014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466.506</a:t>
                      </a: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400.180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86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291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2015</a:t>
                      </a:r>
                      <a:endParaRPr lang="en-US" sz="17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489.690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399.382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7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82</a:t>
                      </a:r>
                      <a:endParaRPr lang="en-US" sz="17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891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82000" y="13335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8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7467600" cy="544513"/>
          </a:xfrm>
        </p:spPr>
        <p:txBody>
          <a:bodyPr/>
          <a:lstStyle/>
          <a:p>
            <a:pPr eaLnBrk="1" hangingPunct="1"/>
            <a:r>
              <a:rPr lang="en-GB" altLang="en-US" sz="2000" b="1" dirty="0" smtClean="0">
                <a:latin typeface="Garamond" pitchFamily="18" charset="0"/>
                <a:cs typeface="Tahoma" pitchFamily="34" charset="0"/>
              </a:rPr>
              <a:t>Cumulative </a:t>
            </a:r>
            <a:r>
              <a:rPr lang="en-US" altLang="en-US" sz="2000" b="1" dirty="0" smtClean="0">
                <a:latin typeface="Garamond" pitchFamily="18" charset="0"/>
                <a:cs typeface="Tahoma" pitchFamily="34" charset="0"/>
              </a:rPr>
              <a:t>(Jan-Dec.) Performance of Y2015 Capital Receipts</a:t>
            </a:r>
            <a:endParaRPr lang="en-GB" altLang="en-US" sz="2000" b="1" dirty="0" smtClean="0">
              <a:latin typeface="Garamond" pitchFamily="18" charset="0"/>
              <a:cs typeface="Tahoma" pitchFamily="34" charset="0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xmlns="" val="2108340511"/>
              </p:ext>
            </p:extLst>
          </p:nvPr>
        </p:nvGraphicFramePr>
        <p:xfrm>
          <a:off x="457200" y="971550"/>
          <a:ext cx="8077200" cy="3532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5941"/>
                <a:gridCol w="2785241"/>
                <a:gridCol w="1671145"/>
                <a:gridCol w="1392621"/>
                <a:gridCol w="1462252"/>
              </a:tblGrid>
              <a:tr h="106690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SN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Details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Perf. 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pitchFamily="34" charset="0"/>
                      </a:endParaRP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25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i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Grants (Donor Agencies)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7.096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3.286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46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25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ii.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Other Capital Receipts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13.880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4.874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35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201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Total </a:t>
                      </a:r>
                      <a:r>
                        <a:rPr kumimoji="0" 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Arial" charset="0"/>
                        </a:rPr>
                        <a:t>Capital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 Receipts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20.976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 marL="9525" marR="9525" marT="952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8.160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39</a:t>
                      </a:r>
                    </a:p>
                  </a:txBody>
                  <a:tcPr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97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8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>
          <a:xfrm>
            <a:off x="1066800" y="209550"/>
            <a:ext cx="6553200" cy="533400"/>
          </a:xfrm>
        </p:spPr>
        <p:txBody>
          <a:bodyPr/>
          <a:lstStyle/>
          <a:p>
            <a:pPr algn="ctr" eaLnBrk="1" hangingPunct="1"/>
            <a:r>
              <a:rPr lang="en-GB" altLang="en-US" sz="24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  Y2015 Cumulative </a:t>
            </a:r>
            <a:r>
              <a:rPr lang="en-US" altLang="en-US" sz="24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(Jan – Dec) Capital Receipts </a:t>
            </a:r>
            <a:endParaRPr lang="en-GB" altLang="en-US" sz="2400" b="1" dirty="0" smtClean="0">
              <a:solidFill>
                <a:srgbClr val="002060"/>
              </a:solidFill>
              <a:latin typeface="Garamond" pitchFamily="18" charset="0"/>
              <a:cs typeface="Tahoma" pitchFamily="34" charset="0"/>
            </a:endParaRPr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sz="quarter" idx="1"/>
          </p:nvPr>
        </p:nvGraphicFramePr>
        <p:xfrm>
          <a:off x="304800" y="971550"/>
          <a:ext cx="8382000" cy="35385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28334"/>
                <a:gridCol w="2815167"/>
                <a:gridCol w="1905000"/>
                <a:gridCol w="1333499"/>
              </a:tblGrid>
              <a:tr h="970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N (billion)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%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Perf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pitchFamily="34" charset="0"/>
                        </a:rPr>
                        <a:t>.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2010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28.372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12.087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43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2011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19.261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9.313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48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2012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25.677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9.613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32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2013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10.912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6.848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63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191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2014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23.184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7.295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31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332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2015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20.976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8.160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Arial" charset="0"/>
                        </a:rPr>
                        <a:t>39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5103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104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7842250" y="258763"/>
            <a:ext cx="1073150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1" y="2247900"/>
            <a:ext cx="8850312" cy="8572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January – December Expenditure Appraisal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35319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685800" y="133350"/>
            <a:ext cx="7772400" cy="990599"/>
          </a:xfrm>
        </p:spPr>
        <p:txBody>
          <a:bodyPr/>
          <a:lstStyle/>
          <a:p>
            <a:pPr algn="ctr"/>
            <a:r>
              <a:rPr lang="en-US" altLang="en-US" sz="2400" b="1" dirty="0" smtClean="0">
                <a:latin typeface="Garamond" pitchFamily="18" charset="0"/>
              </a:rPr>
              <a:t>Cumulative (Jan – Dec.) Y2015 Personnel Cost Performance Appraisal</a:t>
            </a:r>
            <a:endParaRPr lang="en-US" altLang="en-US" sz="2400" dirty="0" smtClean="0">
              <a:latin typeface="Garamond" pitchFamily="18" charset="0"/>
            </a:endParaRPr>
          </a:p>
        </p:txBody>
      </p:sp>
      <p:sp>
        <p:nvSpPr>
          <p:cNvPr id="48131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1123950"/>
            <a:ext cx="8534400" cy="350520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Garamond" pitchFamily="18" charset="0"/>
              </a:rPr>
              <a:t>Total Personnel Cost (TPC) was N98.537bn/87%, recording an  increase of  N13.615bn over the same period in  Y2014. </a:t>
            </a:r>
          </a:p>
          <a:p>
            <a:pPr>
              <a:lnSpc>
                <a:spcPct val="150000"/>
              </a:lnSpc>
            </a:pPr>
            <a:r>
              <a:rPr lang="en-US" altLang="en-US" sz="2400" dirty="0" smtClean="0">
                <a:latin typeface="Garamond" pitchFamily="18" charset="0"/>
              </a:rPr>
              <a:t>TPC performed 25% of Total Revenue(TR) and 36% of IGR within Wage Policy of maximum 25% of TR but exceeded 35% of IGR  by 1%</a:t>
            </a: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endParaRPr lang="en-US" altLang="en-US" sz="2400" dirty="0" smtClean="0">
              <a:solidFill>
                <a:srgbClr val="00B050"/>
              </a:solidFill>
              <a:latin typeface="Garamond" pitchFamily="18" charset="0"/>
            </a:endParaRPr>
          </a:p>
        </p:txBody>
      </p:sp>
      <p:pic>
        <p:nvPicPr>
          <p:cNvPr id="48134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5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538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>
          <a:xfrm>
            <a:off x="609600" y="209550"/>
            <a:ext cx="8077200" cy="685800"/>
          </a:xfrm>
        </p:spPr>
        <p:txBody>
          <a:bodyPr/>
          <a:lstStyle/>
          <a:p>
            <a:pPr algn="ctr"/>
            <a:r>
              <a:rPr lang="en-US" altLang="en-US" sz="2500" b="1" dirty="0" smtClean="0">
                <a:latin typeface="Garamond" pitchFamily="18" charset="0"/>
                <a:cs typeface="Tahoma" pitchFamily="34" charset="0"/>
              </a:rPr>
              <a:t>Summary of  Cumulative Personnel Costs Performance  (Jan – Dec.;Y2010 - Y2015)</a:t>
            </a:r>
            <a:endParaRPr lang="en-US" altLang="en-US" sz="2500" dirty="0" smtClean="0">
              <a:latin typeface="Garamond" pitchFamily="18" charset="0"/>
              <a:cs typeface="Tahoma" pitchFamily="34" charset="0"/>
            </a:endParaRPr>
          </a:p>
        </p:txBody>
      </p:sp>
      <p:pic>
        <p:nvPicPr>
          <p:cNvPr id="4915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236538" y="933450"/>
          <a:ext cx="8462963" cy="3771898"/>
        </p:xfrm>
        <a:graphic>
          <a:graphicData uri="http://schemas.openxmlformats.org/drawingml/2006/table">
            <a:tbl>
              <a:tblPr/>
              <a:tblGrid>
                <a:gridCol w="2494347"/>
                <a:gridCol w="2392075"/>
                <a:gridCol w="1790247"/>
                <a:gridCol w="1786294"/>
              </a:tblGrid>
              <a:tr h="571385"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Year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Provision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Actual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% Performance</a:t>
                      </a:r>
                      <a:r>
                        <a:rPr lang="en-US" sz="2000" b="1" i="0" u="none" strike="noStrike" dirty="0">
                          <a:solidFill>
                            <a:srgbClr val="FFFFFF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999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Jan. – 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Dec.  </a:t>
                      </a:r>
                    </a:p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20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Jan. – 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Dec.   (</a:t>
                      </a:r>
                      <a:r>
                        <a:rPr lang="en-US" sz="20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100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2010</a:t>
                      </a: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55.079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53.947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00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2011</a:t>
                      </a: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71.429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73.995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104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00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2012</a:t>
                      </a: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81.625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76.550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en-US" sz="200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00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2013</a:t>
                      </a: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83.958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80.428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00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2014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88.221</a:t>
                      </a: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84.922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0087"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20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2015</a:t>
                      </a:r>
                      <a:endParaRPr lang="en-US" sz="20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113.300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3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98.537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</a:t>
                      </a:r>
                      <a:endParaRPr lang="en-US" sz="2000" b="0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713" marB="45713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053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7924800" cy="10477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/>
            </a:r>
            <a:b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</a:b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>Cumulative (Jan- Dec.) Y2015 Overhead Cost Appraisal</a:t>
            </a:r>
            <a:endParaRPr lang="en-US" altLang="en-US" sz="2800" dirty="0" smtClean="0">
              <a:latin typeface="Garamon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47750"/>
            <a:ext cx="8534400" cy="3505200"/>
          </a:xfrm>
        </p:spPr>
        <p:txBody>
          <a:bodyPr/>
          <a:lstStyle/>
          <a:p>
            <a:pPr eaLnBrk="1" fontAlgn="b" hangingPunct="1">
              <a:defRPr/>
            </a:pPr>
            <a:r>
              <a:rPr lang="en-US" dirty="0" smtClean="0">
                <a:latin typeface="Garamond" pitchFamily="18" charset="0"/>
              </a:rPr>
              <a:t>Total Overhead Cost performed N124.466bn/97%; representing  56% of the Total Recurrent Expenditure  gulping  45% of IGR compared with N145.728bn/95%; representing  63% of  Y2014 Total Recurrent Expenditure and 58% of IGR </a:t>
            </a:r>
          </a:p>
          <a:p>
            <a:pPr eaLnBrk="1" fontAlgn="b" hangingPunct="1">
              <a:defRPr/>
            </a:pPr>
            <a:r>
              <a:rPr lang="en-US" dirty="0" smtClean="0">
                <a:solidFill>
                  <a:srgbClr val="FF0000"/>
                </a:solidFill>
                <a:latin typeface="Garamond" pitchFamily="18" charset="0"/>
              </a:rPr>
              <a:t>Overhead Subventions to Parastatal Organizations/Tertiary Institutions  totaled N15.812/98%.</a:t>
            </a:r>
          </a:p>
        </p:txBody>
      </p:sp>
      <p:pic>
        <p:nvPicPr>
          <p:cNvPr id="51206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7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153400" y="133350"/>
            <a:ext cx="8429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6291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le 1"/>
          <p:cNvSpPr>
            <a:spLocks noGrp="1"/>
          </p:cNvSpPr>
          <p:nvPr>
            <p:ph type="title"/>
          </p:nvPr>
        </p:nvSpPr>
        <p:spPr>
          <a:xfrm>
            <a:off x="609600" y="133351"/>
            <a:ext cx="7315200" cy="609600"/>
          </a:xfrm>
        </p:spPr>
        <p:txBody>
          <a:bodyPr/>
          <a:lstStyle/>
          <a:p>
            <a:pPr algn="ctr"/>
            <a:r>
              <a:rPr lang="en-US" altLang="en-US" sz="2400" b="1" dirty="0" smtClean="0">
                <a:solidFill>
                  <a:srgbClr val="002060"/>
                </a:solidFill>
                <a:latin typeface="Garamond" pitchFamily="18" charset="0"/>
              </a:rPr>
              <a:t>   Cumulative (Jan-Dec.) Capital Expenditure Appraisal</a:t>
            </a:r>
            <a:endParaRPr lang="en-US" altLang="en-US" sz="2400" dirty="0" smtClean="0">
              <a:latin typeface="Garamond" pitchFamily="18" charset="0"/>
            </a:endParaRPr>
          </a:p>
        </p:txBody>
      </p:sp>
      <p:sp>
        <p:nvSpPr>
          <p:cNvPr id="56323" name="Content Placeholder 2"/>
          <p:cNvSpPr>
            <a:spLocks noGrp="1"/>
          </p:cNvSpPr>
          <p:nvPr>
            <p:ph sz="quarter" idx="1"/>
          </p:nvPr>
        </p:nvSpPr>
        <p:spPr>
          <a:xfrm>
            <a:off x="533400" y="819150"/>
            <a:ext cx="8153400" cy="3886200"/>
          </a:xfrm>
        </p:spPr>
        <p:txBody>
          <a:bodyPr/>
          <a:lstStyle/>
          <a:p>
            <a:r>
              <a:rPr lang="en-US" altLang="en-US" sz="2500" dirty="0" smtClean="0">
                <a:latin typeface="Garamond" pitchFamily="18" charset="0"/>
              </a:rPr>
              <a:t>Cumulative performance was N127.673bn/52% as against N230.650bn/95%  for the same period in  Y2014. </a:t>
            </a:r>
          </a:p>
          <a:p>
            <a:r>
              <a:rPr lang="en-US" altLang="en-US" sz="2500" dirty="0" smtClean="0">
                <a:latin typeface="Garamond" pitchFamily="18" charset="0"/>
              </a:rPr>
              <a:t>As at end of Y2015, the cumulative </a:t>
            </a:r>
            <a:r>
              <a:rPr lang="en-US" altLang="en-US" sz="2500" dirty="0" err="1" smtClean="0">
                <a:latin typeface="Garamond" pitchFamily="18" charset="0"/>
              </a:rPr>
              <a:t>CapEx</a:t>
            </a:r>
            <a:r>
              <a:rPr lang="en-US" altLang="en-US" sz="2500" dirty="0" smtClean="0">
                <a:latin typeface="Garamond" pitchFamily="18" charset="0"/>
              </a:rPr>
              <a:t>: Recurrent ratio was 36:64 as against the </a:t>
            </a:r>
            <a:r>
              <a:rPr lang="en-US" altLang="en-US" sz="2500" b="1" dirty="0" smtClean="0">
                <a:latin typeface="Garamond" pitchFamily="18" charset="0"/>
              </a:rPr>
              <a:t>51:49</a:t>
            </a:r>
            <a:r>
              <a:rPr lang="en-US" altLang="en-US" sz="2500" dirty="0" smtClean="0">
                <a:latin typeface="Garamond" pitchFamily="18" charset="0"/>
              </a:rPr>
              <a:t> budget target. This may be due to the following reasons:</a:t>
            </a:r>
          </a:p>
          <a:p>
            <a:pPr lvl="2"/>
            <a:r>
              <a:rPr lang="en-US" altLang="en-US" dirty="0" smtClean="0">
                <a:latin typeface="Garamond" pitchFamily="18" charset="0"/>
              </a:rPr>
              <a:t>Non release of DPO III which could have pushed Core Capital Performance up to 75%</a:t>
            </a:r>
          </a:p>
          <a:p>
            <a:pPr lvl="2"/>
            <a:r>
              <a:rPr lang="en-US" altLang="en-US" dirty="0" smtClean="0">
                <a:latin typeface="Garamond" pitchFamily="18" charset="0"/>
              </a:rPr>
              <a:t>Fall in oil prices which affected Federal Transfer</a:t>
            </a:r>
          </a:p>
        </p:txBody>
      </p:sp>
      <p:pic>
        <p:nvPicPr>
          <p:cNvPr id="56326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7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053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>
            <a:spLocks noGrp="1"/>
          </p:cNvSpPr>
          <p:nvPr>
            <p:ph type="title"/>
          </p:nvPr>
        </p:nvSpPr>
        <p:spPr>
          <a:xfrm>
            <a:off x="990600" y="206375"/>
            <a:ext cx="7086600" cy="841375"/>
          </a:xfrm>
        </p:spPr>
        <p:txBody>
          <a:bodyPr/>
          <a:lstStyle/>
          <a:p>
            <a:pPr algn="ctr"/>
            <a:r>
              <a:rPr lang="en-US" altLang="en-US" sz="2400" dirty="0" smtClean="0">
                <a:solidFill>
                  <a:schemeClr val="tx1"/>
                </a:solidFill>
                <a:latin typeface="Garamond" pitchFamily="18" charset="0"/>
              </a:rPr>
              <a:t>Comparative Analysis of Recurrent Expenditure Performance (Jan – Dec.; Y2010 -Y2015)</a:t>
            </a:r>
          </a:p>
        </p:txBody>
      </p:sp>
      <p:pic>
        <p:nvPicPr>
          <p:cNvPr id="53253" name="Picture 6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4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6291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8" name="Chart 7"/>
          <p:cNvGraphicFramePr/>
          <p:nvPr/>
        </p:nvGraphicFramePr>
        <p:xfrm>
          <a:off x="685800" y="1047750"/>
          <a:ext cx="75438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1"/>
          <p:cNvSpPr>
            <a:spLocks noGrp="1"/>
          </p:cNvSpPr>
          <p:nvPr>
            <p:ph type="title"/>
          </p:nvPr>
        </p:nvSpPr>
        <p:spPr>
          <a:xfrm>
            <a:off x="957263" y="141288"/>
            <a:ext cx="7467600" cy="754062"/>
          </a:xfrm>
        </p:spPr>
        <p:txBody>
          <a:bodyPr/>
          <a:lstStyle/>
          <a:p>
            <a:pPr algn="ctr"/>
            <a:r>
              <a:rPr lang="en-US" altLang="en-US" sz="2400" b="1" dirty="0" smtClean="0">
                <a:solidFill>
                  <a:schemeClr val="tx1"/>
                </a:solidFill>
                <a:latin typeface="Garamond" pitchFamily="18" charset="0"/>
                <a:cs typeface="Tahoma" pitchFamily="34" charset="0"/>
              </a:rPr>
              <a:t>Summary of Cumulative Capital Expenditure Performance (Jan. –Dec.; Y2010 - Y2015)</a:t>
            </a:r>
            <a:endParaRPr lang="en-US" altLang="en-US" sz="2400" dirty="0" smtClean="0">
              <a:solidFill>
                <a:schemeClr val="tx1"/>
              </a:solidFill>
              <a:latin typeface="Garamond" pitchFamily="18" charset="0"/>
              <a:cs typeface="Tahoma" pitchFamily="34" charset="0"/>
            </a:endParaRPr>
          </a:p>
        </p:txBody>
      </p:sp>
      <p:pic>
        <p:nvPicPr>
          <p:cNvPr id="57349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305800" y="361950"/>
            <a:ext cx="614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50" name="Picture 7" descr="MEPB fin_0.tmp"/>
          <p:cNvPicPr>
            <a:picLocks noChangeAspect="1"/>
          </p:cNvPicPr>
          <p:nvPr/>
        </p:nvPicPr>
        <p:blipFill>
          <a:blip r:embed="rId4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6324600" y="895350"/>
            <a:ext cx="25908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Garamond" pitchFamily="18" charset="0"/>
              </a:rPr>
              <a:t>Capital Expenditure Performed at 52%, lowest in recent years,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Garamond" pitchFamily="18" charset="0"/>
              </a:rPr>
              <a:t>Repayments on debt obligations also constrained availability of funds for Capital Expenditure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Garamond" pitchFamily="18" charset="0"/>
              </a:rPr>
              <a:t>Non release of DPO III affected Capital Expenditure performance</a:t>
            </a:r>
          </a:p>
        </p:txBody>
      </p:sp>
      <p:graphicFrame>
        <p:nvGraphicFramePr>
          <p:cNvPr id="9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822906334"/>
              </p:ext>
            </p:extLst>
          </p:nvPr>
        </p:nvGraphicFramePr>
        <p:xfrm>
          <a:off x="762000" y="971549"/>
          <a:ext cx="5257800" cy="38520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450"/>
                <a:gridCol w="1314450"/>
                <a:gridCol w="1597959"/>
                <a:gridCol w="1030941"/>
              </a:tblGrid>
              <a:tr h="62848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YEAR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PROVISION</a:t>
                      </a:r>
                    </a:p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      (N bn)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ACTUAL</a:t>
                      </a:r>
                    </a:p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   (N bn)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Performance%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85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2010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178.015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156.148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88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85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2011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198.182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183.845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93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85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2012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233.620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207.366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89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85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2013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214.729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199.377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93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85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2014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241.865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230.650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95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0485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2015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247.713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127.673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Garamond" pitchFamily="18" charset="0"/>
                        </a:rPr>
                        <a:t>52</a:t>
                      </a:r>
                      <a:endParaRPr lang="en-US" sz="1600" dirty="0">
                        <a:solidFill>
                          <a:schemeClr val="tx1"/>
                        </a:solidFill>
                        <a:latin typeface="Garamond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8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688975"/>
          </a:xfrm>
        </p:spPr>
        <p:txBody>
          <a:bodyPr/>
          <a:lstStyle/>
          <a:p>
            <a:pPr algn="ctr"/>
            <a:r>
              <a:rPr lang="en-US" altLang="en-US" sz="2400" b="1" dirty="0" smtClean="0">
                <a:solidFill>
                  <a:schemeClr val="tx1"/>
                </a:solidFill>
                <a:latin typeface="Garamond" pitchFamily="18" charset="0"/>
              </a:rPr>
              <a:t>Cumulative Capital Expenditure Performance</a:t>
            </a:r>
            <a:br>
              <a:rPr lang="en-US" altLang="en-US" sz="2400" b="1" dirty="0" smtClean="0">
                <a:solidFill>
                  <a:schemeClr val="tx1"/>
                </a:solidFill>
                <a:latin typeface="Garamond" pitchFamily="18" charset="0"/>
              </a:rPr>
            </a:br>
            <a:r>
              <a:rPr lang="en-US" altLang="en-US" sz="2400" b="1" dirty="0" smtClean="0">
                <a:solidFill>
                  <a:schemeClr val="tx1"/>
                </a:solidFill>
                <a:latin typeface="Garamond" pitchFamily="18" charset="0"/>
              </a:rPr>
              <a:t> (</a:t>
            </a:r>
            <a:r>
              <a:rPr lang="en-US" altLang="en-US" sz="2400" dirty="0" smtClean="0">
                <a:solidFill>
                  <a:schemeClr val="tx1"/>
                </a:solidFill>
                <a:latin typeface="Garamond" pitchFamily="18" charset="0"/>
                <a:cs typeface="Aharoni" pitchFamily="2" charset="-79"/>
              </a:rPr>
              <a:t>Jan. –Dec.; </a:t>
            </a:r>
            <a:r>
              <a:rPr lang="en-US" altLang="en-US" sz="2400" b="1" dirty="0" smtClean="0">
                <a:solidFill>
                  <a:schemeClr val="tx1"/>
                </a:solidFill>
                <a:latin typeface="Garamond" pitchFamily="18" charset="0"/>
              </a:rPr>
              <a:t>Y2010-Y2015)</a:t>
            </a:r>
            <a:endParaRPr lang="en-US" altLang="en-US" sz="2400" dirty="0" smtClean="0">
              <a:solidFill>
                <a:schemeClr val="tx1"/>
              </a:solidFill>
              <a:latin typeface="Garamond" pitchFamily="18" charset="0"/>
            </a:endParaRPr>
          </a:p>
        </p:txBody>
      </p:sp>
      <p:sp>
        <p:nvSpPr>
          <p:cNvPr id="4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5" name="Chart 4"/>
          <p:cNvGraphicFramePr/>
          <p:nvPr/>
        </p:nvGraphicFramePr>
        <p:xfrm>
          <a:off x="990600" y="971550"/>
          <a:ext cx="67818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1" y="2247900"/>
            <a:ext cx="8850312" cy="857250"/>
          </a:xfrm>
        </p:spPr>
        <p:txBody>
          <a:bodyPr/>
          <a:lstStyle/>
          <a:p>
            <a:pPr algn="ctr"/>
            <a:r>
              <a:rPr lang="en-US" altLang="en-US" sz="2800" b="1" dirty="0" smtClean="0">
                <a:solidFill>
                  <a:srgbClr val="C00000"/>
                </a:solidFill>
                <a:latin typeface="Garamond" pitchFamily="18" charset="0"/>
              </a:rPr>
              <a:t>Financing Activities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45612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0"/>
            <a:ext cx="8077200" cy="742950"/>
          </a:xfrm>
        </p:spPr>
        <p:txBody>
          <a:bodyPr/>
          <a:lstStyle/>
          <a:p>
            <a:pPr algn="ctr" eaLnBrk="1" hangingPunct="1"/>
            <a:r>
              <a:rPr lang="en-US" altLang="en-US" sz="2200" b="1" dirty="0" smtClean="0">
                <a:solidFill>
                  <a:srgbClr val="002060"/>
                </a:solidFill>
                <a:latin typeface="Garamond" pitchFamily="18" charset="0"/>
                <a:cs typeface="Tahoma" pitchFamily="34" charset="0"/>
              </a:rPr>
              <a:t>Cumulative (Jan-Dec.) Performance Y2015 Financing Activities</a:t>
            </a:r>
          </a:p>
        </p:txBody>
      </p:sp>
      <p:sp>
        <p:nvSpPr>
          <p:cNvPr id="6042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000" smtClean="0"/>
              <a:t>		</a:t>
            </a:r>
            <a:endParaRPr lang="en-US" altLang="en-US" sz="2000" b="1" smtClean="0"/>
          </a:p>
        </p:txBody>
      </p:sp>
      <p:pic>
        <p:nvPicPr>
          <p:cNvPr id="60422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3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458200" y="133350"/>
            <a:ext cx="381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93062627"/>
              </p:ext>
            </p:extLst>
          </p:nvPr>
        </p:nvGraphicFramePr>
        <p:xfrm>
          <a:off x="152400" y="742951"/>
          <a:ext cx="7712579" cy="38861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295"/>
                <a:gridCol w="4383992"/>
                <a:gridCol w="974221"/>
                <a:gridCol w="1008722"/>
                <a:gridCol w="777349"/>
              </a:tblGrid>
              <a:tr h="693018"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SN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Details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Provision</a:t>
                      </a:r>
                    </a:p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Jan – Dec.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Actual </a:t>
                      </a:r>
                    </a:p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Jan-Dec.</a:t>
                      </a: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Nbn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 </a:t>
                      </a:r>
                      <a:endParaRPr lang="en-US" sz="1500" b="1" i="0" u="none" strike="noStrike" dirty="0" smtClean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 rtl="0" fontAlgn="b"/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Perf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748">
                <a:tc gridSpan="2">
                  <a:txBody>
                    <a:bodyPr/>
                    <a:lstStyle/>
                    <a:p>
                      <a:pPr algn="l" rtl="0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Financing Surplus/(Deficit)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748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 err="1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Financing 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(51.689)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748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ii.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Financing (Sources)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90.818</a:t>
                      </a:r>
                      <a:endParaRPr lang="en-US" sz="15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5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48.780</a:t>
                      </a:r>
                      <a:endParaRPr lang="en-US" sz="15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80928">
                <a:tc rowSpan="4">
                  <a:txBody>
                    <a:bodyPr/>
                    <a:lstStyle/>
                    <a:p>
                      <a:pPr algn="ctr" rtl="0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a. External Loans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4748">
                <a:tc vMerge="1">
                  <a:txBody>
                    <a:bodyPr/>
                    <a:lstStyle/>
                    <a:p>
                      <a:pPr algn="ctr" rtl="0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(I) DPO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32.000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748">
                <a:tc vMerge="1">
                  <a:txBody>
                    <a:bodyPr/>
                    <a:lstStyle/>
                    <a:p>
                      <a:pPr algn="ctr" rtl="0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(II) Others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24.542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14.504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748">
                <a:tc vMerge="1">
                  <a:txBody>
                    <a:bodyPr/>
                    <a:lstStyle/>
                    <a:p>
                      <a:pPr algn="ctr" rtl="0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b. Internal Loans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34.276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34.276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64748"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iii.</a:t>
                      </a:r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Repayments 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1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90.818</a:t>
                      </a:r>
                      <a:endParaRPr lang="en-US" sz="1500" b="1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100.469</a:t>
                      </a:r>
                      <a:endParaRPr lang="en-US" sz="150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b="1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111</a:t>
                      </a:r>
                      <a:endParaRPr lang="en-US" sz="1500" b="1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005">
                <a:tc rowSpan="3">
                  <a:txBody>
                    <a:bodyPr/>
                    <a:lstStyle/>
                    <a:p>
                      <a:pPr algn="l" rtl="0" fontAlgn="b"/>
                      <a:endParaRPr lang="en-US" sz="1500" b="1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a. External 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Loans (Principal Repayments)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1.689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1.087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005">
                <a:tc vMerge="1">
                  <a:txBody>
                    <a:bodyPr/>
                    <a:lstStyle/>
                    <a:p>
                      <a:pPr algn="l" rtl="0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b. Internal 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Loan (Principal Repayments) 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27.384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43.492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159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3005">
                <a:tc vMerge="1">
                  <a:txBody>
                    <a:bodyPr/>
                    <a:lstStyle/>
                    <a:p>
                      <a:pPr algn="l" rtl="0" fontAlgn="b"/>
                      <a:endParaRPr lang="en-US" sz="1200" b="1" i="0" u="none" strike="noStrike" dirty="0">
                        <a:solidFill>
                          <a:srgbClr val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c. Consolidated </a:t>
                      </a:r>
                      <a:r>
                        <a:rPr lang="en-US" sz="1500" b="0" i="0" u="none" strike="noStrike" dirty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Debt Service Accounts </a:t>
                      </a:r>
                      <a:r>
                        <a:rPr lang="en-US" sz="1500" b="0" i="0" u="none" strike="noStrike" dirty="0" smtClean="0">
                          <a:solidFill>
                            <a:srgbClr val="000000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(CDSA)</a:t>
                      </a:r>
                      <a:endParaRPr lang="en-US" sz="1500" b="0" i="0" u="none" strike="noStrike" dirty="0">
                        <a:solidFill>
                          <a:srgbClr val="000000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500" b="0" i="0" u="none" strike="noStrike" dirty="0" smtClean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61.745</a:t>
                      </a:r>
                      <a:endParaRPr lang="en-US" sz="1500" b="0" i="0" u="none" strike="noStrike" dirty="0">
                        <a:solidFill>
                          <a:schemeClr val="tx1"/>
                        </a:solidFill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55.889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  <a:endParaRPr lang="en-US" sz="1500" dirty="0">
                        <a:latin typeface="Garamond" pitchFamily="18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8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83182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34799"/>
            <a:ext cx="6629400" cy="5334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600" dirty="0" smtClean="0">
                <a:solidFill>
                  <a:srgbClr val="002060"/>
                </a:solidFill>
                <a:latin typeface="Garamond" pitchFamily="18" charset="0"/>
              </a:rPr>
              <a:t>Y2015 Financing Activities </a:t>
            </a:r>
            <a:endParaRPr lang="en-US" sz="3600" b="1" dirty="0" smtClean="0">
              <a:solidFill>
                <a:srgbClr val="002060"/>
              </a:solidFill>
              <a:latin typeface="Garamond" pitchFamily="18" charset="0"/>
            </a:endParaRPr>
          </a:p>
        </p:txBody>
      </p:sp>
      <p:sp>
        <p:nvSpPr>
          <p:cNvPr id="61444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74650" y="1200151"/>
            <a:ext cx="8305800" cy="2209800"/>
          </a:xfrm>
        </p:spPr>
        <p:txBody>
          <a:bodyPr/>
          <a:lstStyle/>
          <a:p>
            <a:pPr marL="365125" indent="-255588" algn="just">
              <a:spcBef>
                <a:spcPct val="0"/>
              </a:spcBef>
              <a:spcAft>
                <a:spcPts val="1800"/>
              </a:spcAft>
              <a:buFont typeface="Wingdings 3" pitchFamily="18" charset="2"/>
              <a:buChar char=""/>
            </a:pPr>
            <a:r>
              <a:rPr lang="en-US" sz="2400" dirty="0" smtClean="0">
                <a:solidFill>
                  <a:srgbClr val="FF0000"/>
                </a:solidFill>
                <a:latin typeface="Garamond" pitchFamily="18" charset="0"/>
                <a:ea typeface="Tahoma" pitchFamily="34" charset="0"/>
                <a:cs typeface="Tahoma" pitchFamily="34" charset="0"/>
              </a:rPr>
              <a:t>Financing Activity for Y2015 shows a surplus(Financing sources) of 48.780bn which enabled the State to repay N100.469bn.</a:t>
            </a:r>
          </a:p>
          <a:p>
            <a:pPr marL="365125" indent="-255588" algn="just" eaLnBrk="1" hangingPunct="1">
              <a:spcBef>
                <a:spcPct val="0"/>
              </a:spcBef>
              <a:spcAft>
                <a:spcPts val="1800"/>
              </a:spcAft>
              <a:buFont typeface="Wingdings 3" pitchFamily="18" charset="2"/>
              <a:buChar char=""/>
            </a:pPr>
            <a:r>
              <a:rPr lang="en-US" altLang="en-US" sz="24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World Bank’s Development Policy Operations (DPO3) could not be accessed in Y2015</a:t>
            </a:r>
          </a:p>
          <a:p>
            <a:pPr marL="365125" indent="-255588" algn="just" eaLnBrk="1" hangingPunct="1">
              <a:spcBef>
                <a:spcPct val="0"/>
              </a:spcBef>
              <a:spcAft>
                <a:spcPts val="1800"/>
              </a:spcAft>
              <a:buNone/>
            </a:pPr>
            <a:endParaRPr lang="en-US" altLang="en-US" sz="24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365125" indent="-255588" algn="just" eaLnBrk="1" hangingPunct="1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buFont typeface="Wingdings 3" pitchFamily="18" charset="2"/>
              <a:buChar char=""/>
            </a:pPr>
            <a:endParaRPr lang="en-US" altLang="en-US" sz="24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365125" indent="-255588" algn="just" eaLnBrk="1" hangingPunct="1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buFont typeface="Wingdings 3" pitchFamily="18" charset="2"/>
              <a:buChar char=""/>
            </a:pPr>
            <a:endParaRPr lang="en-US" altLang="en-US" sz="24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1445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609600" cy="634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6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43195" y="133350"/>
            <a:ext cx="85316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46051" y="1504950"/>
            <a:ext cx="8850312" cy="1219200"/>
          </a:xfrm>
        </p:spPr>
        <p:txBody>
          <a:bodyPr/>
          <a:lstStyle/>
          <a:p>
            <a:pPr algn="ctr"/>
            <a:r>
              <a:rPr lang="en-US" altLang="en-US" dirty="0" smtClean="0">
                <a:latin typeface="Garamond" pitchFamily="18" charset="0"/>
              </a:rPr>
              <a:t>Observations &amp; Recommendations</a:t>
            </a:r>
          </a:p>
        </p:txBody>
      </p:sp>
      <p:pic>
        <p:nvPicPr>
          <p:cNvPr id="16390" name="Picture 7" descr="MEPB fin_0.tmp"/>
          <p:cNvPicPr>
            <a:picLocks noChangeAspect="1"/>
          </p:cNvPicPr>
          <p:nvPr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9" descr="MEPB fin_0.tmp"/>
          <p:cNvPicPr>
            <a:picLocks noChangeAspect="1"/>
          </p:cNvPicPr>
          <p:nvPr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82501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086600" cy="536575"/>
          </a:xfrm>
        </p:spPr>
        <p:txBody>
          <a:bodyPr/>
          <a:lstStyle/>
          <a:p>
            <a:pPr algn="ctr" eaLnBrk="1" hangingPunct="1"/>
            <a:r>
              <a:rPr lang="en-US" altLang="en-US" sz="2800" b="1" dirty="0" smtClean="0">
                <a:latin typeface="Garamond" pitchFamily="18" charset="0"/>
              </a:rPr>
              <a:t> </a:t>
            </a: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>OBSERVATIONS/RECOMMENDATIONS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304800" y="742950"/>
            <a:ext cx="8305800" cy="3962400"/>
          </a:xfrm>
        </p:spPr>
        <p:txBody>
          <a:bodyPr anchor="t">
            <a:noAutofit/>
          </a:bodyPr>
          <a:lstStyle/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5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1.0	</a:t>
            </a:r>
            <a:r>
              <a:rPr lang="en-US" sz="1850" b="1" u="sng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Revenue:</a:t>
            </a:r>
          </a:p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GB" sz="185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1.1	Dwindling Federal Allocation to the State had adverse effect on Capital Projects.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5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1.2	The overall Budget performance of 72% falls short of the 100% target for the period. This  could be attributed to the failure to draw down the DPO III in Y2015.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5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1.3 Y2015 was an election year and there were slow downs in government activities within an extended electioneering campaign period.</a:t>
            </a:r>
            <a:endParaRPr lang="en-GB" sz="1850" dirty="0" smtClean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GB" sz="185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1.4	There is a need to intensify efforts by MDAs in shoring up Revenue Performance.</a:t>
            </a:r>
          </a:p>
          <a:p>
            <a:pPr marL="566928" indent="-45720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850" dirty="0" smtClean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50" dirty="0" smtClean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850" dirty="0" smtClean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50" dirty="0" smtClean="0">
              <a:solidFill>
                <a:srgbClr val="C00000"/>
              </a:solidFill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1850" dirty="0" smtClean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66565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8048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28600" y="4629150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162800" cy="536575"/>
          </a:xfrm>
        </p:spPr>
        <p:txBody>
          <a:bodyPr/>
          <a:lstStyle/>
          <a:p>
            <a:pPr algn="ctr" eaLnBrk="1" hangingPunct="1"/>
            <a:r>
              <a:rPr lang="en-US" altLang="en-US" sz="2800" b="1" dirty="0" smtClean="0">
                <a:latin typeface="Garamond" pitchFamily="18" charset="0"/>
              </a:rPr>
              <a:t> </a:t>
            </a: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>OBSERVATIONS/RECOMMENDATIONS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152400" y="658813"/>
            <a:ext cx="8534400" cy="3817937"/>
          </a:xfrm>
        </p:spPr>
        <p:txBody>
          <a:bodyPr>
            <a:noAutofit/>
          </a:bodyPr>
          <a:lstStyle/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2.0     </a:t>
            </a:r>
            <a:r>
              <a:rPr lang="en-US" sz="1800" b="1" u="sng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Recurrent Expenditure:</a:t>
            </a: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2.1      </a:t>
            </a:r>
            <a:r>
              <a:rPr lang="en-US" sz="1800" b="1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Personnel Costs:</a:t>
            </a:r>
          </a:p>
          <a:p>
            <a:pPr marL="1401953" lvl="2" indent="-74295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ClrTx/>
              <a:buFont typeface="Wingdings" pitchFamily="2" charset="2"/>
              <a:buChar char="v"/>
              <a:defRPr/>
            </a:pPr>
            <a:r>
              <a:rPr lang="en-US" sz="14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Personnel Cost performance of 87% is still within Budget but has grown in absolute terms by N</a:t>
            </a:r>
            <a:r>
              <a:rPr lang="en-US" altLang="en-US" sz="14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13.615</a:t>
            </a:r>
            <a:r>
              <a:rPr lang="en-US" sz="14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bn thus impacting the World Bank recommended ratios negatively. Although this performance was driven by the payment of backlog of pensions which was a one-off intervention and not expected to reoccur</a:t>
            </a: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2.2	</a:t>
            </a:r>
            <a:r>
              <a:rPr lang="en-US" sz="1800" b="1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Overhead Expenditure:</a:t>
            </a:r>
          </a:p>
          <a:p>
            <a:pPr marL="1401953" lvl="2" indent="-74295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ClrTx/>
              <a:buFont typeface="Wingdings" pitchFamily="2" charset="2"/>
              <a:buChar char="v"/>
              <a:defRPr/>
            </a:pPr>
            <a:r>
              <a:rPr lang="en-US" sz="14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The Total Overhead Cost was observed to be running at 97%. </a:t>
            </a:r>
            <a:endParaRPr lang="en-US" sz="1400" u="sng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800" dirty="0" smtClean="0">
                <a:latin typeface="Garamond" pitchFamily="18" charset="0"/>
                <a:ea typeface="Tahoma" pitchFamily="34" charset="0"/>
                <a:cs typeface="Tahoma" pitchFamily="34" charset="0"/>
              </a:rPr>
              <a:t>	</a:t>
            </a: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8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 smtClean="0">
              <a:solidFill>
                <a:srgbClr val="C00000"/>
              </a:solidFill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18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758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200" dirty="0" smtClean="0"/>
              <a:t>Q4 &amp; Full Y2015 Budget Performance </a:t>
            </a:r>
            <a:r>
              <a:rPr lang="fr-FR" altLang="en-US" sz="1200" dirty="0" err="1" smtClean="0"/>
              <a:t>Appraisal</a:t>
            </a:r>
            <a:endParaRPr lang="en-US" altLang="en-US" sz="12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06375"/>
            <a:ext cx="7162800" cy="536575"/>
          </a:xfrm>
        </p:spPr>
        <p:txBody>
          <a:bodyPr/>
          <a:lstStyle/>
          <a:p>
            <a:pPr algn="ctr" eaLnBrk="1" hangingPunct="1"/>
            <a:r>
              <a:rPr lang="en-US" altLang="en-US" sz="2800" b="1" dirty="0" smtClean="0">
                <a:latin typeface="Garamond" pitchFamily="18" charset="0"/>
              </a:rPr>
              <a:t> </a:t>
            </a:r>
            <a:r>
              <a:rPr lang="en-US" altLang="en-US" sz="2800" b="1" dirty="0" smtClean="0">
                <a:solidFill>
                  <a:srgbClr val="002060"/>
                </a:solidFill>
                <a:latin typeface="Garamond" pitchFamily="18" charset="0"/>
              </a:rPr>
              <a:t>OBSERVATIONS/RECOMMENDATIONS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57200" y="590550"/>
            <a:ext cx="8153400" cy="4191000"/>
          </a:xfrm>
        </p:spPr>
        <p:txBody>
          <a:bodyPr>
            <a:noAutofit/>
          </a:bodyPr>
          <a:lstStyle/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4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3.0	</a:t>
            </a:r>
            <a:r>
              <a:rPr lang="en-US" sz="1400" b="1" u="sng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Capital Expenditure:</a:t>
            </a:r>
          </a:p>
          <a:p>
            <a:pPr marL="1401953" lvl="2" indent="-74295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Clr>
                <a:schemeClr val="tx1"/>
              </a:buClr>
              <a:buSzPct val="86000"/>
              <a:buFont typeface="Wingdings" pitchFamily="2" charset="2"/>
              <a:buChar char="v"/>
              <a:defRPr/>
            </a:pPr>
            <a:r>
              <a:rPr lang="en-US" sz="14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Capital Expenditure at 52% performance, revealing a </a:t>
            </a:r>
            <a:r>
              <a:rPr lang="en-US" sz="1400" dirty="0" err="1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CapEx</a:t>
            </a:r>
            <a:r>
              <a:rPr lang="en-US" sz="14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/Recurrent ratio (36:64) thus  tilting towards Recurrent Expenditure. We need to support the delivery of infrastructure in areas such as Road Rehabilitation, Transportation, Security, Environment etc to drive performance in Y2016.</a:t>
            </a:r>
          </a:p>
          <a:p>
            <a:pPr marL="1401953" lvl="2" indent="-74295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ClrTx/>
              <a:buSzPct val="86000"/>
              <a:buFont typeface="Wingdings" pitchFamily="2" charset="2"/>
              <a:buChar char="v"/>
              <a:defRPr/>
            </a:pPr>
            <a:r>
              <a:rPr lang="en-US" sz="14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Non availability of DPOs affected the performance of the</a:t>
            </a:r>
            <a:r>
              <a:rPr lang="en-US" sz="1400" b="1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b="1" dirty="0" err="1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CapEx</a:t>
            </a:r>
            <a:r>
              <a:rPr lang="en-US" sz="1400" b="1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4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apart from the fact that 2015 was an election year.</a:t>
            </a: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defRPr/>
            </a:pPr>
            <a:r>
              <a:rPr lang="en-US" sz="14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lang="en-US" sz="1400" b="1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lang="en-US" sz="1400" b="1" u="sng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Financing</a:t>
            </a:r>
            <a:r>
              <a:rPr lang="en-US" sz="14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1401953" lvl="2" indent="-74295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ClrTx/>
              <a:buFont typeface="Wingdings" pitchFamily="2" charset="2"/>
              <a:buChar char="v"/>
              <a:defRPr/>
            </a:pPr>
            <a:r>
              <a:rPr lang="en-US" sz="13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Development  </a:t>
            </a:r>
            <a:r>
              <a:rPr lang="en-US" sz="13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Policy Operations (DPO3), a critical financing component of the Y2015 Budget </a:t>
            </a:r>
            <a:r>
              <a:rPr lang="en-US" sz="13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had been approved by </a:t>
            </a:r>
            <a:r>
              <a:rPr lang="en-US" sz="13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National </a:t>
            </a:r>
            <a:r>
              <a:rPr lang="en-US" sz="13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Assembly and Federal Executive Council. It </a:t>
            </a:r>
            <a:r>
              <a:rPr lang="en-US" sz="13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is hoped </a:t>
            </a:r>
            <a:r>
              <a:rPr lang="en-US" sz="13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that it will be drawn in </a:t>
            </a:r>
            <a:r>
              <a:rPr lang="en-US" sz="13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the shortest possible </a:t>
            </a:r>
            <a:r>
              <a:rPr lang="en-US" sz="1300" dirty="0" smtClean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time, to enhance delivery of Capital Projects in Y2016</a:t>
            </a:r>
            <a:r>
              <a:rPr lang="en-US" sz="1300" dirty="0" smtClean="0">
                <a:latin typeface="Garamond" pitchFamily="18" charset="0"/>
              </a:rPr>
              <a:t>.</a:t>
            </a:r>
            <a:endParaRPr lang="en-US" sz="1300" dirty="0">
              <a:latin typeface="Garamond" pitchFamily="18" charset="0"/>
            </a:endParaRP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400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400" u="sng" dirty="0" smtClean="0">
              <a:latin typeface="Garamond" pitchFamily="18" charset="0"/>
              <a:ea typeface="Tahoma" pitchFamily="34" charset="0"/>
              <a:cs typeface="Tahoma" pitchFamily="34" charset="0"/>
            </a:endParaRP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sz="1400" dirty="0" smtClean="0">
                <a:latin typeface="Garamond" pitchFamily="18" charset="0"/>
              </a:rPr>
              <a:t>	</a:t>
            </a:r>
          </a:p>
          <a:p>
            <a:pPr marL="852678" indent="-742950" algn="just" eaLnBrk="1" fontAlgn="auto" hangingPunct="1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endParaRPr lang="en-US" sz="1400" dirty="0" smtClean="0">
              <a:latin typeface="Garamond" pitchFamily="18" charset="0"/>
            </a:endParaRPr>
          </a:p>
          <a:p>
            <a:pPr marL="566928" indent="-457200" eaLnBrk="1" fontAlgn="auto" hangingPunct="1">
              <a:spcBef>
                <a:spcPts val="58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400" dirty="0" smtClean="0">
              <a:solidFill>
                <a:srgbClr val="C00000"/>
              </a:solidFill>
              <a:latin typeface="Garamond" pitchFamily="18" charset="0"/>
            </a:endParaRPr>
          </a:p>
          <a:p>
            <a:pPr marL="274320" indent="-274320" eaLnBrk="1" fontAlgn="auto" hangingPunct="1">
              <a:spcBef>
                <a:spcPts val="580"/>
              </a:spcBef>
              <a:spcAft>
                <a:spcPts val="0"/>
              </a:spcAft>
              <a:buFontTx/>
              <a:buNone/>
              <a:defRPr/>
            </a:pPr>
            <a:endParaRPr lang="en-US" sz="1400" dirty="0" smtClean="0">
              <a:latin typeface="Garamond" pitchFamily="18" charset="0"/>
            </a:endParaRPr>
          </a:p>
        </p:txBody>
      </p:sp>
      <p:pic>
        <p:nvPicPr>
          <p:cNvPr id="6758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01000" y="133350"/>
            <a:ext cx="995363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224009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133350"/>
            <a:ext cx="6858000" cy="457200"/>
          </a:xfrm>
        </p:spPr>
        <p:txBody>
          <a:bodyPr/>
          <a:lstStyle/>
          <a:p>
            <a:pPr algn="ctr" eaLnBrk="1" hangingPunct="1"/>
            <a:r>
              <a:rPr lang="en-US" altLang="en-US" sz="32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  <a:t>SUMMARY</a:t>
            </a:r>
            <a:endParaRPr lang="en-US" altLang="en-US" sz="3200" b="1" dirty="0" smtClean="0">
              <a:latin typeface="Garamond" pitchFamily="18" charset="0"/>
            </a:endParaRPr>
          </a:p>
        </p:txBody>
      </p:sp>
      <p:sp>
        <p:nvSpPr>
          <p:cNvPr id="440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228600" y="590550"/>
            <a:ext cx="8686800" cy="4114800"/>
          </a:xfrm>
        </p:spPr>
        <p:txBody>
          <a:bodyPr/>
          <a:lstStyle/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latin typeface="Garamond" pitchFamily="18" charset="0"/>
              </a:rPr>
              <a:t>The Executive Council and the Body of Permanent Secretaries 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latin typeface="Garamond" pitchFamily="18" charset="0"/>
              </a:rPr>
              <a:t>are invited to note that:</a:t>
            </a:r>
          </a:p>
          <a:p>
            <a:pPr marL="514350" indent="-514350" eaLnBrk="1" fontAlgn="t" hangingPunct="1">
              <a:spcAft>
                <a:spcPts val="1200"/>
              </a:spcAft>
              <a:buFont typeface="+mj-lt"/>
              <a:buAutoNum type="romanLcPeriod"/>
              <a:defRPr/>
            </a:pPr>
            <a:r>
              <a:rPr lang="en-US" sz="2200" dirty="0" smtClean="0">
                <a:latin typeface="Garamond" pitchFamily="18" charset="0"/>
                <a:cs typeface="Arial" pitchFamily="34" charset="0"/>
              </a:rPr>
              <a:t>the Y2015 Budget size was N489.690bn, with intra Function Group re ordering  </a:t>
            </a:r>
          </a:p>
          <a:p>
            <a:pPr marL="514350" indent="-514350" eaLnBrk="1" fontAlgn="t" hangingPunct="1">
              <a:spcAft>
                <a:spcPts val="1200"/>
              </a:spcAft>
              <a:buFont typeface="+mj-lt"/>
              <a:buAutoNum type="romanLcPeriod"/>
              <a:defRPr/>
            </a:pPr>
            <a:r>
              <a:rPr lang="en-US" sz="2200" dirty="0" smtClean="0">
                <a:latin typeface="Garamond" pitchFamily="18" charset="0"/>
                <a:cs typeface="Arial" pitchFamily="34" charset="0"/>
              </a:rPr>
              <a:t>Q4 Y2015 performed N111.906bn/91%; compared to N93.172bn/77% for same period in Y2014;</a:t>
            </a:r>
          </a:p>
          <a:p>
            <a:pPr marL="514350" indent="-514350" eaLnBrk="1" fontAlgn="t" hangingPunct="1">
              <a:spcAft>
                <a:spcPts val="1200"/>
              </a:spcAft>
              <a:buFont typeface="+mj-lt"/>
              <a:buAutoNum type="romanLcPeriod"/>
              <a:defRPr/>
            </a:pPr>
            <a:r>
              <a:rPr lang="en-US" sz="2200" dirty="0" smtClean="0">
                <a:latin typeface="Garamond" pitchFamily="18" charset="0"/>
                <a:cs typeface="Arial" pitchFamily="34" charset="0"/>
              </a:rPr>
              <a:t>the cumulative performance was N350.676bn/72%; compared to N408.312bn/83%; for same period in Y2014;</a:t>
            </a:r>
          </a:p>
          <a:p>
            <a:pPr marL="514350" indent="-514350" eaLnBrk="1" fontAlgn="t" hangingPunct="1">
              <a:spcAft>
                <a:spcPts val="1200"/>
              </a:spcAft>
              <a:buFont typeface="+mj-lt"/>
              <a:buAutoNum type="romanLcPeriod"/>
              <a:defRPr/>
            </a:pPr>
            <a:r>
              <a:rPr lang="en-US" sz="2200" dirty="0" smtClean="0">
                <a:latin typeface="Garamond" pitchFamily="18" charset="0"/>
                <a:cs typeface="Arial" pitchFamily="34" charset="0"/>
              </a:rPr>
              <a:t>the Total Revenue performance was N399.382bn/82%  compared to N400.180bn/86%  in Y2014</a:t>
            </a: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endParaRPr lang="en-US" sz="2200" dirty="0" smtClean="0">
              <a:solidFill>
                <a:srgbClr val="C00000"/>
              </a:solidFill>
              <a:latin typeface="Garamond" pitchFamily="18" charset="0"/>
            </a:endParaRPr>
          </a:p>
          <a:p>
            <a:pPr marL="660400" indent="-660400" eaLnBrk="1" hangingPunct="1">
              <a:lnSpc>
                <a:spcPct val="80000"/>
              </a:lnSpc>
              <a:buFontTx/>
              <a:buNone/>
              <a:defRPr/>
            </a:pPr>
            <a:r>
              <a:rPr lang="en-US" sz="2200" dirty="0" smtClean="0">
                <a:solidFill>
                  <a:srgbClr val="C00000"/>
                </a:solidFill>
                <a:latin typeface="Garamond" pitchFamily="18" charset="0"/>
              </a:rPr>
              <a:t>	</a:t>
            </a:r>
            <a:endParaRPr lang="en-GB" sz="2200" dirty="0" smtClean="0">
              <a:solidFill>
                <a:srgbClr val="C00000"/>
              </a:solidFill>
              <a:latin typeface="Garamond" pitchFamily="18" charset="0"/>
            </a:endParaRPr>
          </a:p>
        </p:txBody>
      </p:sp>
      <p:pic>
        <p:nvPicPr>
          <p:cNvPr id="69637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38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305800" y="133350"/>
            <a:ext cx="690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33151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/>
          </p:nvPr>
        </p:nvSpPr>
        <p:spPr>
          <a:xfrm>
            <a:off x="1255915" y="133350"/>
            <a:ext cx="6477000" cy="483928"/>
          </a:xfrm>
        </p:spPr>
        <p:txBody>
          <a:bodyPr/>
          <a:lstStyle/>
          <a:p>
            <a:pPr algn="ctr"/>
            <a:r>
              <a:rPr lang="en-US" altLang="en-US" sz="3200" b="1" dirty="0" smtClean="0">
                <a:solidFill>
                  <a:srgbClr val="002060"/>
                </a:solidFill>
                <a:latin typeface="Garamond" pitchFamily="18" charset="0"/>
                <a:cs typeface="Aharoni" pitchFamily="2" charset="-79"/>
              </a:rPr>
              <a:t>SUMMARY ...../2</a:t>
            </a:r>
            <a:endParaRPr lang="en-US" altLang="en-US" sz="3200" dirty="0" smtClean="0">
              <a:latin typeface="Garamond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8600" y="514350"/>
            <a:ext cx="8763000" cy="4191000"/>
          </a:xfrm>
        </p:spPr>
        <p:txBody>
          <a:bodyPr/>
          <a:lstStyle/>
          <a:p>
            <a:pPr marL="660400" indent="-660400" eaLnBrk="1" hangingPunct="1">
              <a:lnSpc>
                <a:spcPct val="150000"/>
              </a:lnSpc>
              <a:buFont typeface="Wingdings 2" pitchFamily="18" charset="2"/>
              <a:buAutoNum type="romanLcPeriod" startAt="5"/>
              <a:defRPr/>
            </a:pPr>
            <a:r>
              <a:rPr lang="en-US" sz="2000" dirty="0" smtClean="0">
                <a:latin typeface="Garamond" pitchFamily="18" charset="0"/>
                <a:cs typeface="Arial" pitchFamily="34" charset="0"/>
              </a:rPr>
              <a:t>the Total Capital Receipts for the period amounted to N8.160bn/39%</a:t>
            </a:r>
          </a:p>
          <a:p>
            <a:pPr marL="660400" indent="-660400" eaLnBrk="1" hangingPunct="1">
              <a:lnSpc>
                <a:spcPct val="150000"/>
              </a:lnSpc>
              <a:buFont typeface="Wingdings 2" pitchFamily="18" charset="2"/>
              <a:buAutoNum type="romanLcPeriod" startAt="5"/>
              <a:defRPr/>
            </a:pPr>
            <a:r>
              <a:rPr lang="en-US" sz="2000" dirty="0" smtClean="0">
                <a:latin typeface="Garamond" pitchFamily="18" charset="0"/>
                <a:cs typeface="Arial" pitchFamily="34" charset="0"/>
              </a:rPr>
              <a:t>the Recurrent Expenditure for the period performed N223.003bn/92% (Personnel Cost N98.537bn/87%; Overhead Cost N124.466bn/97%</a:t>
            </a:r>
          </a:p>
          <a:p>
            <a:pPr marL="660400" indent="-660400" eaLnBrk="1" hangingPunct="1">
              <a:lnSpc>
                <a:spcPct val="150000"/>
              </a:lnSpc>
              <a:buFont typeface="Wingdings 2" pitchFamily="18" charset="2"/>
              <a:buAutoNum type="romanLcPeriod" startAt="6"/>
              <a:defRPr/>
            </a:pPr>
            <a:r>
              <a:rPr lang="en-US" sz="2000" dirty="0" smtClean="0">
                <a:latin typeface="Garamond" pitchFamily="18" charset="0"/>
                <a:cs typeface="Arial" pitchFamily="34" charset="0"/>
              </a:rPr>
              <a:t>the Capital Expenditure performance was N127.673bn/52%;</a:t>
            </a:r>
          </a:p>
          <a:p>
            <a:pPr marL="660400" indent="-660400" eaLnBrk="1" hangingPunct="1">
              <a:lnSpc>
                <a:spcPct val="150000"/>
              </a:lnSpc>
              <a:buFont typeface="Wingdings 2" pitchFamily="18" charset="2"/>
              <a:buAutoNum type="romanLcPeriod" startAt="6"/>
              <a:defRPr/>
            </a:pPr>
            <a:r>
              <a:rPr lang="en-US" sz="2000" dirty="0" smtClean="0">
                <a:latin typeface="Garamond" pitchFamily="18" charset="0"/>
                <a:cs typeface="Arial" pitchFamily="34" charset="0"/>
              </a:rPr>
              <a:t>Capital/Recurrent </a:t>
            </a:r>
            <a:r>
              <a:rPr lang="en-US" sz="2000" dirty="0">
                <a:latin typeface="Garamond" pitchFamily="18" charset="0"/>
                <a:cs typeface="Arial" pitchFamily="34" charset="0"/>
              </a:rPr>
              <a:t>Expenditure Ratio closed at </a:t>
            </a:r>
            <a:r>
              <a:rPr lang="en-US" sz="2000" dirty="0" smtClean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36:64 </a:t>
            </a:r>
            <a:r>
              <a:rPr lang="en-US" sz="2000" dirty="0">
                <a:solidFill>
                  <a:srgbClr val="FF0000"/>
                </a:solidFill>
                <a:latin typeface="Garamond" pitchFamily="18" charset="0"/>
                <a:cs typeface="Arial" pitchFamily="34" charset="0"/>
              </a:rPr>
              <a:t>vs 51:49</a:t>
            </a:r>
            <a:r>
              <a:rPr lang="en-US" sz="2000" dirty="0">
                <a:latin typeface="Garamond" pitchFamily="18" charset="0"/>
                <a:cs typeface="Arial" pitchFamily="34" charset="0"/>
              </a:rPr>
              <a:t> target for Y2015 budget; </a:t>
            </a:r>
            <a:r>
              <a:rPr lang="en-US" sz="2000" dirty="0" smtClean="0">
                <a:latin typeface="Garamond" pitchFamily="18" charset="0"/>
                <a:cs typeface="Arial" pitchFamily="34" charset="0"/>
              </a:rPr>
              <a:t>and</a:t>
            </a:r>
            <a:endParaRPr lang="en-US" sz="2000" dirty="0">
              <a:latin typeface="Garamond" pitchFamily="18" charset="0"/>
              <a:cs typeface="Arial" pitchFamily="34" charset="0"/>
            </a:endParaRPr>
          </a:p>
          <a:p>
            <a:pPr marL="660400" indent="-660400" eaLnBrk="1" hangingPunct="1">
              <a:buAutoNum type="romanLcPeriod" startAt="9"/>
              <a:defRPr/>
            </a:pPr>
            <a:r>
              <a:rPr lang="en-US" sz="2000" dirty="0" smtClean="0">
                <a:latin typeface="Garamond" pitchFamily="18" charset="0"/>
                <a:cs typeface="Arial" pitchFamily="34" charset="0"/>
              </a:rPr>
              <a:t>Consider </a:t>
            </a:r>
            <a:r>
              <a:rPr lang="en-US" sz="2000" dirty="0">
                <a:latin typeface="Garamond" pitchFamily="18" charset="0"/>
                <a:cs typeface="Arial" pitchFamily="34" charset="0"/>
              </a:rPr>
              <a:t>all the issues, observations and recommendations; and </a:t>
            </a:r>
            <a:r>
              <a:rPr lang="en-US" sz="2000" b="1" dirty="0">
                <a:latin typeface="Garamond" pitchFamily="18" charset="0"/>
                <a:cs typeface="Arial" pitchFamily="34" charset="0"/>
              </a:rPr>
              <a:t>finally a</a:t>
            </a:r>
            <a:r>
              <a:rPr lang="en-US" sz="2000" b="1" dirty="0" smtClean="0">
                <a:latin typeface="Garamond" pitchFamily="18" charset="0"/>
                <a:cs typeface="Arial" pitchFamily="34" charset="0"/>
              </a:rPr>
              <a:t>pprove </a:t>
            </a:r>
          </a:p>
          <a:p>
            <a:pPr marL="660400" indent="-660400" eaLnBrk="1" hangingPunct="1">
              <a:buFont typeface="Wingdings 2" pitchFamily="18" charset="2"/>
              <a:buAutoNum type="romanLcPeriod" startAt="9"/>
              <a:defRPr/>
            </a:pPr>
            <a:r>
              <a:rPr lang="en-US" sz="2000" dirty="0" smtClean="0">
                <a:latin typeface="Garamond" pitchFamily="18" charset="0"/>
                <a:cs typeface="Arial" pitchFamily="34" charset="0"/>
              </a:rPr>
              <a:t>The </a:t>
            </a:r>
            <a:r>
              <a:rPr lang="en-US" sz="2000" dirty="0">
                <a:latin typeface="Garamond" pitchFamily="18" charset="0"/>
                <a:cs typeface="Arial" pitchFamily="34" charset="0"/>
              </a:rPr>
              <a:t>Y2015 </a:t>
            </a:r>
            <a:r>
              <a:rPr lang="en-US" sz="2000" dirty="0" smtClean="0">
                <a:latin typeface="Garamond" pitchFamily="18" charset="0"/>
                <a:cs typeface="Arial" pitchFamily="34" charset="0"/>
              </a:rPr>
              <a:t>Q4 </a:t>
            </a:r>
            <a:r>
              <a:rPr lang="en-US" sz="2000" dirty="0">
                <a:latin typeface="Garamond" pitchFamily="18" charset="0"/>
                <a:cs typeface="Arial" pitchFamily="34" charset="0"/>
              </a:rPr>
              <a:t>and cumulative (Jan. – </a:t>
            </a:r>
            <a:r>
              <a:rPr lang="en-US" sz="2000" dirty="0" smtClean="0">
                <a:latin typeface="Garamond" pitchFamily="18" charset="0"/>
                <a:cs typeface="Arial" pitchFamily="34" charset="0"/>
              </a:rPr>
              <a:t>Dec.) </a:t>
            </a:r>
            <a:r>
              <a:rPr lang="en-US" sz="2000" dirty="0">
                <a:latin typeface="Garamond" pitchFamily="18" charset="0"/>
                <a:cs typeface="Arial" pitchFamily="34" charset="0"/>
              </a:rPr>
              <a:t>Budget appraisal as  presented</a:t>
            </a:r>
            <a:r>
              <a:rPr lang="en-US" sz="2000" dirty="0">
                <a:solidFill>
                  <a:srgbClr val="C00000"/>
                </a:solidFill>
                <a:latin typeface="Garamond" pitchFamily="18" charset="0"/>
                <a:cs typeface="Arial" pitchFamily="34" charset="0"/>
              </a:rPr>
              <a:t> </a:t>
            </a:r>
            <a:endParaRPr lang="en-US" sz="2000" dirty="0">
              <a:latin typeface="Garamond" pitchFamily="18" charset="0"/>
              <a:cs typeface="Arial" pitchFamily="34" charset="0"/>
            </a:endParaRPr>
          </a:p>
          <a:p>
            <a:pPr marL="660400" indent="-660400" eaLnBrk="1" hangingPunct="1">
              <a:lnSpc>
                <a:spcPct val="150000"/>
              </a:lnSpc>
              <a:buFont typeface="Wingdings 2" pitchFamily="18" charset="2"/>
              <a:buAutoNum type="romanLcPeriod" startAt="7"/>
              <a:defRPr/>
            </a:pPr>
            <a:endParaRPr lang="en-US" sz="2000" dirty="0" smtClean="0">
              <a:latin typeface="Garamond" pitchFamily="18" charset="0"/>
              <a:cs typeface="Arial" pitchFamily="34" charset="0"/>
            </a:endParaRPr>
          </a:p>
          <a:p>
            <a:pPr marL="660400" indent="-66040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endParaRPr lang="en-US" sz="2000" dirty="0" smtClean="0">
              <a:solidFill>
                <a:srgbClr val="C00000"/>
              </a:solidFill>
              <a:latin typeface="Garamond" pitchFamily="18" charset="0"/>
              <a:cs typeface="Arial" pitchFamily="34" charset="0"/>
            </a:endParaRPr>
          </a:p>
          <a:p>
            <a:pPr marL="660400" indent="-660400" eaLnBrk="1" hangingPunct="1">
              <a:lnSpc>
                <a:spcPct val="150000"/>
              </a:lnSpc>
              <a:buFont typeface="Arial" charset="0"/>
              <a:buNone/>
              <a:defRPr/>
            </a:pPr>
            <a:endParaRPr lang="en-US" sz="2000" dirty="0" smtClean="0">
              <a:solidFill>
                <a:srgbClr val="C00000"/>
              </a:solidFill>
              <a:latin typeface="Garamond" pitchFamily="18" charset="0"/>
              <a:cs typeface="Arial" pitchFamily="34" charset="0"/>
            </a:endParaRPr>
          </a:p>
          <a:p>
            <a:pPr marL="660400" indent="-660400" eaLnBrk="1" hangingPunct="1">
              <a:lnSpc>
                <a:spcPct val="150000"/>
              </a:lnSpc>
              <a:buFont typeface="Arial" charset="0"/>
              <a:buNone/>
              <a:defRPr/>
            </a:pPr>
            <a:endParaRPr lang="en-US" sz="2000" dirty="0" smtClean="0">
              <a:latin typeface="Garamond" pitchFamily="18" charset="0"/>
              <a:cs typeface="Arial" pitchFamily="34" charset="0"/>
            </a:endParaRPr>
          </a:p>
          <a:p>
            <a:pPr>
              <a:defRPr/>
            </a:pPr>
            <a:endParaRPr lang="en-US" sz="2000" dirty="0">
              <a:latin typeface="Garamond" pitchFamily="18" charset="0"/>
            </a:endParaRPr>
          </a:p>
        </p:txBody>
      </p:sp>
      <p:pic>
        <p:nvPicPr>
          <p:cNvPr id="70661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62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229600" y="133350"/>
            <a:ext cx="7667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7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8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590550"/>
            <a:ext cx="8534400" cy="4038600"/>
          </a:xfrm>
        </p:spPr>
        <p:txBody>
          <a:bodyPr anchor="ctr"/>
          <a:lstStyle/>
          <a:p>
            <a:pPr marL="660400" indent="-660400" algn="ctr" eaLnBrk="1" hangingPunct="1">
              <a:lnSpc>
                <a:spcPct val="80000"/>
              </a:lnSpc>
              <a:buFontTx/>
              <a:buNone/>
            </a:pPr>
            <a:r>
              <a:rPr lang="en-US" altLang="en-US" sz="4400" dirty="0" err="1" smtClean="0">
                <a:latin typeface="Garamond" pitchFamily="18" charset="0"/>
              </a:rPr>
              <a:t>Itesiwaju</a:t>
            </a:r>
            <a:r>
              <a:rPr lang="en-US" altLang="en-US" sz="4400" dirty="0" smtClean="0">
                <a:latin typeface="Garamond" pitchFamily="18" charset="0"/>
              </a:rPr>
              <a:t> </a:t>
            </a:r>
            <a:r>
              <a:rPr lang="en-US" altLang="en-US" sz="4400" dirty="0">
                <a:latin typeface="Garamond" pitchFamily="18" charset="0"/>
              </a:rPr>
              <a:t>I</a:t>
            </a:r>
            <a:r>
              <a:rPr lang="en-US" altLang="en-US" sz="4400" dirty="0" smtClean="0">
                <a:latin typeface="Garamond" pitchFamily="18" charset="0"/>
              </a:rPr>
              <a:t>lu </a:t>
            </a:r>
            <a:r>
              <a:rPr lang="en-US" altLang="en-US" sz="4400" dirty="0" err="1" smtClean="0">
                <a:latin typeface="Garamond" pitchFamily="18" charset="0"/>
              </a:rPr>
              <a:t>Eko</a:t>
            </a:r>
            <a:r>
              <a:rPr lang="en-US" altLang="en-US" sz="4400" dirty="0" smtClean="0">
                <a:latin typeface="Garamond" pitchFamily="18" charset="0"/>
              </a:rPr>
              <a:t> Lo je </a:t>
            </a:r>
            <a:r>
              <a:rPr lang="en-US" altLang="en-US" sz="4400" dirty="0" err="1" smtClean="0">
                <a:latin typeface="Garamond" pitchFamily="18" charset="0"/>
              </a:rPr>
              <a:t>wa</a:t>
            </a:r>
            <a:r>
              <a:rPr lang="en-US" altLang="en-US" sz="4400" dirty="0" smtClean="0">
                <a:latin typeface="Garamond" pitchFamily="18" charset="0"/>
              </a:rPr>
              <a:t> </a:t>
            </a:r>
            <a:r>
              <a:rPr lang="en-US" altLang="en-US" sz="4400" dirty="0" err="1" smtClean="0">
                <a:latin typeface="Garamond" pitchFamily="18" charset="0"/>
              </a:rPr>
              <a:t>l’ogun</a:t>
            </a:r>
            <a:r>
              <a:rPr lang="en-US" altLang="en-US" sz="4400" dirty="0" smtClean="0">
                <a:latin typeface="Garamond" pitchFamily="18" charset="0"/>
              </a:rPr>
              <a:t> </a:t>
            </a:r>
          </a:p>
          <a:p>
            <a:pPr marL="660400" indent="-660400" algn="ctr" eaLnBrk="1" hangingPunct="1">
              <a:lnSpc>
                <a:spcPct val="80000"/>
              </a:lnSpc>
              <a:buFontTx/>
              <a:buNone/>
            </a:pPr>
            <a:endParaRPr lang="en-US" altLang="en-US" sz="2800" dirty="0" smtClean="0">
              <a:solidFill>
                <a:srgbClr val="C00000"/>
              </a:solidFill>
              <a:latin typeface="Garamond" pitchFamily="18" charset="0"/>
            </a:endParaRPr>
          </a:p>
          <a:p>
            <a:pPr marL="660400" indent="-660400" algn="ctr" eaLnBrk="1" hangingPunct="1">
              <a:lnSpc>
                <a:spcPct val="80000"/>
              </a:lnSpc>
              <a:buFontTx/>
              <a:buNone/>
            </a:pPr>
            <a:r>
              <a:rPr lang="en-US" altLang="en-US" sz="4400" dirty="0" smtClean="0">
                <a:latin typeface="Garamond" pitchFamily="18" charset="0"/>
              </a:rPr>
              <a:t>Thank you	</a:t>
            </a:r>
          </a:p>
          <a:p>
            <a:pPr marL="660400" indent="-660400" algn="ctr" eaLnBrk="1" hangingPunct="1">
              <a:lnSpc>
                <a:spcPct val="80000"/>
              </a:lnSpc>
              <a:buFontTx/>
              <a:buNone/>
            </a:pPr>
            <a:endParaRPr lang="en-US" altLang="en-US" sz="4400" dirty="0" smtClean="0">
              <a:latin typeface="Garamond" pitchFamily="18" charset="0"/>
            </a:endParaRPr>
          </a:p>
          <a:p>
            <a:pPr marL="660400" indent="-660400" algn="ctr" eaLnBrk="1" hangingPunct="1">
              <a:lnSpc>
                <a:spcPct val="80000"/>
              </a:lnSpc>
              <a:buFontTx/>
              <a:buNone/>
            </a:pPr>
            <a:r>
              <a:rPr lang="en-US" altLang="en-US" sz="4400" dirty="0" smtClean="0">
                <a:latin typeface="Garamond" pitchFamily="18" charset="0"/>
              </a:rPr>
              <a:t>Comments, Observations &amp; Questions</a:t>
            </a:r>
            <a:endParaRPr lang="en-US" altLang="en-US" sz="4400" dirty="0" smtClean="0">
              <a:solidFill>
                <a:srgbClr val="C00000"/>
              </a:solidFill>
              <a:latin typeface="Garamond" pitchFamily="18" charset="0"/>
            </a:endParaRPr>
          </a:p>
          <a:p>
            <a:pPr marL="660400" indent="-660400" algn="ctr" eaLnBrk="1" hangingPunct="1">
              <a:lnSpc>
                <a:spcPct val="80000"/>
              </a:lnSpc>
              <a:buFontTx/>
              <a:buNone/>
            </a:pPr>
            <a:r>
              <a:rPr lang="en-US" altLang="en-US" sz="2200" dirty="0" smtClean="0">
                <a:solidFill>
                  <a:srgbClr val="C00000"/>
                </a:solidFill>
                <a:latin typeface="Garamond" pitchFamily="18" charset="0"/>
              </a:rPr>
              <a:t>	</a:t>
            </a:r>
            <a:endParaRPr lang="en-GB" altLang="en-US" sz="2800" dirty="0" smtClean="0">
              <a:solidFill>
                <a:srgbClr val="C00000"/>
              </a:solidFill>
              <a:latin typeface="Garamond" pitchFamily="18" charset="0"/>
            </a:endParaRPr>
          </a:p>
        </p:txBody>
      </p:sp>
      <p:pic>
        <p:nvPicPr>
          <p:cNvPr id="72709" name="Picture 7" descr="MEPB fin_0.tmp"/>
          <p:cNvPicPr>
            <a:picLocks noChangeAspect="1"/>
          </p:cNvPicPr>
          <p:nvPr/>
        </p:nvPicPr>
        <p:blipFill>
          <a:blip r:embed="rId3" cstate="print"/>
          <a:srcRect l="6554" t="11111" r="63655" b="61111"/>
          <a:stretch>
            <a:fillRect/>
          </a:stretch>
        </p:blipFill>
        <p:spPr bwMode="auto">
          <a:xfrm>
            <a:off x="152400" y="133350"/>
            <a:ext cx="53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0" name="Picture 9" descr="MEPB fin_0.tmp"/>
          <p:cNvPicPr>
            <a:picLocks noChangeAspect="1"/>
          </p:cNvPicPr>
          <p:nvPr/>
        </p:nvPicPr>
        <p:blipFill>
          <a:blip r:embed="rId4" cstate="print"/>
          <a:srcRect l="37587" t="2222" r="1588" b="55556"/>
          <a:stretch>
            <a:fillRect/>
          </a:stretch>
        </p:blipFill>
        <p:spPr bwMode="auto">
          <a:xfrm>
            <a:off x="8077200" y="133350"/>
            <a:ext cx="919163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304800" y="4722813"/>
            <a:ext cx="4648200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en-US" sz="1100" dirty="0" smtClean="0"/>
              <a:t>Q4 &amp; Full Y2015 Budget Performance </a:t>
            </a:r>
            <a:r>
              <a:rPr lang="fr-FR" altLang="en-US" sz="1100" dirty="0" err="1" smtClean="0"/>
              <a:t>Appraisal</a:t>
            </a:r>
            <a:endParaRPr lang="en-US" altLang="en-US" sz="1100" dirty="0" smtClean="0"/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550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75074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Overr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quity">
    <a:majorFont>
      <a:latin typeface="Franklin Gothic Book"/>
      <a:ea typeface=""/>
      <a:cs typeface=""/>
      <a:font script="Grek" typeface="Calibri"/>
      <a:font script="Cyrl" typeface="Calibri"/>
      <a:font script="Jpan" typeface="HGｺﾞｼｯｸM"/>
      <a:font script="Hang" typeface="바탕"/>
      <a:font script="Hans" typeface="幼圆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Perpetua"/>
      <a:ea typeface=""/>
      <a:cs typeface=""/>
      <a:font script="Grek" typeface="Cambria"/>
      <a:font script="Cyrl" typeface="Cambria"/>
      <a:font script="Jpan" typeface="HG創英ﾌﾟﾚｾﾞﾝｽEB"/>
      <a:font script="Hang" typeface="맑은 고딕"/>
      <a:font script="Hans" typeface="宋体"/>
      <a:font script="Hant" typeface="新細明體"/>
      <a:font script="Arab" typeface="Times New Roman"/>
      <a:font script="Hebr" typeface="Aharoni"/>
      <a:font script="Thai" typeface="Eucrosia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Equity">
    <a: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tint val="30000"/>
              <a:satMod val="300000"/>
            </a:schemeClr>
            <a:schemeClr val="phClr">
              <a:tint val="40000"/>
              <a:satMod val="200000"/>
            </a:schemeClr>
          </a:duotone>
        </a:blip>
        <a:tile tx="0" ty="0" sx="70000" sy="70000" flip="none" algn="ctr"/>
      </a:blipFill>
      <a:blipFill>
        <a:blip xmlns:r="http://schemas.openxmlformats.org/officeDocument/2006/relationships" r:embed="rId1">
          <a:duotone>
            <a:schemeClr val="phClr">
              <a:shade val="22000"/>
              <a:satMod val="160000"/>
            </a:schemeClr>
            <a:schemeClr val="phClr">
              <a:shade val="45000"/>
              <a:satMod val="100000"/>
            </a:schemeClr>
          </a:duotone>
        </a:blip>
        <a:tile tx="0" ty="0" sx="65000" sy="65000" flip="none" algn="ctr"/>
      </a:blipFill>
    </a:fillStyleLst>
    <a:lnStyleLst>
      <a:ln w="9525" cap="flat" cmpd="sng" algn="ctr">
        <a:solidFill>
          <a:schemeClr val="phClr">
            <a:shade val="60000"/>
            <a:satMod val="110000"/>
          </a:schemeClr>
        </a:solidFill>
        <a:prstDash val="solid"/>
      </a:ln>
      <a:ln w="127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phClr">
              <a:tint val="10000"/>
              <a:satMod val="13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40000"/>
              <a:satMod val="165000"/>
            </a:schemeClr>
          </a:gs>
          <a:gs pos="50000">
            <a:schemeClr val="phClr">
              <a:shade val="80000"/>
              <a:satMod val="155000"/>
            </a:schemeClr>
          </a:gs>
          <a:gs pos="100000">
            <a:schemeClr val="phClr">
              <a:tint val="95000"/>
              <a:satMod val="20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tint val="95000"/>
              <a:satMod val="200000"/>
            </a:schemeClr>
            <a:schemeClr val="phClr">
              <a:shade val="80000"/>
              <a:satMod val="100000"/>
            </a:schemeClr>
          </a:duotone>
        </a:blip>
        <a:tile tx="0" ty="0" sx="55000" sy="55000" flip="none" algn="tl"/>
      </a:blip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Equity">
    <a:majorFont>
      <a:latin typeface="Franklin Gothic Book"/>
      <a:ea typeface=""/>
      <a:cs typeface=""/>
      <a:font script="Grek" typeface="Calibri"/>
      <a:font script="Cyrl" typeface="Calibri"/>
      <a:font script="Jpan" typeface="HGｺﾞｼｯｸM"/>
      <a:font script="Hang" typeface="바탕"/>
      <a:font script="Hans" typeface="幼圆"/>
      <a:font script="Hant" typeface="微軟正黑體"/>
      <a:font script="Arab" typeface="Tahoma"/>
      <a:font script="Hebr" typeface="Aharoni"/>
      <a:font script="Thai" typeface="Lily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</a:majorFont>
    <a:minorFont>
      <a:latin typeface="Perpetua"/>
      <a:ea typeface=""/>
      <a:cs typeface=""/>
      <a:font script="Grek" typeface="Cambria"/>
      <a:font script="Cyrl" typeface="Cambria"/>
      <a:font script="Jpan" typeface="HG創英ﾌﾟﾚｾﾞﾝｽEB"/>
      <a:font script="Hang" typeface="맑은 고딕"/>
      <a:font script="Hans" typeface="宋体"/>
      <a:font script="Hant" typeface="新細明體"/>
      <a:font script="Arab" typeface="Times New Roman"/>
      <a:font script="Hebr" typeface="Aharoni"/>
      <a:font script="Thai" typeface="EucrosiaUPC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inorFont>
  </a:fontScheme>
  <a:fmtScheme name="Equity">
    <a:fillStyleLst>
      <a:solidFill>
        <a:schemeClr val="phClr"/>
      </a:solidFill>
      <a:blipFill>
        <a:blip xmlns:r="http://schemas.openxmlformats.org/officeDocument/2006/relationships" r:embed="rId1">
          <a:duotone>
            <a:schemeClr val="phClr">
              <a:tint val="30000"/>
              <a:satMod val="300000"/>
            </a:schemeClr>
            <a:schemeClr val="phClr">
              <a:tint val="40000"/>
              <a:satMod val="200000"/>
            </a:schemeClr>
          </a:duotone>
        </a:blip>
        <a:tile tx="0" ty="0" sx="70000" sy="70000" flip="none" algn="ctr"/>
      </a:blipFill>
      <a:blipFill>
        <a:blip xmlns:r="http://schemas.openxmlformats.org/officeDocument/2006/relationships" r:embed="rId1">
          <a:duotone>
            <a:schemeClr val="phClr">
              <a:shade val="22000"/>
              <a:satMod val="160000"/>
            </a:schemeClr>
            <a:schemeClr val="phClr">
              <a:shade val="45000"/>
              <a:satMod val="100000"/>
            </a:schemeClr>
          </a:duotone>
        </a:blip>
        <a:tile tx="0" ty="0" sx="65000" sy="65000" flip="none" algn="ctr"/>
      </a:blipFill>
    </a:fillStyleLst>
    <a:lnStyleLst>
      <a:ln w="9525" cap="flat" cmpd="sng" algn="ctr">
        <a:solidFill>
          <a:schemeClr val="phClr">
            <a:shade val="60000"/>
            <a:satMod val="110000"/>
          </a:schemeClr>
        </a:solidFill>
        <a:prstDash val="solid"/>
      </a:ln>
      <a:ln w="127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38100" dist="25400" dir="5400000" algn="t" rotWithShape="0">
            <a:srgbClr val="000000">
              <a:alpha val="50000"/>
            </a:srgbClr>
          </a:outerShdw>
        </a:effectLst>
      </a:effectStyle>
      <a:effectStyle>
        <a:effectLst>
          <a:outerShdw blurRad="50800" dist="50800" dir="5400000" algn="t" rotWithShape="0">
            <a:srgbClr val="000000">
              <a:alpha val="60000"/>
            </a:srgbClr>
          </a:outerShdw>
        </a:effectLst>
        <a:scene3d>
          <a:camera prst="isometricBottomUp" fov="0">
            <a:rot lat="0" lon="0" rev="0"/>
          </a:camera>
          <a:lightRig rig="soft" dir="b">
            <a:rot lat="0" lon="0" rev="9000000"/>
          </a:lightRig>
        </a:scene3d>
        <a:sp3d contourW="35000" prstMaterial="matte">
          <a:bevelT w="45000" h="38100" prst="convex"/>
          <a:contourClr>
            <a:schemeClr val="phClr">
              <a:tint val="10000"/>
              <a:satMod val="130000"/>
            </a:schemeClr>
          </a:contourClr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shade val="40000"/>
              <a:satMod val="165000"/>
            </a:schemeClr>
          </a:gs>
          <a:gs pos="50000">
            <a:schemeClr val="phClr">
              <a:shade val="80000"/>
              <a:satMod val="155000"/>
            </a:schemeClr>
          </a:gs>
          <a:gs pos="100000">
            <a:schemeClr val="phClr">
              <a:tint val="95000"/>
              <a:satMod val="200000"/>
            </a:schemeClr>
          </a:gs>
        </a:gsLst>
        <a:lin ang="16200000" scaled="1"/>
      </a:gradFill>
      <a:blipFill>
        <a:blip xmlns:r="http://schemas.openxmlformats.org/officeDocument/2006/relationships" r:embed="rId1">
          <a:duotone>
            <a:schemeClr val="phClr">
              <a:tint val="95000"/>
              <a:satMod val="200000"/>
            </a:schemeClr>
            <a:schemeClr val="phClr">
              <a:shade val="80000"/>
              <a:satMod val="100000"/>
            </a:schemeClr>
          </a:duotone>
        </a:blip>
        <a:tile tx="0" ty="0" sx="55000" sy="55000" flip="none" algn="tl"/>
      </a:blip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0</TotalTime>
  <Words>2744</Words>
  <Application>Microsoft Office PowerPoint</Application>
  <PresentationFormat>On-screen Show (16:9)</PresentationFormat>
  <Paragraphs>982</Paragraphs>
  <Slides>43</Slides>
  <Notes>26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Theme1</vt:lpstr>
      <vt:lpstr>LAGOS STATE GOVERNMENT MINISTRY OF ECONOMIC PLANNING &amp; BUDGET</vt:lpstr>
      <vt:lpstr>         OUTLINE</vt:lpstr>
      <vt:lpstr>      Purpose of the Presentation</vt:lpstr>
      <vt:lpstr>Slide 4</vt:lpstr>
      <vt:lpstr>Y2015 Budget</vt:lpstr>
      <vt:lpstr>Y2015 Budget: Details of Function Group Allocation  After Re-ordering</vt:lpstr>
      <vt:lpstr>Y2015 Budget: Projected Revenue Sources and  Capital to Recurrent Ratio</vt:lpstr>
      <vt:lpstr>  Y2015 Budget Focus </vt:lpstr>
      <vt:lpstr> Y2015 Budget Key Implementation  Strategies</vt:lpstr>
      <vt:lpstr> Y2015 Budget Key Implementation  Strategies../2</vt:lpstr>
      <vt:lpstr>Highlights of Budget Performance Review</vt:lpstr>
      <vt:lpstr>January – September Budget Appraisal ( Recap)</vt:lpstr>
      <vt:lpstr>Highlights of Cumulative Q3 (Jan. – Sept)  Y2015 Budget Performance</vt:lpstr>
      <vt:lpstr>Y2015 Budget Quarterly Appraisal</vt:lpstr>
      <vt:lpstr>       Comparative Analysis of Y2015 Budget Performance from Q1 to Q4</vt:lpstr>
      <vt:lpstr>Q4 (Oct-Dec.) Y2015 Revenue Performance</vt:lpstr>
      <vt:lpstr>Q4 2015 Vs Q4 2014 (Oct. – Dec.)</vt:lpstr>
      <vt:lpstr>Cummulative (January – December) Budget Appraisal </vt:lpstr>
      <vt:lpstr> Cumulative (Jan-Dec.) Budget Performance for Y2015</vt:lpstr>
      <vt:lpstr> Comparative Analysis of Cumulative (Jan-Dec.) Budget Performance for Y2013 –Y2015</vt:lpstr>
      <vt:lpstr>January – December Revenue Appraisal</vt:lpstr>
      <vt:lpstr>Cumulative (Jan – Dec.) Revenue Appraisal</vt:lpstr>
      <vt:lpstr>Cumulative (Jan-Dec.) Revenue Performance from Y2010 to Y2015</vt:lpstr>
      <vt:lpstr>Cumulative (Jan-Dec.) Performance of Y2015 Capital Receipts</vt:lpstr>
      <vt:lpstr>  Y2015 Cumulative (Jan – Dec) Capital Receipts </vt:lpstr>
      <vt:lpstr>January – December Expenditure Appraisal</vt:lpstr>
      <vt:lpstr>Cumulative (Jan – Dec.) Y2015 Personnel Cost Performance Appraisal</vt:lpstr>
      <vt:lpstr>Summary of  Cumulative Personnel Costs Performance  (Jan – Dec.;Y2010 - Y2015)</vt:lpstr>
      <vt:lpstr>         Cumulative (Jan- Dec.) Y2015 Overhead Cost Appraisal</vt:lpstr>
      <vt:lpstr>   Cumulative (Jan-Dec.) Capital Expenditure Appraisal</vt:lpstr>
      <vt:lpstr>Comparative Analysis of Recurrent Expenditure Performance (Jan – Dec.; Y2010 -Y2015)</vt:lpstr>
      <vt:lpstr>Summary of Cumulative Capital Expenditure Performance (Jan. –Dec.; Y2010 - Y2015)</vt:lpstr>
      <vt:lpstr>Cumulative Capital Expenditure Performance  (Jan. –Dec.; Y2010-Y2015)</vt:lpstr>
      <vt:lpstr>Financing Activities</vt:lpstr>
      <vt:lpstr>Cumulative (Jan-Dec.) Performance Y2015 Financing Activities</vt:lpstr>
      <vt:lpstr>Y2015 Financing Activities </vt:lpstr>
      <vt:lpstr>Observations &amp; Recommendations</vt:lpstr>
      <vt:lpstr> OBSERVATIONS/RECOMMENDATIONS</vt:lpstr>
      <vt:lpstr> OBSERVATIONS/RECOMMENDATIONS</vt:lpstr>
      <vt:lpstr> OBSERVATIONS/RECOMMENDATIONS</vt:lpstr>
      <vt:lpstr>SUMMARY</vt:lpstr>
      <vt:lpstr>SUMMARY ...../2</vt:lpstr>
      <vt:lpstr>Slide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2011-08-15T13:32:33Z</dcterms:created>
  <dcterms:modified xsi:type="dcterms:W3CDTF">2017-09-30T07:56:05Z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