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5.xml" ContentType="application/vnd.openxmlformats-officedocument.presentationml.notesSlid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729" r:id="rId1"/>
  </p:sldMasterIdLst>
  <p:notesMasterIdLst>
    <p:notesMasterId r:id="rId73"/>
  </p:notesMasterIdLst>
  <p:handoutMasterIdLst>
    <p:handoutMasterId r:id="rId74"/>
  </p:handoutMasterIdLst>
  <p:sldIdLst>
    <p:sldId id="316" r:id="rId2"/>
    <p:sldId id="385" r:id="rId3"/>
    <p:sldId id="465" r:id="rId4"/>
    <p:sldId id="643" r:id="rId5"/>
    <p:sldId id="563" r:id="rId6"/>
    <p:sldId id="696" r:id="rId7"/>
    <p:sldId id="746" r:id="rId8"/>
    <p:sldId id="334" r:id="rId9"/>
    <p:sldId id="562" r:id="rId10"/>
    <p:sldId id="781" r:id="rId11"/>
    <p:sldId id="644" r:id="rId12"/>
    <p:sldId id="755" r:id="rId13"/>
    <p:sldId id="698" r:id="rId14"/>
    <p:sldId id="702" r:id="rId15"/>
    <p:sldId id="708" r:id="rId16"/>
    <p:sldId id="818" r:id="rId17"/>
    <p:sldId id="756" r:id="rId18"/>
    <p:sldId id="761" r:id="rId19"/>
    <p:sldId id="782" r:id="rId20"/>
    <p:sldId id="819" r:id="rId21"/>
    <p:sldId id="714" r:id="rId22"/>
    <p:sldId id="796" r:id="rId23"/>
    <p:sldId id="716" r:id="rId24"/>
    <p:sldId id="820" r:id="rId25"/>
    <p:sldId id="821" r:id="rId26"/>
    <p:sldId id="785" r:id="rId27"/>
    <p:sldId id="765" r:id="rId28"/>
    <p:sldId id="766" r:id="rId29"/>
    <p:sldId id="787" r:id="rId30"/>
    <p:sldId id="770" r:id="rId31"/>
    <p:sldId id="723" r:id="rId32"/>
    <p:sldId id="724" r:id="rId33"/>
    <p:sldId id="788" r:id="rId34"/>
    <p:sldId id="790" r:id="rId35"/>
    <p:sldId id="791" r:id="rId36"/>
    <p:sldId id="779" r:id="rId37"/>
    <p:sldId id="729" r:id="rId38"/>
    <p:sldId id="775" r:id="rId39"/>
    <p:sldId id="730" r:id="rId40"/>
    <p:sldId id="731" r:id="rId41"/>
    <p:sldId id="736" r:id="rId42"/>
    <p:sldId id="737" r:id="rId43"/>
    <p:sldId id="738" r:id="rId44"/>
    <p:sldId id="793" r:id="rId45"/>
    <p:sldId id="739" r:id="rId46"/>
    <p:sldId id="740" r:id="rId47"/>
    <p:sldId id="797" r:id="rId48"/>
    <p:sldId id="817" r:id="rId49"/>
    <p:sldId id="794" r:id="rId50"/>
    <p:sldId id="795" r:id="rId51"/>
    <p:sldId id="823" r:id="rId52"/>
    <p:sldId id="824" r:id="rId53"/>
    <p:sldId id="825" r:id="rId54"/>
    <p:sldId id="826" r:id="rId55"/>
    <p:sldId id="827" r:id="rId56"/>
    <p:sldId id="828" r:id="rId57"/>
    <p:sldId id="829" r:id="rId58"/>
    <p:sldId id="830" r:id="rId59"/>
    <p:sldId id="831" r:id="rId60"/>
    <p:sldId id="832" r:id="rId61"/>
    <p:sldId id="833" r:id="rId62"/>
    <p:sldId id="834" r:id="rId63"/>
    <p:sldId id="835" r:id="rId64"/>
    <p:sldId id="836" r:id="rId65"/>
    <p:sldId id="837" r:id="rId66"/>
    <p:sldId id="838" r:id="rId67"/>
    <p:sldId id="839" r:id="rId68"/>
    <p:sldId id="840" r:id="rId69"/>
    <p:sldId id="841" r:id="rId70"/>
    <p:sldId id="842" r:id="rId71"/>
    <p:sldId id="843" r:id="rId72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32" userDrawn="1">
          <p15:clr>
            <a:srgbClr val="A4A3A4"/>
          </p15:clr>
        </p15:guide>
        <p15:guide id="3" pos="219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35" autoAdjust="0"/>
    <p:restoredTop sz="96239" autoAdjust="0"/>
  </p:normalViewPr>
  <p:slideViewPr>
    <p:cSldViewPr>
      <p:cViewPr varScale="1">
        <p:scale>
          <a:sx n="85" d="100"/>
          <a:sy n="85" d="100"/>
        </p:scale>
        <p:origin x="108" y="25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16" y="-102"/>
      </p:cViewPr>
      <p:guideLst>
        <p:guide orient="horz" pos="2932"/>
        <p:guide pos="2232"/>
        <p:guide pos="219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Appraisal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Apprais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9281045751634002"/>
          <c:y val="0"/>
          <c:w val="0.70915032679738566"/>
          <c:h val="0.90416666666666656"/>
        </c:manualLayout>
      </c:layout>
      <c:doughnutChart>
        <c:varyColors val="1"/>
        <c:ser>
          <c:idx val="0"/>
          <c:order val="0"/>
          <c:spPr>
            <a:scene3d>
              <a:camera prst="orthographicFront"/>
              <a:lightRig rig="chilly" dir="t"/>
            </a:scene3d>
            <a:sp3d prstMaterial="plastic">
              <a:bevelT/>
              <a:bevelB prst="angle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sz="1200" b="1" dirty="0">
                        <a:solidFill>
                          <a:schemeClr val="tx1"/>
                        </a:solidFill>
                      </a:rPr>
                      <a:t>Capital, 58%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714-4C84-9937-123A5E8BED1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555169574391439E-2"/>
                  <c:y val="-0.13644258530183734"/>
                </c:manualLayout>
              </c:layout>
              <c:tx>
                <c:rich>
                  <a:bodyPr/>
                  <a:lstStyle/>
                  <a:p>
                    <a:pPr>
                      <a:defRPr sz="1200" b="1">
                        <a:solidFill>
                          <a:schemeClr val="tx1"/>
                        </a:solidFill>
                      </a:defRPr>
                    </a:pPr>
                    <a:r>
                      <a:rPr lang="en-US" sz="1200" b="1" dirty="0">
                        <a:solidFill>
                          <a:schemeClr val="tx1"/>
                        </a:solidFill>
                      </a:rPr>
                      <a:t>Recurrent,42%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714-4C84-9937-123A5E8BED1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'CAP-REC'!$A$1:$A$2</c:f>
              <c:strCache>
                <c:ptCount val="2"/>
                <c:pt idx="0">
                  <c:v>CAPITAL</c:v>
                </c:pt>
                <c:pt idx="1">
                  <c:v>RECURRENT</c:v>
                </c:pt>
              </c:strCache>
            </c:strRef>
          </c:cat>
          <c:val>
            <c:numRef>
              <c:f>'CAP-REC'!$B$1:$B$2</c:f>
              <c:numCache>
                <c:formatCode>General</c:formatCode>
                <c:ptCount val="2"/>
                <c:pt idx="0">
                  <c:v>386.93299999999988</c:v>
                </c:pt>
                <c:pt idx="1">
                  <c:v>275.65499999999997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714-4C84-9937-123A5E8BED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277777777777781E-2"/>
          <c:y val="9.484862357321619E-2"/>
          <c:w val="0.90694444444444466"/>
          <c:h val="0.78524873344320356"/>
        </c:manualLayout>
      </c:layout>
      <c:pie3DChart>
        <c:varyColors val="1"/>
        <c:ser>
          <c:idx val="0"/>
          <c:order val="0"/>
          <c:spPr>
            <a:scene3d>
              <a:camera prst="orthographicFront"/>
              <a:lightRig rig="threePt" dir="t"/>
            </a:scene3d>
            <a:sp3d>
              <a:bevelT/>
              <a:bevelB w="139700" prst="cross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3CB3-4E4E-9051-F930130C691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CB3-4E4E-9051-F930130C691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/>
                <a:bevelB w="139700" prst="cross"/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3CB3-4E4E-9051-F930130C6919}"/>
              </c:ext>
            </c:extLst>
          </c:dPt>
          <c:dLbls>
            <c:dLbl>
              <c:idx val="0"/>
              <c:layout>
                <c:manualLayout>
                  <c:x val="-0.11786956317960261"/>
                  <c:y val="2.4224806201550389E-2"/>
                </c:manualLayout>
              </c:layout>
              <c:tx>
                <c:rich>
                  <a:bodyPr/>
                  <a:lstStyle/>
                  <a:p>
                    <a:r>
                      <a:rPr lang="en-US" b="0" dirty="0">
                        <a:solidFill>
                          <a:schemeClr val="tx1"/>
                        </a:solidFill>
                      </a:rPr>
                      <a:t>Capital Receipts </a:t>
                    </a:r>
                    <a:r>
                      <a:rPr lang="en-US" b="0" dirty="0" smtClean="0">
                        <a:solidFill>
                          <a:schemeClr val="tx1"/>
                        </a:solidFill>
                      </a:rPr>
                      <a:t>–</a:t>
                    </a:r>
                  </a:p>
                  <a:p>
                    <a:r>
                      <a:rPr lang="en-US" b="0" dirty="0" smtClean="0">
                        <a:solidFill>
                          <a:schemeClr val="tx1"/>
                        </a:solidFill>
                      </a:rPr>
                      <a:t>34.341 (6%)</a:t>
                    </a:r>
                    <a:endParaRPr lang="en-US" b="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CB3-4E4E-9051-F930130C6919}"/>
                </c:ext>
                <c:ext xmlns:c15="http://schemas.microsoft.com/office/drawing/2012/chart" uri="{CE6537A1-D6FC-4f65-9D91-7224C49458BB}">
                  <c15:layout>
                    <c:manualLayout>
                      <c:w val="0.23382428758905136"/>
                      <c:h val="0.1815116279069767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8986111111111123"/>
                  <c:y val="7.909754013306478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dirty="0">
                        <a:solidFill>
                          <a:schemeClr val="tx1"/>
                        </a:solidFill>
                      </a:rPr>
                      <a:t>Federal Transfers </a:t>
                    </a:r>
                    <a:r>
                      <a:rPr lang="en-US" b="0" dirty="0" smtClean="0">
                        <a:solidFill>
                          <a:schemeClr val="tx1"/>
                        </a:solidFill>
                      </a:rPr>
                      <a:t>– 123.048 (23%)</a:t>
                    </a:r>
                    <a:endParaRPr lang="en-US" b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CB3-4E4E-9051-F930130C691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3108333333333334"/>
                  <c:y val="-0.266390770921076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b="0" dirty="0" smtClean="0">
                        <a:solidFill>
                          <a:schemeClr val="tx1"/>
                        </a:solidFill>
                      </a:rPr>
                      <a:t>Internally Generated Revenue- 385.485</a:t>
                    </a:r>
                    <a:r>
                      <a:rPr lang="en-US" b="0" baseline="0" dirty="0" smtClean="0">
                        <a:solidFill>
                          <a:schemeClr val="tx1"/>
                        </a:solidFill>
                      </a:rPr>
                      <a:t> (</a:t>
                    </a:r>
                    <a:r>
                      <a:rPr lang="en-US" b="0" dirty="0" smtClean="0">
                        <a:solidFill>
                          <a:schemeClr val="tx1"/>
                        </a:solidFill>
                      </a:rPr>
                      <a:t>71%)</a:t>
                    </a:r>
                    <a:endParaRPr lang="en-US" b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3CB3-4E4E-9051-F930130C691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'REVENUE SOURCES'!$A$1:$A$3</c:f>
              <c:strCache>
                <c:ptCount val="3"/>
                <c:pt idx="0">
                  <c:v>Capital Receipts</c:v>
                </c:pt>
                <c:pt idx="1">
                  <c:v>Federal Transfers</c:v>
                </c:pt>
                <c:pt idx="2">
                  <c:v>IGR</c:v>
                </c:pt>
              </c:strCache>
            </c:strRef>
          </c:cat>
          <c:val>
            <c:numRef>
              <c:f>'REVENUE SOURCES'!$B$1:$B$3</c:f>
              <c:numCache>
                <c:formatCode>General</c:formatCode>
                <c:ptCount val="3"/>
                <c:pt idx="0">
                  <c:v>34.341000000000001</c:v>
                </c:pt>
                <c:pt idx="1">
                  <c:v>123.048</c:v>
                </c:pt>
                <c:pt idx="2">
                  <c:v>385.4849999999999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CB3-4E4E-9051-F930130C6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Sheet1!$D$4:$D$6</c:f>
              <c:strCache>
                <c:ptCount val="3"/>
                <c:pt idx="0">
                  <c:v>IGR</c:v>
                </c:pt>
                <c:pt idx="1">
                  <c:v>Capital Receipt</c:v>
                </c:pt>
                <c:pt idx="2">
                  <c:v>Federal Transfers</c:v>
                </c:pt>
              </c:strCache>
            </c:strRef>
          </c:cat>
          <c:val>
            <c:numRef>
              <c:f>Sheet1!$E$4:$E$6</c:f>
              <c:numCache>
                <c:formatCode>General</c:formatCode>
                <c:ptCount val="3"/>
                <c:pt idx="0">
                  <c:v>148.845</c:v>
                </c:pt>
                <c:pt idx="1">
                  <c:v>5.4829999999999997</c:v>
                </c:pt>
                <c:pt idx="2">
                  <c:v>49.936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7.7160493827160212E-3"/>
                  <c:y val="-8.52357468132916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728395061728392E-3"/>
                  <c:y val="-6.9451349255274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0864197530863064E-3"/>
                  <c:y val="-7.57651082784815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Sheet1!$D$64:$D$66</c:f>
              <c:numCache>
                <c:formatCode>General</c:formatCode>
                <c:ptCount val="3"/>
                <c:pt idx="0">
                  <c:v>2016</c:v>
                </c:pt>
                <c:pt idx="1">
                  <c:v>2015</c:v>
                </c:pt>
                <c:pt idx="2">
                  <c:v>2014</c:v>
                </c:pt>
              </c:numCache>
            </c:numRef>
          </c:cat>
          <c:val>
            <c:numRef>
              <c:f>Sheet1!$E$64:$E$66</c:f>
              <c:numCache>
                <c:formatCode>General</c:formatCode>
                <c:ptCount val="3"/>
                <c:pt idx="0" formatCode="0.000">
                  <c:v>198.78100000000001</c:v>
                </c:pt>
                <c:pt idx="1">
                  <c:v>188.411</c:v>
                </c:pt>
                <c:pt idx="2">
                  <c:v>212.27199999999999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42978504"/>
        <c:axId val="242979288"/>
        <c:axId val="241252712"/>
      </c:bar3DChart>
      <c:catAx>
        <c:axId val="242978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979288"/>
        <c:crosses val="autoZero"/>
        <c:auto val="1"/>
        <c:lblAlgn val="ctr"/>
        <c:lblOffset val="100"/>
        <c:noMultiLvlLbl val="0"/>
      </c:catAx>
      <c:valAx>
        <c:axId val="242979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978504"/>
        <c:crosses val="autoZero"/>
        <c:crossBetween val="between"/>
      </c:valAx>
      <c:serAx>
        <c:axId val="241252712"/>
        <c:scaling>
          <c:orientation val="minMax"/>
        </c:scaling>
        <c:delete val="1"/>
        <c:axPos val="b"/>
        <c:majorTickMark val="none"/>
        <c:minorTickMark val="none"/>
        <c:tickLblPos val="nextTo"/>
        <c:crossAx val="242979288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Sheet1!$C$23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Sheet1!$D$23:$I$23</c:f>
              <c:numCache>
                <c:formatCode>General</c:formatCode>
                <c:ptCount val="6"/>
                <c:pt idx="0">
                  <c:v>27.802</c:v>
                </c:pt>
                <c:pt idx="1">
                  <c:v>26.626000000000001</c:v>
                </c:pt>
                <c:pt idx="2">
                  <c:v>21.626999999999999</c:v>
                </c:pt>
                <c:pt idx="3">
                  <c:v>27.643000000000001</c:v>
                </c:pt>
                <c:pt idx="4">
                  <c:v>22.244</c:v>
                </c:pt>
                <c:pt idx="5">
                  <c:v>22.902000000000001</c:v>
                </c:pt>
              </c:numCache>
            </c:numRef>
          </c:val>
        </c:ser>
        <c:ser>
          <c:idx val="1"/>
          <c:order val="1"/>
          <c:tx>
            <c:strRef>
              <c:f>Sheet1!$C$24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Sheet1!$D$24:$I$24</c:f>
              <c:numCache>
                <c:formatCode>General</c:formatCode>
                <c:ptCount val="6"/>
                <c:pt idx="0">
                  <c:v>24.797000000000001</c:v>
                </c:pt>
                <c:pt idx="1">
                  <c:v>21.036000000000001</c:v>
                </c:pt>
                <c:pt idx="2">
                  <c:v>23.016999999999999</c:v>
                </c:pt>
                <c:pt idx="3">
                  <c:v>24.058</c:v>
                </c:pt>
                <c:pt idx="4">
                  <c:v>20.216999999999999</c:v>
                </c:pt>
                <c:pt idx="5">
                  <c:v>23.06</c:v>
                </c:pt>
              </c:numCache>
            </c:numRef>
          </c:val>
        </c:ser>
        <c:ser>
          <c:idx val="2"/>
          <c:order val="2"/>
          <c:tx>
            <c:strRef>
              <c:f>Sheet1!$C$25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Sheet1!$D$25:$I$25</c:f>
              <c:numCache>
                <c:formatCode>General</c:formatCode>
                <c:ptCount val="6"/>
                <c:pt idx="0">
                  <c:v>23.352</c:v>
                </c:pt>
                <c:pt idx="1">
                  <c:v>20.469000000000001</c:v>
                </c:pt>
                <c:pt idx="2">
                  <c:v>18.391999999999999</c:v>
                </c:pt>
                <c:pt idx="3">
                  <c:v>29.308</c:v>
                </c:pt>
                <c:pt idx="4">
                  <c:v>21.405000000000001</c:v>
                </c:pt>
                <c:pt idx="5">
                  <c:v>22.105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42979680"/>
        <c:axId val="237566368"/>
        <c:axId val="241359232"/>
      </c:bar3DChart>
      <c:catAx>
        <c:axId val="242979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7566368"/>
        <c:crosses val="autoZero"/>
        <c:auto val="1"/>
        <c:lblAlgn val="ctr"/>
        <c:lblOffset val="100"/>
        <c:noMultiLvlLbl val="0"/>
      </c:catAx>
      <c:valAx>
        <c:axId val="237566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979680"/>
        <c:crosses val="autoZero"/>
        <c:crossBetween val="between"/>
      </c:valAx>
      <c:serAx>
        <c:axId val="24135923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7566368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Sheet1!$C$45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Sheet1!$D$45:$I$45</c:f>
              <c:numCache>
                <c:formatCode>General</c:formatCode>
                <c:ptCount val="6"/>
                <c:pt idx="0">
                  <c:v>24.524999999999999</c:v>
                </c:pt>
                <c:pt idx="1">
                  <c:v>22.515000000000001</c:v>
                </c:pt>
                <c:pt idx="2">
                  <c:v>20.204999999999998</c:v>
                </c:pt>
                <c:pt idx="3">
                  <c:v>20.417000000000002</c:v>
                </c:pt>
                <c:pt idx="4">
                  <c:v>18.591000000000001</c:v>
                </c:pt>
                <c:pt idx="5">
                  <c:v>18.7</c:v>
                </c:pt>
              </c:numCache>
            </c:numRef>
          </c:val>
        </c:ser>
        <c:ser>
          <c:idx val="1"/>
          <c:order val="1"/>
          <c:tx>
            <c:strRef>
              <c:f>Sheet1!$C$46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Sheet1!$D$46:$I$46</c:f>
              <c:numCache>
                <c:formatCode>General</c:formatCode>
                <c:ptCount val="6"/>
                <c:pt idx="0">
                  <c:v>21.995999999999999</c:v>
                </c:pt>
                <c:pt idx="1">
                  <c:v>18.484000000000002</c:v>
                </c:pt>
                <c:pt idx="2">
                  <c:v>19.169</c:v>
                </c:pt>
                <c:pt idx="3">
                  <c:v>20.196000000000002</c:v>
                </c:pt>
                <c:pt idx="4">
                  <c:v>17.853999999999999</c:v>
                </c:pt>
                <c:pt idx="5">
                  <c:v>19.952000000000002</c:v>
                </c:pt>
              </c:numCache>
            </c:numRef>
          </c:val>
        </c:ser>
        <c:ser>
          <c:idx val="2"/>
          <c:order val="2"/>
          <c:tx>
            <c:strRef>
              <c:f>Sheet1!$C$47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multiLvlStrRef>
              <c:f>Sheet1!$D$43:$I$44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Sheet1!$D$47:$I$47</c:f>
              <c:numCache>
                <c:formatCode>General</c:formatCode>
                <c:ptCount val="6"/>
                <c:pt idx="0">
                  <c:v>20.318999999999999</c:v>
                </c:pt>
                <c:pt idx="1">
                  <c:v>16.393000000000001</c:v>
                </c:pt>
                <c:pt idx="2">
                  <c:v>15.525</c:v>
                </c:pt>
                <c:pt idx="3">
                  <c:v>23.170999999999999</c:v>
                </c:pt>
                <c:pt idx="4">
                  <c:v>17.238</c:v>
                </c:pt>
                <c:pt idx="5">
                  <c:v>17.776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3940936"/>
        <c:axId val="153946032"/>
        <c:axId val="238226736"/>
      </c:bar3DChart>
      <c:catAx>
        <c:axId val="153940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946032"/>
        <c:crosses val="autoZero"/>
        <c:auto val="1"/>
        <c:lblAlgn val="ctr"/>
        <c:lblOffset val="100"/>
        <c:noMultiLvlLbl val="0"/>
      </c:catAx>
      <c:valAx>
        <c:axId val="153946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940936"/>
        <c:crosses val="autoZero"/>
        <c:crossBetween val="between"/>
      </c:valAx>
      <c:serAx>
        <c:axId val="23822673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946032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above)'!$C$9:$C$28</c:f>
            </c:numRef>
          </c:val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above)'!$D$9:$D$28</c:f>
            </c:numRef>
          </c:val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above)'!$E$9:$E$28</c:f>
            </c:numRef>
          </c:val>
        </c:ser>
        <c:ser>
          <c:idx val="3"/>
          <c:order val="3"/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above)'!$F$9:$F$28</c:f>
            </c:numRef>
          </c:val>
        </c:ser>
        <c:ser>
          <c:idx val="4"/>
          <c:order val="4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above)'!$G$9:$G$28</c:f>
            </c:numRef>
          </c:val>
        </c:ser>
        <c:ser>
          <c:idx val="5"/>
          <c:order val="5"/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above)'!$H$9:$H$28</c:f>
            </c:numRef>
          </c:val>
        </c:ser>
        <c:ser>
          <c:idx val="6"/>
          <c:order val="6"/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above)'!$I$9:$I$28</c:f>
            </c:numRef>
          </c:val>
        </c:ser>
        <c:ser>
          <c:idx val="7"/>
          <c:order val="7"/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above)'!$J$9:$J$28</c:f>
            </c:numRef>
          </c:val>
        </c:ser>
        <c:ser>
          <c:idx val="8"/>
          <c:order val="8"/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above)'!$K$9:$K$28</c:f>
            </c:numRef>
          </c:val>
        </c:ser>
        <c:ser>
          <c:idx val="9"/>
          <c:order val="9"/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above)'!$L$9:$L$28</c:f>
            </c:numRef>
          </c:val>
        </c:ser>
        <c:ser>
          <c:idx val="10"/>
          <c:order val="10"/>
          <c:spPr>
            <a:solidFill>
              <a:srgbClr val="FF0000"/>
            </a:solidFill>
            <a:ln>
              <a:noFill/>
            </a:ln>
            <a:effectLst/>
          </c:spPr>
          <c:invertIfNegative val="0"/>
          <c:errBars>
            <c:errBarType val="both"/>
            <c:errValType val="stdErr"/>
            <c:noEndCap val="0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'CRF (500 &amp; above)'!$B$9:$B$28</c:f>
              <c:strCache>
                <c:ptCount val="20"/>
                <c:pt idx="0">
                  <c:v>Lands Bureau</c:v>
                </c:pt>
                <c:pt idx="1">
                  <c:v>Ministry of Finance</c:v>
                </c:pt>
                <c:pt idx="2">
                  <c:v>Ministry of Finance(Investment Income)</c:v>
                </c:pt>
                <c:pt idx="3">
                  <c:v>Ministry of Waterfront Infrastructure Development</c:v>
                </c:pt>
                <c:pt idx="4">
                  <c:v>Motor Vehicle Administration Agency</c:v>
                </c:pt>
                <c:pt idx="5">
                  <c:v>Lagos State Physical Planning Permit Authority(LAPPPA)</c:v>
                </c:pt>
                <c:pt idx="6">
                  <c:v>Lagos State High Courts</c:v>
                </c:pt>
                <c:pt idx="7">
                  <c:v>Ministry of Transportation</c:v>
                </c:pt>
                <c:pt idx="8">
                  <c:v>L/S Public Procurement Agency</c:v>
                </c:pt>
                <c:pt idx="9">
                  <c:v>Lagos State Traffic Management Agency(LASTMA) </c:v>
                </c:pt>
                <c:pt idx="10">
                  <c:v>Water Regulatory Commission</c:v>
                </c:pt>
                <c:pt idx="11">
                  <c:v>Office of the Surveyor-General</c:v>
                </c:pt>
                <c:pt idx="12">
                  <c:v>Lagos State Examination Board</c:v>
                </c:pt>
                <c:pt idx="13">
                  <c:v>State Treasury Office</c:v>
                </c:pt>
                <c:pt idx="14">
                  <c:v>Ministry of Health</c:v>
                </c:pt>
                <c:pt idx="15">
                  <c:v>Lagos State Signage and Advertisement Agency (LASAA)</c:v>
                </c:pt>
                <c:pt idx="16">
                  <c:v>Ministry of Education</c:v>
                </c:pt>
                <c:pt idx="17">
                  <c:v>Ministry of Tourism, Arts &amp; Culture </c:v>
                </c:pt>
                <c:pt idx="18">
                  <c:v>Lagos State Number Plate &amp; Production Authority</c:v>
                </c:pt>
                <c:pt idx="19">
                  <c:v>Lagos State Infrastructural Maintenance&amp; Regulatory Agency (LASIMRA)</c:v>
                </c:pt>
              </c:strCache>
            </c:strRef>
          </c:cat>
          <c:val>
            <c:numRef>
              <c:f>'CRF (500 &amp; above)'!$M$9:$M$28</c:f>
              <c:numCache>
                <c:formatCode>#,##0</c:formatCode>
                <c:ptCount val="20"/>
                <c:pt idx="0">
                  <c:v>25.810767270792454</c:v>
                </c:pt>
                <c:pt idx="1">
                  <c:v>43.906026651464153</c:v>
                </c:pt>
                <c:pt idx="2">
                  <c:v>0</c:v>
                </c:pt>
                <c:pt idx="3">
                  <c:v>7.7405942731936097</c:v>
                </c:pt>
                <c:pt idx="4">
                  <c:v>58.387126817346115</c:v>
                </c:pt>
                <c:pt idx="5">
                  <c:v>13.767290672444444</c:v>
                </c:pt>
                <c:pt idx="6">
                  <c:v>47.033503300408171</c:v>
                </c:pt>
                <c:pt idx="7">
                  <c:v>60.489114862385321</c:v>
                </c:pt>
                <c:pt idx="8">
                  <c:v>16.610534267000002</c:v>
                </c:pt>
                <c:pt idx="9">
                  <c:v>42.08695085714286</c:v>
                </c:pt>
                <c:pt idx="10">
                  <c:v>3.0613450000000002</c:v>
                </c:pt>
                <c:pt idx="11">
                  <c:v>82.720991931111115</c:v>
                </c:pt>
                <c:pt idx="12">
                  <c:v>139.74739249999999</c:v>
                </c:pt>
                <c:pt idx="13">
                  <c:v>0.11878257273889181</c:v>
                </c:pt>
                <c:pt idx="14">
                  <c:v>22.473040414738644</c:v>
                </c:pt>
                <c:pt idx="15">
                  <c:v>55.310417307740003</c:v>
                </c:pt>
                <c:pt idx="16">
                  <c:v>13.76</c:v>
                </c:pt>
                <c:pt idx="17">
                  <c:v>0</c:v>
                </c:pt>
                <c:pt idx="18">
                  <c:v>0</c:v>
                </c:pt>
                <c:pt idx="19">
                  <c:v>203.4375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2981968"/>
        <c:axId val="242982360"/>
      </c:barChart>
      <c:catAx>
        <c:axId val="242981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982360"/>
        <c:crosses val="autoZero"/>
        <c:auto val="1"/>
        <c:lblAlgn val="ctr"/>
        <c:lblOffset val="100"/>
        <c:noMultiLvlLbl val="0"/>
      </c:catAx>
      <c:valAx>
        <c:axId val="242982360"/>
        <c:scaling>
          <c:orientation val="minMax"/>
        </c:scaling>
        <c:delete val="0"/>
        <c:axPos val="l"/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29819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25A06-4D35-4BEF-B09F-C34589C1010C}" type="datetimeFigureOut">
              <a:rPr lang="en-GB"/>
              <a:pPr>
                <a:defRPr/>
              </a:pPr>
              <a:t>07/07/2016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6E2C49-05F6-48D6-8C96-91BFC39013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497941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9FD4880-70E7-44EC-83C9-2EBA9C52E414}" type="datetimeFigureOut">
              <a:rPr lang="en-US"/>
              <a:pPr>
                <a:defRPr/>
              </a:pPr>
              <a:t>7/7/2016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5325"/>
            <a:ext cx="6200775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4" tIns="46073" rIns="92144" bIns="4607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2" y="4416741"/>
            <a:ext cx="5608640" cy="4183698"/>
          </a:xfrm>
          <a:prstGeom prst="rect">
            <a:avLst/>
          </a:prstGeom>
        </p:spPr>
        <p:txBody>
          <a:bodyPr vert="horz" lIns="92144" tIns="46073" rIns="92144" bIns="46073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5FAE3AF-21E3-4473-80BF-9509E48FBA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479958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BD4FD3-726A-47A7-9F67-83D0E26970E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060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694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2174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9289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394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041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705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141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3907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454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52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8320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6870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3297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20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692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2115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20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2880-D9DD-49D3-A272-9C285C7EC535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0649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2880-D9DD-49D3-A272-9C285C7EC535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9535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5745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D359C8-94C7-47FD-B826-4219E7656A25}" type="slidenum">
              <a:rPr lang="en-US" altLang="en-US"/>
              <a:pPr/>
              <a:t>30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669163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9372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1907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4370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1812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8146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964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780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1775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2452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1163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6584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9672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2749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42609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645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931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30242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19026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8589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810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4206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8038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3572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6255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57765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87664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1122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36197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969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3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pic>
        <p:nvPicPr>
          <p:cNvPr id="8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r>
              <a:rPr lang="en-US" noProof="0"/>
              <a:t>Click icon to add table</a:t>
            </a:r>
            <a:endParaRPr lang="en-GB" noProof="0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76200" y="15661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 smtClean="0">
                <a:solidFill>
                  <a:srgbClr val="FFFFFF"/>
                </a:solidFill>
                <a:latin typeface="Franklin Gothic Book" pitchFamily="34" charset="0"/>
              </a:defRPr>
            </a:lvl1pPr>
          </a:lstStyle>
          <a:p>
            <a:pPr>
              <a:defRPr/>
            </a:pPr>
            <a:fld id="{9E80967A-C0DF-4556-8C5D-FF9344C683D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" name="Picture 7" descr="MEPB fin_0.tmp"/>
          <p:cNvPicPr>
            <a:picLocks noChangeAspect="1"/>
          </p:cNvPicPr>
          <p:nvPr userDrawn="1"/>
        </p:nvPicPr>
        <p:blipFill>
          <a:blip r:embed="rId14" cstate="print"/>
          <a:srcRect l="6554" t="11111" r="63655" b="61111"/>
          <a:stretch>
            <a:fillRect/>
          </a:stretch>
        </p:blipFill>
        <p:spPr bwMode="auto">
          <a:xfrm>
            <a:off x="210605" y="93109"/>
            <a:ext cx="47519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MEPB fin_0.tmp"/>
          <p:cNvPicPr>
            <a:picLocks noChangeAspect="1"/>
          </p:cNvPicPr>
          <p:nvPr userDrawn="1"/>
        </p:nvPicPr>
        <p:blipFill>
          <a:blip r:embed="rId15" cstate="print"/>
          <a:srcRect l="37587" t="2222" r="1588" b="55556"/>
          <a:stretch>
            <a:fillRect/>
          </a:stretch>
        </p:blipFill>
        <p:spPr bwMode="auto">
          <a:xfrm>
            <a:off x="8549811" y="93109"/>
            <a:ext cx="4572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 userDrawn="1"/>
        </p:nvCxnSpPr>
        <p:spPr>
          <a:xfrm>
            <a:off x="166933" y="666750"/>
            <a:ext cx="87294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685800" y="4850511"/>
            <a:ext cx="205740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en-US" sz="700" i="1" dirty="0">
                <a:solidFill>
                  <a:schemeClr val="accent1"/>
                </a:solidFill>
              </a:rPr>
              <a:t>Q1  Y2016 Budget Performance </a:t>
            </a:r>
            <a:r>
              <a:rPr lang="fr-FR" altLang="en-US" sz="700" i="1" dirty="0" err="1">
                <a:solidFill>
                  <a:schemeClr val="accent1"/>
                </a:solidFill>
              </a:rPr>
              <a:t>Appraisal</a:t>
            </a:r>
            <a:endParaRPr lang="en-US" altLang="en-US" sz="700" i="1" dirty="0">
              <a:solidFill>
                <a:schemeClr val="accen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0" r:id="rId1"/>
    <p:sldLayoutId id="2147484731" r:id="rId2"/>
    <p:sldLayoutId id="2147484732" r:id="rId3"/>
    <p:sldLayoutId id="2147484733" r:id="rId4"/>
    <p:sldLayoutId id="2147484734" r:id="rId5"/>
    <p:sldLayoutId id="2147484735" r:id="rId6"/>
    <p:sldLayoutId id="2147484736" r:id="rId7"/>
    <p:sldLayoutId id="2147484737" r:id="rId8"/>
    <p:sldLayoutId id="2147484738" r:id="rId9"/>
    <p:sldLayoutId id="2147484739" r:id="rId10"/>
    <p:sldLayoutId id="2147484740" r:id="rId11"/>
    <p:sldLayoutId id="2147484741" r:id="rId12"/>
  </p:sldLayoutIdLst>
  <p:transition spd="slow">
    <p:fade/>
  </p:transition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762000" y="625475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altLang="en-US" sz="2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LAGOS STATE GOVERNMENT</a:t>
            </a:r>
            <a:r>
              <a:rPr lang="en-US" altLang="en-US" sz="24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/>
            </a:r>
            <a:br>
              <a:rPr lang="en-US" altLang="en-US" sz="24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</a:br>
            <a:r>
              <a:rPr lang="en-US" altLang="en-US" sz="24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MINISTRY OF ECONOMIC PLANNING AND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923925" y="1962150"/>
            <a:ext cx="7305675" cy="272415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700" b="1" dirty="0">
                <a:solidFill>
                  <a:schemeClr val="tx1"/>
                </a:solidFill>
                <a:latin typeface="Garamond" pitchFamily="18" charset="0"/>
              </a:rPr>
              <a:t>Y2016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700" b="1" dirty="0" smtClean="0">
                <a:solidFill>
                  <a:srgbClr val="FF0000"/>
                </a:solidFill>
                <a:latin typeface="Garamond" pitchFamily="18" charset="0"/>
              </a:rPr>
              <a:t>2</a:t>
            </a:r>
            <a:r>
              <a:rPr lang="en-US" sz="1700" b="1" baseline="30000" dirty="0" smtClean="0">
                <a:solidFill>
                  <a:srgbClr val="FF0000"/>
                </a:solidFill>
                <a:latin typeface="Garamond" pitchFamily="18" charset="0"/>
              </a:rPr>
              <a:t>ND</a:t>
            </a:r>
            <a:r>
              <a:rPr lang="en-US" sz="1700" b="1" dirty="0" smtClean="0">
                <a:solidFill>
                  <a:srgbClr val="FF0000"/>
                </a:solidFill>
                <a:latin typeface="Garamond" pitchFamily="18" charset="0"/>
              </a:rPr>
              <a:t> </a:t>
            </a:r>
            <a:r>
              <a:rPr lang="en-US" sz="1700" b="1" dirty="0" smtClean="0">
                <a:solidFill>
                  <a:schemeClr val="tx1"/>
                </a:solidFill>
                <a:latin typeface="Garamond" pitchFamily="18" charset="0"/>
              </a:rPr>
              <a:t>QUARTER </a:t>
            </a: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700" b="1" dirty="0">
                <a:solidFill>
                  <a:schemeClr val="tx1"/>
                </a:solidFill>
                <a:latin typeface="Garamond" pitchFamily="18" charset="0"/>
              </a:rPr>
              <a:t>PERFORMANCE  APPRAISAL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4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dirty="0">
                <a:solidFill>
                  <a:schemeClr val="tx1"/>
                </a:solidFill>
                <a:latin typeface="Garamond" pitchFamily="18" charset="0"/>
              </a:rPr>
              <a:t>By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Mr. </a:t>
            </a:r>
            <a:r>
              <a:rPr lang="en-US" sz="1400" b="1" dirty="0" err="1">
                <a:solidFill>
                  <a:schemeClr val="tx1"/>
                </a:solidFill>
                <a:latin typeface="Garamond" pitchFamily="18" charset="0"/>
              </a:rPr>
              <a:t>Akinyemi</a:t>
            </a: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Garamond" pitchFamily="18" charset="0"/>
              </a:rPr>
              <a:t>Ashade</a:t>
            </a:r>
            <a:endParaRPr lang="en-US" sz="14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b="1" dirty="0" err="1">
                <a:solidFill>
                  <a:schemeClr val="tx1"/>
                </a:solidFill>
                <a:latin typeface="Garamond" pitchFamily="18" charset="0"/>
              </a:rPr>
              <a:t>Honourable</a:t>
            </a: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 Commissioner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b="1" dirty="0">
                <a:solidFill>
                  <a:schemeClr val="tx1"/>
                </a:solidFill>
                <a:latin typeface="Garamond" pitchFamily="18" charset="0"/>
              </a:rPr>
              <a:t>Ministry of Economic Planning and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  <a:latin typeface="Garamond" pitchFamily="18" charset="0"/>
              </a:rPr>
              <a:t>at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  <a:latin typeface="Garamond" pitchFamily="18" charset="0"/>
              </a:rPr>
              <a:t>Lagos House, Ikeja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100" b="1" dirty="0" smtClean="0">
                <a:solidFill>
                  <a:schemeClr val="tx1"/>
                </a:solidFill>
                <a:latin typeface="Garamond" pitchFamily="18" charset="0"/>
              </a:rPr>
              <a:t>On </a:t>
            </a:r>
            <a:r>
              <a:rPr lang="en-US" sz="1100" b="1" dirty="0" smtClean="0">
                <a:solidFill>
                  <a:schemeClr val="tx1"/>
                </a:solidFill>
                <a:latin typeface="Garamond" pitchFamily="18" charset="0"/>
              </a:rPr>
              <a:t>Friday,8</a:t>
            </a:r>
            <a:r>
              <a:rPr lang="en-US" sz="1100" b="1" baseline="30000" dirty="0" smtClean="0">
                <a:solidFill>
                  <a:schemeClr val="tx1"/>
                </a:solidFill>
                <a:latin typeface="Garamond" pitchFamily="18" charset="0"/>
              </a:rPr>
              <a:t>th</a:t>
            </a:r>
            <a:r>
              <a:rPr lang="en-US" sz="1100" b="1" dirty="0" smtClean="0">
                <a:solidFill>
                  <a:schemeClr val="tx1"/>
                </a:solidFill>
                <a:latin typeface="Garamond" pitchFamily="18" charset="0"/>
              </a:rPr>
              <a:t> July, 2016</a:t>
            </a:r>
            <a:endParaRPr lang="en-US" sz="11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23246"/>
            <a:ext cx="7467600" cy="533400"/>
          </a:xfrm>
        </p:spPr>
        <p:txBody>
          <a:bodyPr anchor="ctr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Outline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895350"/>
            <a:ext cx="7162800" cy="3429000"/>
          </a:xfrm>
        </p:spPr>
        <p:txBody>
          <a:bodyPr/>
          <a:lstStyle/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Budget Overview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Budget Focus and Priorities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Y2016 Key Implementation Strategies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Review of </a:t>
            </a:r>
            <a:r>
              <a:rPr lang="en-US" altLang="en-US" sz="14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First Quarter</a:t>
            </a:r>
            <a:endParaRPr lang="en-US" altLang="en-US" sz="1400" dirty="0">
              <a:solidFill>
                <a:srgbClr val="FF0000"/>
              </a:solidFill>
              <a:latin typeface="Garamond" pitchFamily="18" charset="0"/>
              <a:cs typeface="Aharoni" pitchFamily="2" charset="-79"/>
            </a:endParaRP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Highlights of </a:t>
            </a:r>
            <a:r>
              <a:rPr lang="en-US" altLang="en-US" sz="14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Budget Performance Review </a:t>
            </a:r>
            <a:r>
              <a:rPr lang="en-US" altLang="en-US" sz="1400" dirty="0" smtClean="0">
                <a:latin typeface="Garamond" pitchFamily="18" charset="0"/>
                <a:cs typeface="Aharoni" pitchFamily="2" charset="-79"/>
              </a:rPr>
              <a:t>(Apr.-Jun, </a:t>
            </a: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2016)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Observations and Recommendations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Summary/Conclusion(s)</a:t>
            </a:r>
          </a:p>
          <a:p>
            <a:pPr eaLnBrk="1" hangingPunct="1"/>
            <a:r>
              <a:rPr lang="en-US" altLang="en-US" sz="1400" dirty="0">
                <a:latin typeface="Garamond" pitchFamily="18" charset="0"/>
                <a:cs typeface="Aharoni" pitchFamily="2" charset="-79"/>
              </a:rPr>
              <a:t>Annexures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085850"/>
            <a:ext cx="8839200" cy="1790700"/>
          </a:xfrm>
        </p:spPr>
        <p:txBody>
          <a:bodyPr/>
          <a:lstStyle/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Analyze and deliberate on </a:t>
            </a:r>
            <a:r>
              <a:rPr lang="en-US" alt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Q2 (Apr.-Jun</a:t>
            </a:r>
            <a:r>
              <a:rPr lang="en-US" altLang="en-US" sz="1800" dirty="0" smtClean="0">
                <a:latin typeface="Garamond" pitchFamily="18" charset="0"/>
                <a:cs typeface="Aharoni" pitchFamily="2" charset="-79"/>
              </a:rPr>
              <a:t>.) 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2016 budget performance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Establish areas that require improvement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Examine reasons for non-performance where applicable; and </a:t>
            </a:r>
          </a:p>
          <a:p>
            <a:pPr marL="273050" lvl="1" indent="-273050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Suggest the way forward</a:t>
            </a:r>
          </a:p>
          <a:p>
            <a:endParaRPr lang="en-US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>
              <a:buNone/>
            </a:pPr>
            <a:endParaRPr lang="en-US" altLang="en-US" sz="3600" dirty="0">
              <a:latin typeface="Garamond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Purpose of the Presentation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71599" y="1663656"/>
            <a:ext cx="6477001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b="1" dirty="0">
                <a:latin typeface="Garamond" pitchFamily="18" charset="0"/>
              </a:rPr>
              <a:t>Y2016 Approved Budget Overview</a:t>
            </a:r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6967106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000" dirty="0"/>
              <a:t>		</a:t>
            </a:r>
            <a:endParaRPr lang="en-US" altLang="en-US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629400" y="609599"/>
            <a:ext cx="2362200" cy="4095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638800" y="742950"/>
            <a:ext cx="33528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Y2016 Budget of N662.588bn was signed into law on 4 January 2016.</a:t>
            </a:r>
          </a:p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The State’s Vision and Mission: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800" b="1" dirty="0">
                <a:latin typeface="Garamond" pitchFamily="18" charset="0"/>
                <a:cs typeface="Aharoni" pitchFamily="2" charset="-79"/>
              </a:rPr>
              <a:t>Vision: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  Africa’s model megacity, a global economic and financial hub that is safe, secure, functional and productive.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800" b="1" dirty="0">
                <a:latin typeface="Garamond" pitchFamily="18" charset="0"/>
                <a:cs typeface="Aharoni" pitchFamily="2" charset="-79"/>
              </a:rPr>
              <a:t>Mission: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 Eradicate poverty and promote economic growth through infrastructure renewal and development</a:t>
            </a:r>
            <a:r>
              <a:rPr lang="en-US" altLang="en-US" sz="1500" dirty="0">
                <a:latin typeface="Garamond" pitchFamily="18" charset="0"/>
                <a:ea typeface="Tahoma" pitchFamily="34" charset="0"/>
                <a:cs typeface="Tahoma" pitchFamily="34" charset="0"/>
              </a:rPr>
              <a:t>.</a:t>
            </a:r>
            <a:endParaRPr lang="en-US" altLang="en-US" sz="7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285895"/>
              </p:ext>
            </p:extLst>
          </p:nvPr>
        </p:nvGraphicFramePr>
        <p:xfrm>
          <a:off x="152400" y="819150"/>
          <a:ext cx="5410200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>
                  <a:extLst>
                    <a:ext uri="{9D8B030D-6E8A-4147-A177-3AD203B41FA5}">
                      <a16:colId xmlns:a16="http://schemas.microsoft.com/office/drawing/2014/main" xmlns="" val="1911064630"/>
                    </a:ext>
                  </a:extLst>
                </a:gridCol>
                <a:gridCol w="3276600">
                  <a:extLst>
                    <a:ext uri="{9D8B030D-6E8A-4147-A177-3AD203B41FA5}">
                      <a16:colId xmlns:a16="http://schemas.microsoft.com/office/drawing/2014/main" xmlns="" val="2622935138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xmlns="" val="3077320864"/>
                    </a:ext>
                  </a:extLst>
                </a:gridCol>
              </a:tblGrid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SN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Y2016 Budget (</a:t>
                      </a:r>
                      <a:r>
                        <a:rPr lang="en-US" sz="1200" dirty="0" err="1">
                          <a:latin typeface="Calibri (Body)"/>
                        </a:rPr>
                        <a:t>N’bn</a:t>
                      </a:r>
                      <a:r>
                        <a:rPr lang="en-US" sz="1200" dirty="0">
                          <a:latin typeface="Calibri (Body)"/>
                        </a:rPr>
                        <a:t>)</a:t>
                      </a:r>
                    </a:p>
                  </a:txBody>
                  <a:tcPr marL="9144" marR="9144" marT="9144" marB="9144" anchor="ctr"/>
                </a:tc>
                <a:extLst>
                  <a:ext uri="{0D108BD9-81ED-4DB2-BD59-A6C34878D82A}">
                    <a16:rowId xmlns:a16="http://schemas.microsoft.com/office/drawing/2014/main" xmlns="" val="342233692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1.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revenue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542.874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603793387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recurrent expenditure (debt &amp; non-debt)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275.655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81953738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13.151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27356896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56676841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Calibri (Body)"/>
                        </a:rPr>
                        <a:t>a.   Personnel cost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125.208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494209960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b.   Overhead cost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137.296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959233545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3.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surplus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267.219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97071420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386.933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128051840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– 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(Surplus)/Deficit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119.714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61386938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  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701049489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World Bank - DPO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40.000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93227189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ii. 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16.416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855657082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20.000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583503583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6.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Bond issuance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43.298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934442805"/>
                  </a:ext>
                </a:extLst>
              </a:tr>
              <a:tr h="23266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7.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662.588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35555014"/>
                  </a:ext>
                </a:extLst>
              </a:tr>
            </a:tbl>
          </a:graphicData>
        </a:graphic>
      </p:graphicFrame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0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647113" y="4806554"/>
            <a:ext cx="366712" cy="2738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FA1DB494-CD03-4410-B57E-1CC1963C63EC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Budget: Details of Function Group Allocation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09083"/>
              </p:ext>
            </p:extLst>
          </p:nvPr>
        </p:nvGraphicFramePr>
        <p:xfrm>
          <a:off x="381000" y="971557"/>
          <a:ext cx="8305800" cy="3505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xmlns="" val="941421427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26731224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422367128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315884096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xmlns="" val="1984594413"/>
                    </a:ext>
                  </a:extLst>
                </a:gridCol>
              </a:tblGrid>
              <a:tr h="606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en-US" sz="1200" dirty="0">
                          <a:solidFill>
                            <a:schemeClr val="bg1"/>
                          </a:solidFill>
                          <a:latin typeface="Calibri (Body)"/>
                          <a:cs typeface="Arial" panose="020B0604020202020204" pitchFamily="34" charset="0"/>
                        </a:rPr>
                        <a:t>Function group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Recurrent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Capital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Allocation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23910745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General public service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75.933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45.660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121.593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18.35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86384751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Public order and safety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14.506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13.625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28.131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4.25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43691707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Economic affairs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26.101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184.232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210.333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31.74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751217777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Environmental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19.803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33.296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53.099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8.01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01857067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Housing &amp; community amenities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3.761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59.002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62.763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9.47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89083862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Health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44.912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19.766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64.678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9.76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635721846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Recreation, culture &amp; religion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3.060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1.577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4.637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0.70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82188568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Education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85.365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27.964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113.329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17.10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58930915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Social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2.275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1.751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4.026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0.61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881184290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275.715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386.873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662.588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100.00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264549254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8992" y="926172"/>
            <a:ext cx="2833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Projected Revenue Sources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38800" y="915898"/>
            <a:ext cx="2704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Capital / Recurrent Ratio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167978142"/>
              </p:ext>
            </p:extLst>
          </p:nvPr>
        </p:nvGraphicFramePr>
        <p:xfrm>
          <a:off x="4876800" y="1482927"/>
          <a:ext cx="38862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3484062887"/>
              </p:ext>
            </p:extLst>
          </p:nvPr>
        </p:nvGraphicFramePr>
        <p:xfrm>
          <a:off x="457200" y="1200150"/>
          <a:ext cx="4267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Budget: Projected Revenue Sources and Capital to Recurrent Ratio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7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1" y="971550"/>
            <a:ext cx="3962399" cy="3657600"/>
          </a:xfrm>
        </p:spPr>
        <p:txBody>
          <a:bodyPr/>
          <a:lstStyle/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Security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Transportation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Economy (including agriculture &amp; tourism)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Power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Housing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Infrastructure (road)</a:t>
            </a:r>
          </a:p>
          <a:p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Education</a:t>
            </a:r>
            <a:endParaRPr lang="en-GB" altLang="en-US" sz="1800" dirty="0"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solidFill>
                <a:srgbClr val="C00000"/>
              </a:solidFill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>
              <a:latin typeface="Garamond" pitchFamily="18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00600" y="971550"/>
            <a:ext cx="41148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1800">
                <a:latin typeface="Garamond" pitchFamily="18" charset="0"/>
                <a:cs typeface="Aharoni" pitchFamily="2" charset="-79"/>
              </a:defRPr>
            </a:lvl1pPr>
            <a:lvl2pPr marL="547688" indent="-228600" eaLnBrk="1" hangingPunct="1">
              <a:spcBef>
                <a:spcPts val="375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>
                <a:latin typeface="+mn-lt"/>
                <a:cs typeface="+mn-cs"/>
              </a:defRPr>
            </a:lvl2pPr>
            <a:lvl3pPr marL="822325" indent="-228600" eaLnBrk="1" hangingPunct="1">
              <a:spcBef>
                <a:spcPts val="375"/>
              </a:spcBef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3pPr>
            <a:lvl4pPr marL="1096963" indent="-228600" eaLnBrk="1" hangingPunct="1">
              <a:spcBef>
                <a:spcPts val="375"/>
              </a:spcBef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>
                <a:latin typeface="+mn-lt"/>
                <a:cs typeface="+mn-cs"/>
              </a:defRPr>
            </a:lvl4pPr>
            <a:lvl5pPr marL="1371600" indent="-228600" eaLnBrk="1" hangingPunct="1">
              <a:spcBef>
                <a:spcPts val="375"/>
              </a:spcBef>
              <a:buClr>
                <a:srgbClr val="A28E6A"/>
              </a:buClr>
              <a:buChar char="o"/>
              <a:defRPr sz="2000">
                <a:latin typeface="+mn-lt"/>
                <a:cs typeface="+mn-cs"/>
              </a:defRPr>
            </a:lvl5pPr>
            <a:lvl6pPr marL="1645920" indent="-228600">
              <a:spcBef>
                <a:spcPts val="370"/>
              </a:spcBef>
              <a:buClr>
                <a:schemeClr val="accent3"/>
              </a:buClr>
              <a:buChar char="•"/>
              <a:defRPr kumimoji="0" sz="1800" baseline="0">
                <a:latin typeface="+mn-lt"/>
                <a:cs typeface="+mn-cs"/>
              </a:defRPr>
            </a:lvl6pPr>
            <a:lvl7pPr marL="1920240" indent="-228600">
              <a:spcBef>
                <a:spcPts val="370"/>
              </a:spcBef>
              <a:buClr>
                <a:schemeClr val="accent2"/>
              </a:buClr>
              <a:buChar char="•"/>
              <a:defRPr kumimoji="0" sz="1800">
                <a:latin typeface="+mn-lt"/>
                <a:cs typeface="+mn-cs"/>
              </a:defRPr>
            </a:lvl7pPr>
            <a:lvl8pPr marL="2194560" indent="-228600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8pPr>
            <a:lvl9pPr marL="2468880" indent="-228600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>
                <a:latin typeface="+mn-lt"/>
                <a:cs typeface="+mn-cs"/>
              </a:defRPr>
            </a:lvl9pPr>
          </a:lstStyle>
          <a:p>
            <a:r>
              <a:rPr lang="en-US" altLang="en-US" dirty="0"/>
              <a:t>Health</a:t>
            </a:r>
            <a:endParaRPr lang="en-GB" altLang="en-US" dirty="0"/>
          </a:p>
          <a:p>
            <a:r>
              <a:rPr lang="en-US" altLang="en-US" dirty="0"/>
              <a:t>Environment</a:t>
            </a:r>
            <a:endParaRPr lang="en-GB" altLang="en-US" dirty="0"/>
          </a:p>
          <a:p>
            <a:r>
              <a:rPr lang="en-US" altLang="en-US" dirty="0"/>
              <a:t>Water</a:t>
            </a:r>
            <a:endParaRPr lang="en-GB" altLang="en-US" dirty="0"/>
          </a:p>
          <a:p>
            <a:r>
              <a:rPr lang="en-US" altLang="en-US" dirty="0"/>
              <a:t>Rural/Urban Development</a:t>
            </a:r>
            <a:endParaRPr lang="en-GB" altLang="en-US" dirty="0"/>
          </a:p>
          <a:p>
            <a:r>
              <a:rPr lang="en-US" altLang="en-US" dirty="0"/>
              <a:t>Skill Acquisition/Microfinance</a:t>
            </a:r>
            <a:endParaRPr lang="en-GB" altLang="en-US" dirty="0"/>
          </a:p>
          <a:p>
            <a:r>
              <a:rPr lang="en-US" altLang="en-US" dirty="0"/>
              <a:t>e-Governance</a:t>
            </a:r>
          </a:p>
          <a:p>
            <a:r>
              <a:rPr lang="en-US" altLang="en-US" dirty="0"/>
              <a:t>Enhanced capacity building</a:t>
            </a:r>
            <a:endParaRPr lang="en-GB" altLang="en-US" dirty="0"/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Focus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8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799" y="1047750"/>
            <a:ext cx="8230985" cy="3124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Bi-weekly revenue stakeholders’ meeting as a vehicle for sustained revenue drive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Monthly revenue tracking by the Governor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Single billing, revenue automation, multi-channel revenue payment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Enhanced transparency and accountability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Efficient allocation of resources across sectors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Periodic review of performance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Tighter operational expenditure control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Strict adherence to the Y2016 Budget Operational Guidelines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Key Implementation  Strategies (1/2)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9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047750"/>
            <a:ext cx="8229600" cy="3276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More effective and efficient project monitoring and evaluation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Benchmark performance set at 100%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Restructuring of internal loans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Review of capital project implementation strategies</a:t>
            </a:r>
          </a:p>
          <a:p>
            <a:pPr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Continuous Monitoring of Treasury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Single Account (TSA)</a:t>
            </a:r>
          </a:p>
          <a:p>
            <a:pPr>
              <a:defRPr/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Quarterly budget performance appraisal</a:t>
            </a:r>
          </a:p>
          <a:p>
            <a:pPr>
              <a:defRPr/>
            </a:pPr>
            <a:r>
              <a:rPr lang="en-US" altLang="en-US" sz="1800" dirty="0" smtClean="0">
                <a:latin typeface="Garamond" pitchFamily="18" charset="0"/>
                <a:cs typeface="Aharoni" pitchFamily="2" charset="-79"/>
              </a:rPr>
              <a:t>Regular </a:t>
            </a: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projects pre-payment inspection by MEPB to ensure value for money </a:t>
            </a:r>
          </a:p>
          <a:p>
            <a:pPr>
              <a:defRPr/>
            </a:pPr>
            <a:r>
              <a:rPr lang="en-US" altLang="en-US" sz="1800" dirty="0">
                <a:latin typeface="Garamond" pitchFamily="18" charset="0"/>
                <a:cs typeface="Aharoni" pitchFamily="2" charset="-79"/>
              </a:rPr>
              <a:t>Maintenance of Capital to Recurrent ratio of 58 : 42</a:t>
            </a:r>
            <a:endParaRPr lang="en-US" sz="2200" dirty="0">
              <a:latin typeface="Garamond" pitchFamily="18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Budget Key Implementation  Strategies (2/2)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68121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b="1" dirty="0">
                <a:latin typeface="Garamond" pitchFamily="18" charset="0"/>
              </a:rPr>
              <a:t>Highlights of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50443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797339" y="1662998"/>
            <a:ext cx="7547736" cy="857250"/>
          </a:xfrm>
        </p:spPr>
        <p:txBody>
          <a:bodyPr anchor="ctr"/>
          <a:lstStyle/>
          <a:p>
            <a:pPr algn="ctr"/>
            <a:r>
              <a:rPr lang="en-US" altLang="en-US" sz="3200" dirty="0" smtClean="0">
                <a:solidFill>
                  <a:srgbClr val="FF0000"/>
                </a:solidFill>
                <a:latin typeface="Garamond" pitchFamily="18" charset="0"/>
              </a:rPr>
              <a:t>Y2016 Q1 </a:t>
            </a:r>
            <a:r>
              <a:rPr lang="en-US" altLang="en-US" sz="3200" dirty="0">
                <a:solidFill>
                  <a:srgbClr val="FF0000"/>
                </a:solidFill>
                <a:latin typeface="Garamond" pitchFamily="18" charset="0"/>
              </a:rPr>
              <a:t>Budget Performance (Recap)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56932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02254"/>
            <a:ext cx="7772400" cy="3069696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Overall Budget Performance for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Q1 was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N96.846bn/58%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Revenue (TR)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performed for Q1 was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N101.695bn/75%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Receipts for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Q1 was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N1.189bn/14%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Expenditure for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Q1 was: 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Personnel Cost performed: 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N21.900bn/70%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 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 marL="569913" lvl="1" indent="-285750">
              <a:lnSpc>
                <a:spcPct val="90000"/>
              </a:lnSpc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Overhead Cost performed: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N21.885bn/64%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Surplus was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N53.734bn/80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%;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 Expenditure performance was 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N48.884/51%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;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and 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Capital/Recurrent performance ratio closed at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50</a:t>
            </a:r>
            <a:r>
              <a:rPr lang="en-US" sz="1800" b="1" dirty="0" smtClean="0">
                <a:latin typeface="Garamond" pitchFamily="18" charset="0"/>
                <a:cs typeface="Aharoni" pitchFamily="2" charset="-79"/>
              </a:rPr>
              <a:t>:50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for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Q1.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endParaRPr lang="en-US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Highlights of </a:t>
            </a: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Q1 </a:t>
            </a:r>
            <a:r>
              <a:rPr lang="en-US" sz="2000" b="1" dirty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Budget Review</a:t>
            </a:r>
            <a:endParaRPr lang="en-US" sz="1700" b="1" dirty="0">
              <a:solidFill>
                <a:schemeClr val="tx1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13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797339" y="1662998"/>
            <a:ext cx="7547736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 2016 </a:t>
            </a:r>
            <a:r>
              <a:rPr lang="en-US" altLang="en-US" sz="3200" dirty="0" smtClean="0">
                <a:solidFill>
                  <a:schemeClr val="tx1"/>
                </a:solidFill>
                <a:latin typeface="Garamond" pitchFamily="18" charset="0"/>
              </a:rPr>
              <a:t>Budget </a:t>
            </a:r>
            <a:r>
              <a:rPr lang="en-US" altLang="en-US" sz="3200" dirty="0">
                <a:solidFill>
                  <a:schemeClr val="tx1"/>
                </a:solidFill>
                <a:latin typeface="Garamond" pitchFamily="18" charset="0"/>
              </a:rPr>
              <a:t>Performance Review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753128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43600" y="819150"/>
            <a:ext cx="2971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Performance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Y2016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was enhanced by deficit financing of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N36.321bn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mainly from DPOIII compared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to expected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N29.928bn.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Y2016 performance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at 81%/N133.407bn higher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than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58%/N96.846bn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for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Q1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Y2016. 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27% of the budget performance in Q2 was funded through draw down of DPOIII</a:t>
            </a:r>
            <a:endParaRPr lang="en-US" sz="1300" dirty="0" smtClean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The Overhead Cost is N38.512/112% compared to N21.885bn/64%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Q1</a:t>
            </a:r>
            <a:endParaRPr lang="en-US" sz="1300" dirty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Capital Expenditure performed at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N66.740bn/69%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Y2016 better than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N48.884bn/51%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Q1.</a:t>
            </a:r>
            <a:endParaRPr lang="en-US" sz="1300" dirty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>
                <a:latin typeface="Garamond" pitchFamily="18" charset="0"/>
                <a:cs typeface="Aharoni" pitchFamily="2" charset="-79"/>
              </a:rPr>
              <a:t>Total Revenue (TR) recorded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N97.086bn/72%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lower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than N101.695bn/75%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Q1 by N4.609bn in absolute terms.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endParaRPr lang="en-US" sz="13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dirty="0"/>
          </a:p>
          <a:p>
            <a:r>
              <a:rPr lang="en-US" dirty="0" smtClean="0">
                <a:solidFill>
                  <a:schemeClr val="tx1"/>
                </a:solidFill>
              </a:rPr>
              <a:t>Q1 VS Q2 Y2016 Budget </a:t>
            </a:r>
            <a:r>
              <a:rPr lang="en-US" dirty="0">
                <a:solidFill>
                  <a:schemeClr val="tx1"/>
                </a:solidFill>
              </a:rPr>
              <a:t>Performance Review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806903"/>
              </p:ext>
            </p:extLst>
          </p:nvPr>
        </p:nvGraphicFramePr>
        <p:xfrm>
          <a:off x="304800" y="920095"/>
          <a:ext cx="5562600" cy="3917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:a16="http://schemas.microsoft.com/office/drawing/2014/main" xmlns="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</a:rPr>
                        <a:t>Q2 Y2016</a:t>
                      </a:r>
                      <a:endParaRPr lang="en-US" sz="10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</a:rPr>
                        <a:t>Q1 Y2016</a:t>
                      </a:r>
                      <a:endParaRPr lang="en-US" sz="10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– Mar.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– Mar.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97.086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101.695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4.294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1.189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66.667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47.962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48361562"/>
                  </a:ext>
                </a:extLst>
              </a:tr>
              <a:tr h="32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4.058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4.176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62.609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43.786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24.097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21.900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38.512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21.885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=(a)-</a:t>
                      </a:r>
                      <a:r>
                        <a:rPr lang="en-US" sz="1000" b="1" dirty="0" smtClean="0">
                          <a:latin typeface="Calibri (Body)"/>
                        </a:rPr>
                        <a:t>(c)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30.419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53.734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66.740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69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48.884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51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598490841"/>
                  </a:ext>
                </a:extLst>
              </a:tr>
              <a:tr h="42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–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requirement (deficit)/surplus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(g) – (h)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(29.928)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(36.321)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(29.928)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4.850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(c) +(h)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133.407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96.846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58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9124304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166683" y="4138178"/>
            <a:ext cx="1390727" cy="4572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15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5430545" y="4566756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3544125" y="4603460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2190673" y="3409950"/>
            <a:ext cx="1390727" cy="2286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3581400" y="3409950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43600" y="819150"/>
            <a:ext cx="29718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Overall,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Half Year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performance was enhanced through deficit financing of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N37.465bn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.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The deficit was funded from DPOIII</a:t>
            </a:r>
            <a:endParaRPr lang="en-US" sz="1300" dirty="0" smtClean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Total Revenue performed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at N198.781bn/73%, compared to N188.411bn/77% in half Y2015. In absolute terms however, half Y2016 was </a:t>
            </a:r>
            <a:r>
              <a:rPr lang="en-US" sz="1300" b="1" u="sng" dirty="0" smtClean="0">
                <a:solidFill>
                  <a:schemeClr val="accent1">
                    <a:lumMod val="50000"/>
                  </a:schemeClr>
                </a:solidFill>
                <a:latin typeface="Garamond" pitchFamily="18" charset="0"/>
                <a:cs typeface="Aharoni" pitchFamily="2" charset="-79"/>
              </a:rPr>
              <a:t>N10.370bn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 better than half Y2015 </a:t>
            </a:r>
            <a:endParaRPr lang="en-US" sz="1300" dirty="0" smtClean="0">
              <a:latin typeface="Garamond" pitchFamily="18" charset="0"/>
              <a:cs typeface="Aharoni" pitchFamily="2" charset="-79"/>
            </a:endParaRP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Recurrent </a:t>
            </a:r>
            <a:r>
              <a:rPr lang="en-US" sz="1300" dirty="0">
                <a:latin typeface="Garamond" pitchFamily="18" charset="0"/>
                <a:cs typeface="Aharoni" pitchFamily="2" charset="-79"/>
              </a:rPr>
              <a:t>(non-debt) performed 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at N106.395bn/81</a:t>
            </a: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, lower than N120.989bn/97 in Y2015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00" dirty="0" smtClean="0">
                <a:latin typeface="Garamond" pitchFamily="18" charset="0"/>
                <a:cs typeface="Aharoni" pitchFamily="2" charset="-79"/>
              </a:rPr>
              <a:t>Capital Expenditure closed at N115.454bn/60% better than N36.396bn/29% in 2015</a:t>
            </a:r>
          </a:p>
          <a:p>
            <a:pPr marL="273050" indent="-273050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endParaRPr lang="en-US" sz="13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b="0" dirty="0"/>
          </a:p>
          <a:p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Cumulative Half Year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2016 Budget </a:t>
            </a:r>
            <a:r>
              <a:rPr lang="en-US" dirty="0"/>
              <a:t>Performance Review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546300"/>
              </p:ext>
            </p:extLst>
          </p:nvPr>
        </p:nvGraphicFramePr>
        <p:xfrm>
          <a:off x="304800" y="920095"/>
          <a:ext cx="5562600" cy="38843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:a16="http://schemas.microsoft.com/office/drawing/2014/main" xmlns="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:a16="http://schemas.microsoft.com/office/drawing/2014/main" xmlns="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:a16="http://schemas.microsoft.com/office/drawing/2014/main" xmlns="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Y2015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271.437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198.781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244.845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188.411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77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17.171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5.483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32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10.488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3.208</a:t>
                      </a:r>
                      <a:endParaRPr lang="en-US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137.828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endParaRPr lang="en-US" sz="1200" b="1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r"/>
                      <a:endParaRPr lang="en-US" sz="1200" b="1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114.629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ctr"/>
                      <a:endParaRPr lang="en-US" sz="1200" b="1" dirty="0" smtClean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200" b="0" i="0" u="none" strike="noStrike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-</a:t>
                      </a:r>
                      <a:endParaRPr lang="en-US" sz="1200" b="0" i="0" u="none" strike="noStrike" kern="120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48361562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6.576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8.233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125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+mj-lt"/>
                        </a:rPr>
                        <a:t>-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-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-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:a16="http://schemas.microsoft.com/office/drawing/2014/main" xmlns="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131.253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106.395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81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+mj-lt"/>
                        </a:rPr>
                        <a:t>120.989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+mj-lt"/>
                        </a:rPr>
                        <a:t>116.867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j-lt"/>
                        </a:rPr>
                        <a:t>97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:a16="http://schemas.microsoft.com/office/drawing/2014/main" xmlns="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62.605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45.997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56.650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44.455</a:t>
                      </a:r>
                      <a:endParaRPr lang="en-US" sz="1200" b="1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78</a:t>
                      </a: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:a16="http://schemas.microsoft.com/office/drawing/2014/main" xmlns="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68.648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59.113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86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64.339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72.413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+mj-lt"/>
                        </a:rPr>
                        <a:t>113</a:t>
                      </a:r>
                      <a:endParaRPr lang="en-US" sz="1200" dirty="0">
                        <a:latin typeface="+mj-lt"/>
                      </a:endParaRPr>
                    </a:p>
                  </a:txBody>
                  <a:tcPr marL="18288" marR="18288" marT="9144" marB="9144" anchor="ctr"/>
                </a:tc>
                <a:extLst>
                  <a:ext uri="{0D108BD9-81ED-4DB2-BD59-A6C34878D82A}">
                    <a16:rowId xmlns:a16="http://schemas.microsoft.com/office/drawing/2014/main" xmlns="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133.609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63.673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48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123.857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71.544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58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193.466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115.454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123.857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36.396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29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598490841"/>
                  </a:ext>
                </a:extLst>
              </a:tr>
              <a:tr h="42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– requirement/(surplus)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(g) 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(59.858)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(37.465)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b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b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35.148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(c) +(h)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331.295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230.083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244.845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153.263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63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91243041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177400" y="4136185"/>
            <a:ext cx="1390727" cy="464404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16</a:t>
            </a:fld>
            <a:endParaRPr lang="en-US" sz="800" dirty="0"/>
          </a:p>
        </p:txBody>
      </p:sp>
      <p:sp>
        <p:nvSpPr>
          <p:cNvPr id="7" name="Rounded Rectangle 6"/>
          <p:cNvSpPr/>
          <p:nvPr/>
        </p:nvSpPr>
        <p:spPr>
          <a:xfrm>
            <a:off x="5440032" y="4537076"/>
            <a:ext cx="4654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038600" y="4537075"/>
            <a:ext cx="617868" cy="241847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3621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942682"/>
              </p:ext>
            </p:extLst>
          </p:nvPr>
        </p:nvGraphicFramePr>
        <p:xfrm>
          <a:off x="266700" y="1272321"/>
          <a:ext cx="8458200" cy="3764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001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001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457198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20626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Y2014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429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Apr-Jun.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97.086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122.423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89.538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73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122.423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104.317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4.294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5.244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1.536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5.796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0.932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392246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Calibri (Body)"/>
                        </a:rPr>
                        <a:t>Recurrent expenditure (debt &amp; non-debt) (c) = (d) + (e) + (f)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66.667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97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b="0" i="0" u="none" strike="noStrike" kern="1200" dirty="0">
                        <a:solidFill>
                          <a:schemeClr val="tx1"/>
                        </a:solidFill>
                        <a:latin typeface="Calibri (Body)"/>
                        <a:ea typeface="+mn-ea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endParaRPr lang="en-US" sz="1100" b="0" i="0" u="none" strike="noStrike" kern="1200" dirty="0">
                        <a:solidFill>
                          <a:schemeClr val="tx1"/>
                        </a:solidFill>
                        <a:latin typeface="Calibri (Body)"/>
                        <a:ea typeface="+mn-ea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4.058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123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65.626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62.609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60.494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59.510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98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58.666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latin typeface="Calibri (Body)"/>
                        </a:rPr>
                        <a:t>62.981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Calibri (Body)"/>
                        </a:rPr>
                        <a:t>107</a:t>
                      </a:r>
                      <a:endParaRPr lang="en-US" sz="1100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311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24.097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28.325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22.051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21.980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21.882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2698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38.512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112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32.169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37.459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116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36.686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41.099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3518802102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30.419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61.928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30.028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63.757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41.336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2164399811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66.740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69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61.928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21.319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63.756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66.802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105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475518976"/>
                  </a:ext>
                </a:extLst>
              </a:tr>
              <a:tr h="392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- (requirement) / Surplus (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(a) - (c)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29.928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(36.321)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121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-</a:t>
                      </a:r>
                      <a:endParaRPr 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8.709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-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(25.466)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5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2308581724"/>
                  </a:ext>
                </a:extLst>
              </a:tr>
              <a:tr h="2062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133.407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81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122.423</a:t>
                      </a:r>
                      <a:endParaRPr lang="en-US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80.829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66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rPr>
                        <a:t>122.423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129.783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106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4229871614"/>
                  </a:ext>
                </a:extLst>
              </a:tr>
            </a:tbl>
          </a:graphicData>
        </a:graphic>
      </p:graphicFrame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772400" cy="444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</a:t>
            </a: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Budget Performance from Y2014 to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578065"/>
            <a:ext cx="899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ts val="575"/>
              </a:spcBef>
              <a:buClr>
                <a:schemeClr val="accent1"/>
              </a:buClr>
              <a:buSzPct val="85000"/>
              <a:defRPr/>
            </a:pPr>
            <a:r>
              <a:rPr lang="en-US" sz="1600" dirty="0">
                <a:latin typeface="Garamond" pitchFamily="18" charset="0"/>
                <a:cs typeface="Aharoni" pitchFamily="2" charset="-79"/>
              </a:rPr>
              <a:t>Huge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deficit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recorded in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Y2015 compared to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Q2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Y2016 was a result of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the draw down of DPOIII and improved performance in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capital expenditure in the period driven mainly by the impact of the general elections in </a:t>
            </a:r>
            <a:r>
              <a:rPr lang="en-US" sz="1600" dirty="0" smtClean="0">
                <a:latin typeface="Garamond" pitchFamily="18" charset="0"/>
                <a:cs typeface="Aharoni" pitchFamily="2" charset="-79"/>
              </a:rPr>
              <a:t>2015</a:t>
            </a:r>
            <a:endParaRPr lang="en-US" sz="16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62600" y="4078209"/>
            <a:ext cx="961822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3701431" y="4078209"/>
            <a:ext cx="820746" cy="30480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17</a:t>
            </a:fld>
            <a:endParaRPr lang="en-US" sz="800" dirty="0"/>
          </a:p>
        </p:txBody>
      </p:sp>
      <p:sp>
        <p:nvSpPr>
          <p:cNvPr id="12" name="Rounded Rectangle 11"/>
          <p:cNvSpPr/>
          <p:nvPr/>
        </p:nvSpPr>
        <p:spPr>
          <a:xfrm>
            <a:off x="8270543" y="3859010"/>
            <a:ext cx="463291" cy="219199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6244762" y="3859010"/>
            <a:ext cx="463291" cy="209991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246712" y="3859011"/>
            <a:ext cx="439587" cy="211059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6366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361950"/>
          </a:xfrm>
        </p:spPr>
        <p:txBody>
          <a:bodyPr/>
          <a:lstStyle/>
          <a:p>
            <a:pPr algn="ctr"/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lang="en-US" sz="3200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2016 </a:t>
            </a:r>
            <a:r>
              <a:rPr lang="en-US" altLang="en-US" sz="3200" dirty="0" smtClean="0">
                <a:latin typeface="Garamond" pitchFamily="18" charset="0"/>
              </a:rPr>
              <a:t>Revenue </a:t>
            </a:r>
            <a:r>
              <a:rPr lang="en-US" altLang="en-US" sz="3200" dirty="0">
                <a:latin typeface="Garamond" pitchFamily="18" charset="0"/>
              </a:rPr>
              <a:t>Appraisal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2115658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219304"/>
              </p:ext>
            </p:extLst>
          </p:nvPr>
        </p:nvGraphicFramePr>
        <p:xfrm>
          <a:off x="457200" y="895350"/>
          <a:ext cx="8153400" cy="3733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:a16="http://schemas.microsoft.com/office/drawing/2014/main" xmlns="" val="284252422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399227084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220436590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965251260"/>
                    </a:ext>
                  </a:extLst>
                </a:gridCol>
              </a:tblGrid>
              <a:tr h="7101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Jun 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2016)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Nbn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Jun. 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2016)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 Nbn</a:t>
                      </a: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</a:p>
                  </a:txBody>
                  <a:tcPr marL="36576" marR="36576"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662440348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Revenue (A+B+C)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271.438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198.781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20695063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Internally Generated Revenue (A+B)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209.914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148.845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71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612944844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A.  Internally Generated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192.742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143.362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74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860932082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L/S Internal   Revenue Services (LIRS)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124.953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83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38105695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 Internally   Generated Revenue (Others)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30.784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12.908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42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730517233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III. Dedicated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10.710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080149538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IV. Investment Income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621908946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V.  Extra Ordinary Revenue       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0.850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4242260967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B. 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17.171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5.483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32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71154981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C.   Federal Transfers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61.524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49.936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81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162125989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Statutory Allocation</a:t>
                      </a:r>
                      <a:endParaRPr kumimoji="0" lang="en-SG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25.120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13.452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06892421"/>
                  </a:ext>
                </a:extLst>
              </a:tr>
              <a:tr h="251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Value Added Tax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36.405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36.485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61564563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19</a:t>
            </a:fld>
            <a:endParaRPr lang="en-US" sz="800" dirty="0"/>
          </a:p>
        </p:txBody>
      </p:sp>
      <p:sp>
        <p:nvSpPr>
          <p:cNvPr id="5" name="Rounded Rectangle 4"/>
          <p:cNvSpPr/>
          <p:nvPr/>
        </p:nvSpPr>
        <p:spPr>
          <a:xfrm>
            <a:off x="4385966" y="409575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4385966" y="26235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4385966" y="3614190"/>
            <a:ext cx="4148434" cy="25296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217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48199" y="438151"/>
            <a:ext cx="4190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2016 Revenue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122547741"/>
              </p:ext>
            </p:extLst>
          </p:nvPr>
        </p:nvGraphicFramePr>
        <p:xfrm>
          <a:off x="1295400" y="1212776"/>
          <a:ext cx="6096000" cy="3288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829102" y="742950"/>
            <a:ext cx="364789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of Actual Performance</a:t>
            </a:r>
          </a:p>
        </p:txBody>
      </p:sp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20</a:t>
            </a:fld>
            <a:endParaRPr lang="en-US" sz="800" dirty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9983898"/>
              </p:ext>
            </p:extLst>
          </p:nvPr>
        </p:nvGraphicFramePr>
        <p:xfrm>
          <a:off x="304800" y="1200150"/>
          <a:ext cx="8229600" cy="3641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3310121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983662"/>
            <a:ext cx="8534400" cy="3569288"/>
          </a:xfrm>
        </p:spPr>
        <p:txBody>
          <a:bodyPr anchor="ctr"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Revenue (“TR”) performed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N198.781bn/73%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target compared to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N188.411bn/77% same time in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Y2015;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N10.370bn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more in absolute terms due to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various reforms on revenue collection</a:t>
            </a:r>
            <a:r>
              <a:rPr lang="yo-NG" sz="1780" dirty="0" smtClean="0">
                <a:latin typeface="Garamond" pitchFamily="18" charset="0"/>
                <a:cs typeface="Aharoni" pitchFamily="2" charset="-79"/>
              </a:rPr>
              <a:t>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Internally Generated Revenue (“TIGR”) was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N148.845bn/71%,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against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N131.225/72%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same period last year;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75%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TR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vs70%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in Y2015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Dedicated Revenue totaled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N5.500bn/51%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or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4%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TIGR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and 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the TR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LIRS performance of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N124.953bn/83%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accounted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for 84%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the TIGR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63%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the TR, compared to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N116.097bn/83%; 88%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TIGR and 62% of  TR in Y2015;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N8.856bn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more in absolute terms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This is due to more participatory structural and system re-engineering</a:t>
            </a:r>
            <a:endParaRPr lang="yo-NG" sz="1780" dirty="0">
              <a:latin typeface="Garamond" pitchFamily="18" charset="0"/>
              <a:cs typeface="Aharoni" pitchFamily="2" charset="-79"/>
            </a:endParaRPr>
          </a:p>
          <a:p>
            <a:pPr lvl="0"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Capital receipts performed at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N5.483bn/32%, 4%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TIGR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TR respectively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Federal transfers contributed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N49.936bn/81%; 26%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the TR;  Statutory Allocation (SA) contributed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N13.452bn/54%,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while VAT performed at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N36.485bn/100%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provision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Revenue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21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 </a:t>
            </a: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Total Revenue Actuals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2014 </a:t>
            </a: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-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2016</a:t>
            </a:r>
            <a:endParaRPr lang="en-US" sz="1700" b="1" dirty="0">
              <a:solidFill>
                <a:srgbClr val="FF000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22</a:t>
            </a:fld>
            <a:endParaRPr lang="en-US" sz="8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0717842"/>
              </p:ext>
            </p:extLst>
          </p:nvPr>
        </p:nvGraphicFramePr>
        <p:xfrm>
          <a:off x="533400" y="819150"/>
          <a:ext cx="8229600" cy="4022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2220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23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Comparative of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Monthly IGR </a:t>
            </a: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for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Y2014 </a:t>
            </a: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– Y2016</a:t>
            </a:r>
            <a:endParaRPr lang="en-US" sz="1700" b="1" dirty="0">
              <a:solidFill>
                <a:srgbClr val="FF000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00227822"/>
              </p:ext>
            </p:extLst>
          </p:nvPr>
        </p:nvGraphicFramePr>
        <p:xfrm>
          <a:off x="381000" y="1085850"/>
          <a:ext cx="8305800" cy="3756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24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Comparative of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Monthly Revenue of LIRS (Y2014 </a:t>
            </a:r>
            <a:r>
              <a:rPr lang="en-US" sz="2000" b="1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–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Y2016)</a:t>
            </a:r>
            <a:endParaRPr lang="en-US" sz="1700" b="1" dirty="0">
              <a:solidFill>
                <a:srgbClr val="FF000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43322383"/>
              </p:ext>
            </p:extLst>
          </p:nvPr>
        </p:nvGraphicFramePr>
        <p:xfrm>
          <a:off x="533400" y="1085850"/>
          <a:ext cx="81534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17738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25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Actual Revenue Performance as at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30</a:t>
            </a:r>
            <a:r>
              <a:rPr lang="en-US" sz="2000" b="1" baseline="30000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th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June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2016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338692097"/>
              </p:ext>
            </p:extLst>
          </p:nvPr>
        </p:nvGraphicFramePr>
        <p:xfrm>
          <a:off x="457200" y="795767"/>
          <a:ext cx="8229600" cy="4046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595293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84865"/>
              </p:ext>
            </p:extLst>
          </p:nvPr>
        </p:nvGraphicFramePr>
        <p:xfrm>
          <a:off x="609600" y="1352550"/>
          <a:ext cx="7162800" cy="2022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236">
                  <a:extLst>
                    <a:ext uri="{9D8B030D-6E8A-4147-A177-3AD203B41FA5}">
                      <a16:colId xmlns:a16="http://schemas.microsoft.com/office/drawing/2014/main" xmlns="" val="2687960726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2477912715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766028956"/>
                    </a:ext>
                  </a:extLst>
                </a:gridCol>
                <a:gridCol w="1504188">
                  <a:extLst>
                    <a:ext uri="{9D8B030D-6E8A-4147-A177-3AD203B41FA5}">
                      <a16:colId xmlns:a16="http://schemas.microsoft.com/office/drawing/2014/main" xmlns="" val="1019311944"/>
                    </a:ext>
                  </a:extLst>
                </a:gridCol>
              </a:tblGrid>
              <a:tr h="522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Details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 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2016)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 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2016)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736974261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4.379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.012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1433813966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12.792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2.471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19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144627047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17.171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5.483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32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2739816833"/>
                  </a:ext>
                </a:extLst>
              </a:tr>
            </a:tbl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Performance of </a:t>
            </a: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Capital Receipts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7112275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Receipts Performance From Y2010 to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377076"/>
              </p:ext>
            </p:extLst>
          </p:nvPr>
        </p:nvGraphicFramePr>
        <p:xfrm>
          <a:off x="609600" y="12001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xmlns="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–Jun.)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14.186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 smtClean="0">
                          <a:latin typeface="+mj-lt"/>
                        </a:rPr>
                        <a:t>  4.475</a:t>
                      </a:r>
                      <a:endParaRPr lang="en-US" sz="1400" u="none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j-lt"/>
                        </a:rPr>
                        <a:t>         32</a:t>
                      </a:r>
                      <a:endParaRPr 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9.630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  2.654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        28</a:t>
                      </a:r>
                      <a:endParaRPr lang="en-US" sz="14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12.838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262626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j-lt"/>
                        </a:rPr>
                        <a:t>  5.524</a:t>
                      </a:r>
                      <a:endParaRPr 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j-lt"/>
                        </a:rPr>
                        <a:t>         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11.456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3.072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        27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11.592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17.793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 153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10.488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3.208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 31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 smtClean="0">
                          <a:solidFill>
                            <a:schemeClr val="tx1"/>
                          </a:solidFill>
                          <a:latin typeface="+mj-lt"/>
                        </a:rPr>
                        <a:t>17.171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5.483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32</a:t>
                      </a:r>
                      <a:endParaRPr kumimoji="0" 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b="1" smtClean="0"/>
              <a:pPr>
                <a:defRPr/>
              </a:pPr>
              <a:t>27</a:t>
            </a:fld>
            <a:endParaRPr lang="en-US" sz="800" b="1" dirty="0"/>
          </a:p>
        </p:txBody>
      </p:sp>
    </p:spTree>
    <p:extLst>
      <p:ext uri="{BB962C8B-B14F-4D97-AF65-F5344CB8AC3E}">
        <p14:creationId xmlns:p14="http://schemas.microsoft.com/office/powerpoint/2010/main" val="12730962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altLang="en-US" sz="3200" dirty="0" smtClean="0">
                <a:latin typeface="Garamond" pitchFamily="18" charset="0"/>
              </a:rPr>
              <a:t> </a:t>
            </a:r>
            <a:r>
              <a:rPr lang="en-US" altLang="en-US" sz="3200" dirty="0">
                <a:latin typeface="Garamond" pitchFamily="18" charset="0"/>
              </a:rPr>
              <a:t>Y2016 Expenditure Appraisal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116465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92106" y="1162314"/>
            <a:ext cx="8153400" cy="2362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Personnel Cost (TPC) was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N45.997/73%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recording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an increase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over the same period in Y2015 at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N44.455/78%.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gulped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30%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IGR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23%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TR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40%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Total Recurrent Expenditure; remained within the State Wage Policy of 25% ceiling of TR ,35%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of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IGR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and the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World Bank DPO II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I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 Trigger of 40% ceiling of Recurrent Expenditure</a:t>
            </a:r>
            <a:r>
              <a:rPr lang="yo-NG" sz="1780" dirty="0">
                <a:latin typeface="Garamond" pitchFamily="18" charset="0"/>
                <a:cs typeface="Aharoni" pitchFamily="2" charset="-79"/>
              </a:rPr>
              <a:t> (RE)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.</a:t>
            </a:r>
            <a:endParaRPr lang="yo-NG" sz="178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Personnel Cost Performance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6684459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Personnel Cost Performance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733424"/>
              </p:ext>
            </p:extLst>
          </p:nvPr>
        </p:nvGraphicFramePr>
        <p:xfrm>
          <a:off x="609600" y="12001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22.540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24.933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111      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34.114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 fontAlgn="b">
                        <a:buFont typeface="Wingdings" pitchFamily="2" charset="2"/>
                        <a:buNone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37.964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buFont typeface="Wingdings" pitchFamily="2" charset="2"/>
                        <a:buNone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111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40.812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37.081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91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44.480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  39.984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90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43.960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42.719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97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56.650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44.455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78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62.604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45.997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945233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Overhead Costs Performance From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452320"/>
              </p:ext>
            </p:extLst>
          </p:nvPr>
        </p:nvGraphicFramePr>
        <p:xfrm>
          <a:off x="381000" y="819150"/>
          <a:ext cx="8534400" cy="2514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276605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578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68.648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60.398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latin typeface="Calibri (Body)"/>
                          <a:cs typeface="Calibri" pitchFamily="34" charset="0"/>
                        </a:rPr>
                        <a:t>88</a:t>
                      </a:r>
                      <a:endParaRPr lang="en-US" sz="12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+mn-lt"/>
                        </a:rPr>
                        <a:t>64.339</a:t>
                      </a:r>
                      <a:endParaRPr lang="en-US" sz="1400" b="1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72.413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73.372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69.948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95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41.196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52.299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127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</a:rPr>
                        <a:t>34.353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51.337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149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35.639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41.504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116                                                     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10.709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0.049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</a:rPr>
                        <a:t>9.776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1.062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9.985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2.763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28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16.743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8.051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48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</a:rPr>
                        <a:t>8.078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9.132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16.076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14.958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93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0.701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0.667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95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</a:rPr>
                        <a:t>1.093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0.841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77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0.461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0.931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202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7660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5.876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7.566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Calibri (Body)"/>
                          <a:cs typeface="Calibri" pitchFamily="34" charset="0"/>
                        </a:rPr>
                        <a:t>129</a:t>
                      </a:r>
                      <a:endParaRPr lang="en-US" sz="12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</a:rPr>
                        <a:t>11.040</a:t>
                      </a:r>
                      <a:endParaRPr lang="en-US" sz="1400" dirty="0">
                        <a:latin typeface="+mn-lt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10.041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91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11.212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9.792</a:t>
                      </a:r>
                      <a:endParaRPr lang="en-US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87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Calibri" pitchFamily="34" charset="0"/>
                      </a:endParaRPr>
                    </a:p>
                  </a:txBody>
                  <a:tcPr marL="9525" marR="9525" marT="9525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31</a:t>
            </a:fld>
            <a:endParaRPr lang="en-US" sz="800" dirty="0"/>
          </a:p>
        </p:txBody>
      </p:sp>
      <p:sp>
        <p:nvSpPr>
          <p:cNvPr id="6" name="Rounded Rectangle 5"/>
          <p:cNvSpPr/>
          <p:nvPr/>
        </p:nvSpPr>
        <p:spPr>
          <a:xfrm>
            <a:off x="8397156" y="2802393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3977556" y="2802393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6172200" y="2802393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397156" y="1733544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977556" y="1733544"/>
            <a:ext cx="463291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6172200" y="1733544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3409944"/>
            <a:ext cx="8540706" cy="13716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The positive performance in total overhead costs in </a:t>
            </a:r>
            <a:r>
              <a:rPr lang="en-US" sz="178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Half year 2016 </a:t>
            </a:r>
            <a:r>
              <a:rPr lang="en-US" sz="178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compared to prior periods was due to the delay in implementing the new review of subventions and running costs across board for all </a:t>
            </a:r>
            <a:r>
              <a:rPr lang="en-US" sz="178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MDAs except for Tertiary Institutions.</a:t>
            </a:r>
            <a:endParaRPr lang="en-US" sz="1780" dirty="0">
              <a:solidFill>
                <a:srgbClr val="FF0000"/>
              </a:solidFill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Internal debt charges improved in absolute terms </a:t>
            </a:r>
            <a:r>
              <a:rPr lang="en-US" sz="178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in Y2016 </a:t>
            </a:r>
            <a:r>
              <a:rPr lang="en-US" sz="178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compared to prior periods, albeit with an adverse performance, due to restructuring of internal </a:t>
            </a:r>
            <a:r>
              <a:rPr lang="en-US" sz="178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loans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194613" y="3086419"/>
            <a:ext cx="717786" cy="247325"/>
          </a:xfrm>
          <a:prstGeom prst="round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3962400" y="3086419"/>
            <a:ext cx="463291" cy="247325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3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Overhead Cost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"/>
          </p:nvPr>
        </p:nvSpPr>
        <p:spPr>
          <a:xfrm>
            <a:off x="692106" y="1162314"/>
            <a:ext cx="8153400" cy="2781036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Overhead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C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ost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performed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N60.398bn/88%;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recording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52%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the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Total Recurrent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E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xpenditure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40%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of IGR compared with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N72.413bn/113%;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recording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62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% of the Total Recurrent Expenditure and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55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% of IGR in 2015.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Overhead subventions to parastatal organizations/tertiary institutions performed at </a:t>
            </a:r>
            <a:r>
              <a:rPr lang="en-US" sz="1780" b="1" dirty="0" smtClean="0">
                <a:latin typeface="Garamond" pitchFamily="18" charset="0"/>
                <a:cs typeface="Aharoni" pitchFamily="2" charset="-79"/>
              </a:rPr>
              <a:t>N8.051bn/48% </a:t>
            </a:r>
            <a:r>
              <a:rPr lang="en-US" sz="1780" b="1" dirty="0">
                <a:latin typeface="Garamond" pitchFamily="18" charset="0"/>
                <a:cs typeface="Aharoni" pitchFamily="2" charset="-79"/>
              </a:rPr>
              <a:t>as against </a:t>
            </a:r>
            <a:r>
              <a:rPr lang="en-US" sz="1780" b="1" dirty="0" smtClean="0">
                <a:latin typeface="Garamond" pitchFamily="18" charset="0"/>
                <a:cs typeface="Aharoni" pitchFamily="2" charset="-79"/>
              </a:rPr>
              <a:t>N9.132bn/113%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 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in Y2015.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Parastatal organizations, tertiary institutions still showed continuous dependence on subventions from the State Government, instead of improving on their IGR.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More pressure from MDAs for review of running cost is an issue that should be addressed </a:t>
            </a:r>
            <a:r>
              <a:rPr lang="en-US" sz="1780" dirty="0" smtClean="0">
                <a:latin typeface="Garamond" pitchFamily="18" charset="0"/>
                <a:cs typeface="Aharoni" pitchFamily="2" charset="-79"/>
              </a:rPr>
              <a:t>(the review for tertiary institutions has been addressed).</a:t>
            </a:r>
            <a:endParaRPr lang="en-US" sz="178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32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Recurrent Expenditure From Y2011 -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325251"/>
              </p:ext>
            </p:extLst>
          </p:nvPr>
        </p:nvGraphicFramePr>
        <p:xfrm>
          <a:off x="609600" y="1200150"/>
          <a:ext cx="7924800" cy="2637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Jun.)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99.092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86.816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116.810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102.609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Perpetua"/>
                        </a:rPr>
                        <a:t>114.865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99.060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Perpetua"/>
                        </a:rPr>
                        <a:t>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117.333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112.668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96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120.989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116.867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Perpetua"/>
                        </a:rPr>
                        <a:t>97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Perpetu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137.828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114.829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83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963541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Y2014 - Y2016 Capital Expenditure Performance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202889"/>
              </p:ext>
            </p:extLst>
          </p:nvPr>
        </p:nvGraphicFramePr>
        <p:xfrm>
          <a:off x="381000" y="971551"/>
          <a:ext cx="8534400" cy="4054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208221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Calibri (Body)"/>
                        </a:rPr>
                        <a:t>Details</a:t>
                      </a:r>
                    </a:p>
                  </a:txBody>
                  <a:tcPr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2016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2015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2014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458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Core capital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134.907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81.204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60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106.789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32.068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112.023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93.140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83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12.792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0.672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</a:rPr>
                        <a:t>6.940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</a:rPr>
                        <a:t>9.442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1.067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11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1.708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1.577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92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2.250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0.703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31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2.500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2.368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95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Grants from Donor agencies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4.379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0.012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</a:rPr>
                        <a:t>3.548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0.009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" pitchFamily="34" charset="0"/>
                        </a:rPr>
                        <a:t>2.150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0.010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3.047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3.675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3.616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Calibri" pitchFamily="34" charset="0"/>
                      </a:endParaRPr>
                    </a:p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98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1.250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2.486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199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0.289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0.570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197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0.580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0.073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1924157243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latin typeface="Calibri" pitchFamily="34" charset="0"/>
                        </a:rPr>
                        <a:t>0.025</a:t>
                      </a:r>
                      <a:endParaRPr lang="en-US" sz="1000" b="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" pitchFamily="34" charset="0"/>
                        </a:rPr>
                        <a:t>-</a:t>
                      </a:r>
                      <a:endParaRPr lang="en-US" sz="100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latin typeface="Calibri" pitchFamily="34" charset="0"/>
                        </a:rPr>
                        <a:t>0.025</a:t>
                      </a:r>
                      <a:endParaRPr lang="en-US" sz="1000" b="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latin typeface="Calibri" pitchFamily="34" charset="0"/>
                        </a:rPr>
                        <a:t>-</a:t>
                      </a:r>
                      <a:endParaRPr lang="en-US" sz="1000" b="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smtClean="0">
                          <a:latin typeface="Calibri" pitchFamily="34" charset="0"/>
                        </a:rPr>
                        <a:t>-</a:t>
                      </a:r>
                      <a:endParaRPr lang="en-US" sz="1000" b="0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49300499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0.823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0.1556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189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76012833"/>
                  </a:ext>
                </a:extLst>
              </a:tr>
              <a:tr h="4164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2447372915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Consolidated service account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25.423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24.863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98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Calibri (Body)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</a:rPr>
                        <a:t>0.00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:a16="http://schemas.microsoft.com/office/drawing/2014/main" xmlns="" val="75481559"/>
                  </a:ext>
                </a:extLst>
              </a:tr>
              <a:tr h="2082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193.467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115.442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 (Body)"/>
                          <a:cs typeface="Calibri" pitchFamily="34" charset="0"/>
                        </a:rPr>
                        <a:t>60</a:t>
                      </a:r>
                      <a:endParaRPr lang="en-US" sz="1000" b="1" dirty="0">
                        <a:latin typeface="Calibri (Body)"/>
                        <a:cs typeface="Calibri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123.857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36.396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29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127.513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99.071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latin typeface="Calibri" pitchFamily="34" charset="0"/>
                        </a:rPr>
                        <a:t>78</a:t>
                      </a:r>
                      <a:endParaRPr lang="en-US" sz="1000" b="1" dirty="0">
                        <a:latin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xmlns="" val="221933845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34</a:t>
            </a:fld>
            <a:endParaRPr lang="en-US" sz="800" dirty="0"/>
          </a:p>
        </p:txBody>
      </p:sp>
      <p:sp>
        <p:nvSpPr>
          <p:cNvPr id="9" name="Rounded Rectangle 8"/>
          <p:cNvSpPr/>
          <p:nvPr/>
        </p:nvSpPr>
        <p:spPr>
          <a:xfrm>
            <a:off x="8425886" y="4285437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6233628" y="4296652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4032509" y="4199934"/>
            <a:ext cx="463291" cy="235320"/>
          </a:xfrm>
          <a:prstGeom prst="roundRect">
            <a:avLst/>
          </a:prstGeom>
          <a:noFill/>
          <a:ln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7188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181361"/>
            <a:ext cx="8001000" cy="22098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Cumulative Q2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performed at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N115.454bn/60%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as against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N33.396bn/29%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the same period in  Y2015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;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N82.058bn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more in absolute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terms.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As at the end of </a:t>
            </a:r>
            <a:r>
              <a:rPr 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Q2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Y2016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, the Capital: Recurrent ratio closed at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                                       50: 50, </a:t>
            </a:r>
            <a:r>
              <a:rPr lang="en-US" sz="180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better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than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24:76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recorded same time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 in Y2015 and a far cry from the projected 58:42 in Y2016.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he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release of DPOIII in 2nd quarter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further improved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the Capex performance.</a:t>
            </a:r>
          </a:p>
          <a:p>
            <a:pPr>
              <a:lnSpc>
                <a:spcPct val="90000"/>
              </a:lnSpc>
              <a:defRPr/>
            </a:pPr>
            <a:endParaRPr lang="en-US" sz="1800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35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476990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  <a:cs typeface="Arial" pitchFamily="34" charset="0"/>
              </a:rPr>
              <a:t>Half Year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2016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762976"/>
              </p:ext>
            </p:extLst>
          </p:nvPr>
        </p:nvGraphicFramePr>
        <p:xfrm>
          <a:off x="152399" y="895353"/>
          <a:ext cx="9051754" cy="39873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xmlns="" val="3293987273"/>
                    </a:ext>
                  </a:extLst>
                </a:gridCol>
                <a:gridCol w="934721">
                  <a:extLst>
                    <a:ext uri="{9D8B030D-6E8A-4147-A177-3AD203B41FA5}">
                      <a16:colId xmlns:a16="http://schemas.microsoft.com/office/drawing/2014/main" xmlns="" val="162588358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202079439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xmlns="" val="1768221836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xmlns="" val="837537209"/>
                    </a:ext>
                  </a:extLst>
                </a:gridCol>
                <a:gridCol w="762000"/>
                <a:gridCol w="1143000"/>
                <a:gridCol w="1066800"/>
                <a:gridCol w="1203153">
                  <a:extLst>
                    <a:ext uri="{9D8B030D-6E8A-4147-A177-3AD203B41FA5}">
                      <a16:colId xmlns:a16="http://schemas.microsoft.com/office/drawing/2014/main" xmlns="" val="2747069647"/>
                    </a:ext>
                  </a:extLst>
                </a:gridCol>
              </a:tblGrid>
              <a:tr h="245528">
                <a:tc gridSpan="9">
                  <a:txBody>
                    <a:bodyPr/>
                    <a:lstStyle/>
                    <a:p>
                      <a:r>
                        <a:rPr lang="en-US" sz="1200" dirty="0"/>
                        <a:t>Summary of Capital Expenditure Payment By Sectors (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</a:rPr>
                        <a:t>Jan. - </a:t>
                      </a:r>
                      <a:r>
                        <a:rPr lang="en-US" sz="1200" dirty="0" smtClean="0">
                          <a:solidFill>
                            <a:schemeClr val="bg1"/>
                          </a:solidFill>
                        </a:rPr>
                        <a:t>Jun</a:t>
                      </a:r>
                      <a:r>
                        <a:rPr lang="en-US" sz="1200" dirty="0" smtClean="0"/>
                        <a:t>.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/>
                        <a:t>2016)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925785356"/>
                  </a:ext>
                </a:extLst>
              </a:tr>
              <a:tr h="46873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S/N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Sectors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March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April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May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June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Cumulative </a:t>
                      </a:r>
                    </a:p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Jan-Mar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532891888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GPS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274,044,683.90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724,007,895.63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883,132,959.05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1,881,185,538.58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712752094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Economic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5,797,903,988.16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1,697,037,182.35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15,980,423,023.13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23,475,364,193.64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996804301"/>
                  </a:ext>
                </a:extLst>
              </a:tr>
              <a:tr h="39154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Environmental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316,579,327.32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- 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1,152,876,074.17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1,469,455,401.49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010859996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1,085,334,803.00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85,440,838.30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25,817,791.36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1,196,593,432.66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632116672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350,128,198.92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20,000,000.00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650,000,000.00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1,020,128,198.92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528768137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Housing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1,011,002,848.78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163,683,277.79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 - 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1,174,686,126.57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1599990336"/>
                  </a:ext>
                </a:extLst>
              </a:tr>
              <a:tr h="24552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Education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- 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221,754,952.70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99,760,720.02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  321,515,672.72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2471780128"/>
                  </a:ext>
                </a:extLst>
              </a:tr>
              <a:tr h="27661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8,834,993,850.08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2,911,924,146.77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18,792,010,567.73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30,538,928,564.58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812763814"/>
                  </a:ext>
                </a:extLst>
              </a:tr>
              <a:tr h="39154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Special Expenditure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789,445,000.00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921,422,612.00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720,454,776.69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2,431,322,388.69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920455056"/>
                  </a:ext>
                </a:extLst>
              </a:tr>
              <a:tr h="57799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Capital Development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583,024,769.44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 - 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      583,024,769.44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:a16="http://schemas.microsoft.com/office/drawing/2014/main" xmlns="" val="3617359808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181788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509537"/>
              </p:ext>
            </p:extLst>
          </p:nvPr>
        </p:nvGraphicFramePr>
        <p:xfrm>
          <a:off x="609600" y="1200151"/>
          <a:ext cx="7620000" cy="2650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0000">
                  <a:extLst>
                    <a:ext uri="{9D8B030D-6E8A-4147-A177-3AD203B41FA5}">
                      <a16:colId xmlns:a16="http://schemas.microsoft.com/office/drawing/2014/main" xmlns="" val="3943004657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xmlns="" val="1140338043"/>
                    </a:ext>
                  </a:extLst>
                </a:gridCol>
                <a:gridCol w="2540000">
                  <a:extLst>
                    <a:ext uri="{9D8B030D-6E8A-4147-A177-3AD203B41FA5}">
                      <a16:colId xmlns:a16="http://schemas.microsoft.com/office/drawing/2014/main" xmlns="" val="2574023241"/>
                    </a:ext>
                  </a:extLst>
                </a:gridCol>
              </a:tblGrid>
              <a:tr h="333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projection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performance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:a16="http://schemas.microsoft.com/office/drawing/2014/main" xmlns="" val="350566505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56:44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32:68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970671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53:47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44:56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7059562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54:46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45:55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4980049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52:48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47:53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72631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51:49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solidFill>
                            <a:schemeClr val="tx1"/>
                          </a:solidFill>
                        </a:rPr>
                        <a:t>24:76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15056014"/>
                  </a:ext>
                </a:extLst>
              </a:tr>
              <a:tr h="3253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Calibri (Body)"/>
                        </a:rPr>
                        <a:t>58:42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Calibri (Body)"/>
                        </a:rPr>
                        <a:t>50:50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Calibri (Body)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50728297"/>
                  </a:ext>
                </a:extLst>
              </a:tr>
            </a:tbl>
          </a:graphicData>
        </a:graphic>
      </p:graphicFrame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Capital/Recurrent Performance Ratio from Y2011 -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37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Financing Activities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663364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/>
              <a:t>		</a:t>
            </a:r>
            <a:endParaRPr lang="en-US" sz="20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319357"/>
              </p:ext>
            </p:extLst>
          </p:nvPr>
        </p:nvGraphicFramePr>
        <p:xfrm>
          <a:off x="381000" y="971551"/>
          <a:ext cx="8534400" cy="3642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xmlns="" val="404104365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2639690134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xmlns="" val="1759102863"/>
                    </a:ext>
                  </a:extLst>
                </a:gridCol>
                <a:gridCol w="507999">
                  <a:extLst>
                    <a:ext uri="{9D8B030D-6E8A-4147-A177-3AD203B41FA5}">
                      <a16:colId xmlns:a16="http://schemas.microsoft.com/office/drawing/2014/main" xmlns="" val="2360118622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3436921834"/>
                    </a:ext>
                  </a:extLst>
                </a:gridCol>
                <a:gridCol w="850901">
                  <a:extLst>
                    <a:ext uri="{9D8B030D-6E8A-4147-A177-3AD203B41FA5}">
                      <a16:colId xmlns:a16="http://schemas.microsoft.com/office/drawing/2014/main" xmlns="" val="879970198"/>
                    </a:ext>
                  </a:extLst>
                </a:gridCol>
                <a:gridCol w="482598">
                  <a:extLst>
                    <a:ext uri="{9D8B030D-6E8A-4147-A177-3AD203B41FA5}">
                      <a16:colId xmlns:a16="http://schemas.microsoft.com/office/drawing/2014/main" xmlns="" val="3857177956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551180252"/>
                    </a:ext>
                  </a:extLst>
                </a:gridCol>
                <a:gridCol w="863601">
                  <a:extLst>
                    <a:ext uri="{9D8B030D-6E8A-4147-A177-3AD203B41FA5}">
                      <a16:colId xmlns:a16="http://schemas.microsoft.com/office/drawing/2014/main" xmlns="" val="147016818"/>
                    </a:ext>
                  </a:extLst>
                </a:gridCol>
                <a:gridCol w="533399">
                  <a:extLst>
                    <a:ext uri="{9D8B030D-6E8A-4147-A177-3AD203B41FA5}">
                      <a16:colId xmlns:a16="http://schemas.microsoft.com/office/drawing/2014/main" xmlns="" val="1746605436"/>
                    </a:ext>
                  </a:extLst>
                </a:gridCol>
              </a:tblGrid>
              <a:tr h="175313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Calibri (Body)"/>
                        </a:rPr>
                        <a:t>2014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:a16="http://schemas.microsoft.com/office/drawing/2014/main" xmlns="" val="2767195120"/>
                  </a:ext>
                </a:extLst>
              </a:tr>
              <a:tr h="3631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:a16="http://schemas.microsoft.com/office/drawing/2014/main" xmlns="" val="33178364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requirement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59.858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(37.465)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63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FF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35.148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5.534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2445968494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rgbClr val="FF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(40.963)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9.207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xmlns="" val="752291394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Financing (sources)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59.857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39.526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66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45.409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10.208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22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49.873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56.358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206706931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28.208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39.562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140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13427782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>
                        <a:buAutoNum type="romanLcPeriod"/>
                      </a:pP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DPO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20.000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39.526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198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16.000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15.000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077147127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>
                        <a:buAutoNum type="romanLcPeriod" startAt="2"/>
                      </a:pP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8.208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12.271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10.208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83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7.040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11.358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161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80753411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10.000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17.138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27.833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  <a:cs typeface="Arial" pitchFamily="34" charset="0"/>
                        </a:rPr>
                        <a:t>45.000</a:t>
                      </a:r>
                      <a:endParaRPr lang="en-US" sz="1400" dirty="0"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  <a:cs typeface="Arial" pitchFamily="34" charset="0"/>
                        </a:rPr>
                        <a:t>162</a:t>
                      </a:r>
                      <a:endParaRPr lang="en-US" sz="1400" dirty="0"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92415724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Bond issue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21.649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dirty="0"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93004993"/>
                  </a:ext>
                </a:extLst>
              </a:tr>
              <a:tr h="20661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Repayments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36.246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31.420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87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45.409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51.171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113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49.873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47.151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95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476012833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External loans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0.823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1.556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189</a:t>
                      </a:r>
                      <a:endParaRPr lang="en-US" sz="1200" b="1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0.845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0.697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83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0.384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0.392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102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447372915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Internal loan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10.000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5.000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50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13.692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22.174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162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17.493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16.869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96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75481559"/>
                  </a:ext>
                </a:extLst>
              </a:tr>
              <a:tr h="394455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</a:rPr>
                        <a:t>Consolidated debt service accounts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25.423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24.863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98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30.873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28.300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92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31.997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29.890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93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2219338450"/>
                  </a:ext>
                </a:extLst>
              </a:tr>
            </a:tbl>
          </a:graphicData>
        </a:graphic>
      </p:graphicFrame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Financing Activities: 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Cumulative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Performance from Y2014 – Y2016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39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123950"/>
            <a:ext cx="8153400" cy="22860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Half Year 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2016 showed a net revenue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deficit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of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N37.465bn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The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State repaid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N31.420bn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as debt obligation a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nd made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no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borrow</a:t>
            </a:r>
            <a:r>
              <a:rPr lang="en-US" sz="1800" dirty="0" err="1" smtClean="0">
                <a:latin typeface="Garamond" pitchFamily="18" charset="0"/>
                <a:cs typeface="Aharoni" pitchFamily="2" charset="-79"/>
              </a:rPr>
              <a:t>ing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except for the </a:t>
            </a:r>
            <a:r>
              <a:rPr 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DPOIII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.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Y2016 approved budget is to be supported by financing requirement of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N29.929bn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on quarterly basis</a:t>
            </a:r>
          </a:p>
          <a:p>
            <a:pPr>
              <a:lnSpc>
                <a:spcPct val="90000"/>
              </a:lnSpc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Draw down of DPOIII assisted in driving up Capex performance, though other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Loans not yet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drawn, but they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are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still expected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to support the Y2016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budget?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 Financing Activities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40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819150"/>
            <a:ext cx="7772400" cy="3581400"/>
          </a:xfrm>
        </p:spPr>
        <p:txBody>
          <a:bodyPr>
            <a:noAutofit/>
          </a:bodyPr>
          <a:lstStyle/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1.0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Revenue: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1.1    Dwindling Federal Allocation to the State had adverse effect on Capital Projects and others.</a:t>
            </a:r>
          </a:p>
          <a:p>
            <a:pPr marL="1144588" indent="-522288" algn="just" fontAlgn="auto">
              <a:spcAft>
                <a:spcPts val="0"/>
              </a:spcAft>
              <a:buNone/>
              <a:tabLst>
                <a:tab pos="914400" algn="l"/>
              </a:tabLst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1.2    The overall Budget performance of </a:t>
            </a: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69% </a:t>
            </a: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falls short of the 100% target for the period. This  could be partly attributed to the failure to draw down </a:t>
            </a: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other loans apart fro DPOIII . </a:t>
            </a: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declining crude oil price is also an issue.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1.3     All MDAs will have to perform well over 100% to meet up with the shortfall due to decline in Federal Transfers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1.4     There is a need to intensify efforts by MDAs in shoring up Revenue Performance.</a:t>
            </a:r>
          </a:p>
          <a:p>
            <a:pPr marL="1144588" indent="-522288" algn="just" eaLnBrk="1" fontAlgn="auto" hangingPunct="1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1.5    We will continue our efforts to moderate discretionary expenditures in line with Revenue performance</a:t>
            </a:r>
          </a:p>
          <a:p>
            <a:pPr marL="1144588" indent="-522288" algn="just" eaLnBrk="1" fontAlgn="auto" hangingPunct="1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1.6     </a:t>
            </a:r>
            <a:r>
              <a:rPr lang="en-US" sz="1600" dirty="0" smtClean="0">
                <a:latin typeface="Garamond" panose="02020404030301010803" pitchFamily="18" charset="0"/>
              </a:rPr>
              <a:t>The LUC has improved its performance compared to last quarter, but there is need to intensify efforts</a:t>
            </a:r>
            <a:endParaRPr lang="en-US" sz="1600" dirty="0">
              <a:latin typeface="Garamond" panose="02020404030301010803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(1/4)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41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(2/4)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2.0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Recurrent Expenditure: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2.1    </a:t>
            </a:r>
            <a:r>
              <a:rPr lang="en-GB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Costs:</a:t>
            </a:r>
          </a:p>
          <a:p>
            <a:pPr marL="1658938" indent="-5222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Personnel Cost performance of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73%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is still within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Budget,  higher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in absolute term to same time last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year but still within the World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Bank recommended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ratios.</a:t>
            </a:r>
            <a:endParaRPr lang="en-GB" sz="1600" dirty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2.2     </a:t>
            </a:r>
            <a:r>
              <a:rPr lang="en-US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Overhead Expenditure: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Overhead Cost was observed to be running at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88%, This is due to investment on Road maintenance and Light-up Lagos. ???</a:t>
            </a: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42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(3/4)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3.0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Capital Expenditure: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Capital Expenditure at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60%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performance,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the best in over 6years, revealing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a Capex/Recurrent ratio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(50:50)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thus maintaining a balance with recurrent expenditure. We need to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increase support for delivery 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of infrastructure in areas such as road rehabilitation, transportation, security, environment, etc. to drive performance in further later in Yr2016.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MDAs must exhaust avenues to accommodate proposed capital expenditures within their budgetary provisions before seeking for state wide votes from MEPB. 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398735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(4/4)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57200" y="819150"/>
            <a:ext cx="7772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4.0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Financing: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Draw down of DPO III enhanced delivery of capital projects.</a:t>
            </a: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Bond issuance </a:t>
            </a:r>
            <a:r>
              <a:rPr lang="en-US" sz="1600" dirty="0" err="1">
                <a:latin typeface="Garamond" pitchFamily="18" charset="0"/>
                <a:ea typeface="Tahoma" pitchFamily="34" charset="0"/>
                <a:cs typeface="Tahoma" pitchFamily="34" charset="0"/>
              </a:rPr>
              <a:t>programme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 and internal loans which are part of the Financing component of Y2016 are expected to be initiated and draw down in the remaining </a:t>
            </a:r>
            <a:r>
              <a:rPr lang="en-US" sz="16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two (2) quarters</a:t>
            </a:r>
            <a:endParaRPr lang="en-US" sz="1600" dirty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9613875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1098120"/>
            <a:ext cx="8458200" cy="2895600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Please </a:t>
            </a:r>
            <a:r>
              <a:rPr lang="yo-NG" sz="1800" dirty="0">
                <a:latin typeface="Garamond" pitchFamily="18" charset="0"/>
                <a:cs typeface="Aharoni" pitchFamily="2" charset="-79"/>
              </a:rPr>
              <a:t>note that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: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Y2016 Budget size was N662.588bn, with a </a:t>
            </a:r>
            <a:r>
              <a:rPr 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Q2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pro-rata size of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N331.295bn  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Half Year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performed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N230.083bn/69;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compared to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N153.263bn/63%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for same period in Y2015;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Revenue performance was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N198.781bn/73%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compared to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N188.411bn/7%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in </a:t>
            </a:r>
            <a:r>
              <a:rPr lang="en-US" sz="180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Y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2015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Receipts for the period amounted to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N5.483bn/32%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; 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Recurrent Expenditure for the period performed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N114.629bn/83%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(Total Personnel Cost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N45.997bn/73%;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Total Overhead Cost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N60.398bn/88%)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Conclusion/Prayer (1/2)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45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089078"/>
            <a:ext cx="8305800" cy="2438400"/>
          </a:xfrm>
        </p:spPr>
        <p:txBody>
          <a:bodyPr/>
          <a:lstStyle/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Expenditure performance was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N115.454bn/60%;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Capital/Recurrent Expenditure Ratio closed at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50:50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vs 58:42 target for Y2016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Bonds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and other loans yet to be drawn</a:t>
            </a:r>
          </a:p>
          <a:p>
            <a:pPr marL="342900" indent="-342900">
              <a:lnSpc>
                <a:spcPct val="90000"/>
              </a:lnSpc>
              <a:buFont typeface="+mj-lt"/>
              <a:buAutoNum type="arabicPeriod" startAt="6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Consider all the issues, observations and recommendations; and finally approve the </a:t>
            </a:r>
            <a:r>
              <a:rPr lang="en-US" sz="18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Q2/Half Year </a:t>
            </a:r>
            <a:r>
              <a:rPr lang="en-US" sz="1800" dirty="0" smtClean="0">
                <a:latin typeface="Garamond" pitchFamily="18" charset="0"/>
                <a:cs typeface="Aharoni" pitchFamily="2" charset="-79"/>
              </a:rPr>
              <a:t>2016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Budget appraisal as presented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Conclusion/Prayer (2/2)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46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Calendar (1/2)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853332"/>
              </p:ext>
            </p:extLst>
          </p:nvPr>
        </p:nvGraphicFramePr>
        <p:xfrm>
          <a:off x="296214" y="895350"/>
          <a:ext cx="8542986" cy="2895600"/>
        </p:xfrm>
        <a:graphic>
          <a:graphicData uri="http://schemas.openxmlformats.org/drawingml/2006/table">
            <a:tbl>
              <a:tblPr firstRow="1" firstCol="1" bandRow="1"/>
              <a:tblGrid>
                <a:gridCol w="4732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64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5284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525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484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Subject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Activities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Proposed date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8255">
                <a:tc rowSpan="3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1.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Commencement of Y2017 Budget Preparation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(a)  Presentation of 2017-2019  Economic &amp; Fiscal Update/ MTBF to EXCO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6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8255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(b)  Presentation of 2017-2019  Economic &amp; Fiscal Update/ MTBF to HOA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8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75502857"/>
                  </a:ext>
                </a:extLst>
              </a:tr>
              <a:tr h="259646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024" marR="50024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(c)  Issuance of Y2017 Call Circular 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22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nd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5449088"/>
                  </a:ext>
                </a:extLst>
              </a:tr>
              <a:tr h="994951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Preparation of Y2017 Budget Estimates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(d)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Budget Consultative Forum</a:t>
                      </a: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.   Lagos East-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Ikorodu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ii.  Lagos Central-L/Island L/Govt.</a:t>
                      </a:r>
                    </a:p>
                    <a:p>
                      <a:pPr marL="0" marR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     iii. Lagos West- Sec. Auditorium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7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July 2016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14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 July 2016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21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July 2016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9646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(e) Bilateral Budget Discussions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- 26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Aug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1617586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491184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Y2017 Budget Calendar (2/2)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286729"/>
              </p:ext>
            </p:extLst>
          </p:nvPr>
        </p:nvGraphicFramePr>
        <p:xfrm>
          <a:off x="296214" y="895350"/>
          <a:ext cx="8542986" cy="2590799"/>
        </p:xfrm>
        <a:graphic>
          <a:graphicData uri="http://schemas.openxmlformats.org/drawingml/2006/table">
            <a:tbl>
              <a:tblPr firstRow="1" firstCol="1" bandRow="1"/>
              <a:tblGrid>
                <a:gridCol w="47322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64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55284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525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3264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Subject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Activities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Proposed date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3444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Y2017 Draft Budget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 (f) Presentation of Y2017 Draft Budget to the State Treasury Board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15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Sept. 2016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3444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(g) Presentation of Y2017 Draft Budget to the State Executive Council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19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Sept.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Times New Roman" panose="02020603050405020304" pitchFamily="18" charset="0"/>
                        </a:rPr>
                        <a:t>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9617036"/>
                  </a:ext>
                </a:extLst>
              </a:tr>
              <a:tr h="26443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4.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Legislative Processes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(h) Presentation of Draft Y2017 Budget to the House of Assembly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30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Sept. 2016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3104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5.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Appropriation Law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) Printing of the Appropriation Law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27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– 29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th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Oct. 2016</a:t>
                      </a:r>
                    </a:p>
                  </a:txBody>
                  <a:tcPr marL="36576" marR="36576" marT="9144" marB="9144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3104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(j) Assent of Y2017 budget by the Governor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Calibri (Body)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31</a:t>
                      </a:r>
                      <a:r>
                        <a:rPr lang="en-US" sz="1200" baseline="300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st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Calibri (Body)"/>
                        </a:rPr>
                        <a:t> Oct. 2016</a:t>
                      </a:r>
                    </a:p>
                  </a:txBody>
                  <a:tcPr marL="36576" marR="36576" marT="9144" marB="9144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6607143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2755518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167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 err="1">
                <a:latin typeface="Garamond" pitchFamily="18" charset="0"/>
              </a:rPr>
              <a:t>Itesiwaju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Ipinle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Eko</a:t>
            </a:r>
            <a:r>
              <a:rPr lang="en-US" altLang="en-US" sz="3200" dirty="0">
                <a:latin typeface="Garamond" pitchFamily="18" charset="0"/>
              </a:rPr>
              <a:t> Lo je </a:t>
            </a:r>
            <a:r>
              <a:rPr lang="en-US" altLang="en-US" sz="3200" dirty="0" err="1">
                <a:latin typeface="Garamond" pitchFamily="18" charset="0"/>
              </a:rPr>
              <a:t>wa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l’ogun</a:t>
            </a:r>
            <a:r>
              <a:rPr lang="en-US" altLang="en-US" sz="3200" dirty="0">
                <a:latin typeface="Garamond" pitchFamily="18" charset="0"/>
              </a:rPr>
              <a:t>! 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Thank you.	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Comments, Observations &amp; Questions?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101335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Annexures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5160616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Highlights of Y2015 Budget Performance (Jan – Dec)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28601" y="895351"/>
          <a:ext cx="7924800" cy="3124199"/>
        </p:xfrm>
        <a:graphic>
          <a:graphicData uri="http://schemas.openxmlformats.org/drawingml/2006/table">
            <a:tbl>
              <a:tblPr/>
              <a:tblGrid>
                <a:gridCol w="56605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3087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0522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3752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51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8904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 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 </a:t>
                      </a:r>
                    </a:p>
                    <a:p>
                      <a:pPr algn="ctr" rtl="0" fontAlgn="ctr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 - Dec 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 - Dec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err="1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</a:t>
                      </a:r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%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7766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 err="1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 Revenue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399.382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82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7766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Recurrent Expenditure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241.977</a:t>
                      </a:r>
                      <a:endParaRPr lang="en-US" sz="1200" dirty="0">
                        <a:solidFill>
                          <a:srgbClr val="FF0000"/>
                        </a:solidFill>
                        <a:latin typeface="Calibri (Body)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223.003</a:t>
                      </a:r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Calibri (Body)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92</a:t>
                      </a:r>
                      <a:endParaRPr lang="en-US" sz="1200" b="0" dirty="0">
                        <a:solidFill>
                          <a:srgbClr val="FF0000"/>
                        </a:solidFill>
                        <a:latin typeface="Calibri (Body)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4564">
                <a:tc>
                  <a:txBody>
                    <a:bodyPr/>
                    <a:lstStyle/>
                    <a:p>
                      <a:pPr algn="ctr" rtl="0" fontAlgn="t"/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a.  Personnel Costs  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113.300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98.537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87</a:t>
                      </a:r>
                      <a:endParaRPr lang="en-US" sz="1200" b="1" dirty="0">
                        <a:solidFill>
                          <a:srgbClr val="FF0000"/>
                        </a:solidFill>
                        <a:latin typeface="Calibri (Body)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294">
                <a:tc>
                  <a:txBody>
                    <a:bodyPr/>
                    <a:lstStyle/>
                    <a:p>
                      <a:pPr algn="ctr" rtl="0" fontAlgn="t"/>
                      <a:endParaRPr lang="en-US" sz="1200" b="0" i="0" u="none" strike="noStrike" dirty="0">
                        <a:solidFill>
                          <a:srgbClr val="FF0000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b.   Overhead Costs 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128.677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124.466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97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1533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Recurrent Surplus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176.379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71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94564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iv.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Capital Expenditure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127.673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52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69502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v.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Financing- Surplus/(Deficit)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48.706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5163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350.676</a:t>
                      </a:r>
                    </a:p>
                  </a:txBody>
                  <a:tcPr marT="9144" marB="914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FF0000"/>
                          </a:solidFill>
                          <a:latin typeface="Calibri (Body)"/>
                          <a:ea typeface="Tahoma" pitchFamily="34" charset="0"/>
                          <a:cs typeface="Tahoma" pitchFamily="34" charset="0"/>
                        </a:rPr>
                        <a:t>72</a:t>
                      </a:r>
                    </a:p>
                  </a:txBody>
                  <a:tcPr marT="9144" marB="9144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6087440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</a:t>
            </a:r>
            <a:r>
              <a:rPr lang="en-US" sz="18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Performance from Y2014 – Y2016 (1/2)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228599" y="819150"/>
          <a:ext cx="8610601" cy="3778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5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170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392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594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922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2571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594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8399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5700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6990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219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9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(A+B+C)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271.437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195.000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72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244.845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188.411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244.845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217.272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Internally Gen. Rev (A+B)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209.913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145.064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69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181.845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131.225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175.195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149..589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 Internally Generated Revenue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192.743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142.593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74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171.357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128.017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163.603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131.796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9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I. L/S Internal   Revenue Services (LIRS)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150.000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126.756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139.577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116.097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132.930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111.387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9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II. Internally   Generated Revenue (Others)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30.784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10.337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20.105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7.298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18.838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13.546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III. Dedicated Revenue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10.709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5.500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9.776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4.622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9.985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6.170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iv) Investment Income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0.400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0.250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v) Extra Ordinary Revenue        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0.850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1.550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1.600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B. Capital Receipts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17.171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2.471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10.488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3.208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11.592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17.793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1276016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</a:t>
            </a:r>
            <a:r>
              <a:rPr lang="en-US" sz="18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Performance from Y2014 – Y2016 (2/2)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8599" y="1047750"/>
          <a:ext cx="8610601" cy="2018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56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170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392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5948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922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2571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5948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83998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5700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6990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219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9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9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C.   Federal Transfers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61.524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smtClean="0">
                          <a:latin typeface="Calibri" pitchFamily="34" charset="0"/>
                          <a:cs typeface="Calibri" pitchFamily="34" charset="0"/>
                        </a:rPr>
                        <a:t>49.936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81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63.000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57.186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69.950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67.683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I.  Statutory Allocation</a:t>
                      </a:r>
                      <a:endParaRPr kumimoji="0" lang="en-SG" sz="105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25.100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13.452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54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27.000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20.465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37.000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30.426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II. Value Added Tax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36.405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36.485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100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36.000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36.721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32.500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37.437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III Extra Ordinary Income       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850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0.000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Calibri" pitchFamily="34" charset="0"/>
                          <a:cs typeface="Calibri" pitchFamily="34" charset="0"/>
                        </a:rPr>
                        <a:t>0</a:t>
                      </a:r>
                      <a:endParaRPr lang="en-US" sz="105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2213467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Receipts Performance for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5" name="Content Placeholder 8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457200" y="1200150"/>
          <a:ext cx="7772400" cy="1810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5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397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2494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067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SN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Details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Q2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14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423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i</a:t>
                      </a: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.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Grants (Donor Agencies)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4.379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0.000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0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32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ii.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Other Capital Receipts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12.792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2.471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19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401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Total Capital Receipts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17.171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2.471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14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784874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</a:t>
            </a:r>
            <a:r>
              <a:rPr lang="en-US" sz="20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20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– 2016 Capital Receipts Performance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80999" y="1047750"/>
          <a:ext cx="8305803" cy="206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4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880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0951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967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0951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8940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39677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4916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2313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6191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219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79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9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4.379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3.548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2.150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Investment Income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400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        -</a:t>
                      </a:r>
                      <a:endParaRPr lang="en-US" sz="100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        -</a:t>
                      </a:r>
                      <a:endParaRPr lang="en-US" sz="100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786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12.792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2.471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19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6.940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3.199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9.442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17.783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9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 Capital Receipts</a:t>
                      </a: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  <a:cs typeface="Arial" pitchFamily="34" charset="0"/>
                        </a:rPr>
                        <a:t>17.171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2.471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Arial" pitchFamily="34" charset="0"/>
                        </a:rPr>
                        <a:t>14</a:t>
                      </a:r>
                      <a:endParaRPr lang="en-US" sz="1000" dirty="0"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10.488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3.208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11.592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17.793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55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753351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80999" y="971550"/>
          <a:ext cx="8305803" cy="3188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166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2313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6191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781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6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69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Total Personnel  Cost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62.605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45.997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73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56.650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44.455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43.961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42.719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Personnel Costs  (Basic and Allowances)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46.440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37.181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38.703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37.724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35.716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34.477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Personnel Costs  (Consolidated)                     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1.206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1.207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1.231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1.330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1.243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79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NYSC/Interns (Allowances)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0.084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0.150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0.116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77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0.160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0.136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Other Personnel Costs (Contingency)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0.161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0.776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482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0.660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0.715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1.319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9223712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Other Personnel Costs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 Not provided for)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0.00</a:t>
                      </a: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-</a:t>
                      </a:r>
                      <a:endParaRPr lang="en-US" sz="100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28905121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7.5% Govt. Share of Contributory Pensions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1.943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1.557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/>
                        <a:t>1.881</a:t>
                      </a:r>
                      <a:endParaRPr lang="en-US" sz="1000" dirty="0"/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1.574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1.750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1.547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60496651"/>
                  </a:ext>
                </a:extLst>
              </a:tr>
              <a:tr h="3372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2.5% Govt. Share of Contributory Pensions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0.648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0.649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26805240"/>
                  </a:ext>
                </a:extLst>
              </a:tr>
            </a:tbl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18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fr-FR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– Y2016 Personnel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Cost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Comparison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(1/3)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5532968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18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fr-FR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– Y2016 Personnel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Cost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Comparison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(2/3)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80999" y="971550"/>
          <a:ext cx="8305803" cy="2590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166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2313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6191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3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5% Pension Redemption Bond Fund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3.867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1.859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48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1.933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1.887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98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1.750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1.786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Pension Redemption Bond Fund</a:t>
                      </a:r>
                      <a:r>
                        <a:rPr lang="en-US" sz="1000" baseline="0" dirty="0">
                          <a:latin typeface="Calibri (Body)"/>
                          <a:cs typeface="Calibri" pitchFamily="34" charset="0"/>
                        </a:rPr>
                        <a:t> Shortfall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3.25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1.625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1.929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Pension &amp; Gratuities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(Civil Servants, Teachers)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1.735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1.592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92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1.600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2.452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153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1.414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88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103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142% Pension &amp; Gratuities(Civil Servants, Teachers) Arrears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0.537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0.011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2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0.488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6% Pension &amp; Gratuities(Civil Servants, Teachers) Arrears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0.041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0.037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9223712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451869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fr-FR" sz="180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fr-FR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Y2014 – Y2016 Personnel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Cost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</a:t>
            </a:r>
            <a:r>
              <a:rPr lang="fr-FR" sz="18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Comparison</a:t>
            </a:r>
            <a:r>
              <a:rPr lang="fr-FR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(3/3)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80999" y="971550"/>
          <a:ext cx="8305803" cy="30662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38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166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2313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6191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3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Y2016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</a:t>
                      </a:r>
                      <a:r>
                        <a:rPr kumimoji="0" lang="yo-NG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Y2014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0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Jan.– </a:t>
                      </a: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Jun.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Perf.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27432" marR="27432" marT="9144" marB="914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15% Pension &amp; Gratuities(Civil Servants, Teachers) Arrears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0.188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0.005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0.171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Pensions &amp; Gratuities(Judiciary)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0.137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0.104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76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0.117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0.102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87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0.156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0.091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59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Retirement Planning/Contingencies Expenses (Pensions)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0.110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0.100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0.185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0.106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57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103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Pension Sinking  Fund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1.200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1.200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0.600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0.600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100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Severance Pay</a:t>
                      </a: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0.050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0.300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9223712"/>
                  </a:ext>
                </a:extLst>
              </a:tr>
              <a:tr h="34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Subvention</a:t>
                      </a:r>
                      <a:r>
                        <a:rPr lang="en-US" sz="1000" baseline="0" dirty="0">
                          <a:latin typeface="Calibri (Body)"/>
                          <a:cs typeface="Calibri" pitchFamily="34" charset="0"/>
                        </a:rPr>
                        <a:t> to </a:t>
                      </a:r>
                      <a:r>
                        <a:rPr lang="en-US" sz="1000" baseline="0" dirty="0" err="1">
                          <a:latin typeface="Calibri (Body)"/>
                          <a:cs typeface="Calibri" pitchFamily="34" charset="0"/>
                        </a:rPr>
                        <a:t>Parastatals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0.943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0.000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Calibri (Body)"/>
                          <a:cs typeface="Calibri" pitchFamily="34" charset="0"/>
                        </a:rPr>
                        <a:t>0</a:t>
                      </a:r>
                      <a:endParaRPr lang="en-US" sz="1000" dirty="0">
                        <a:latin typeface="Calibri (Body)"/>
                        <a:cs typeface="Calibri" pitchFamily="34" charset="0"/>
                      </a:endParaRPr>
                    </a:p>
                  </a:txBody>
                  <a:tcPr marL="27432" marR="27432" marT="9144" marB="914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Calibri (Body)"/>
                        </a:rPr>
                        <a:t>6.102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 (Body)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Calibri (Body)"/>
                          <a:cs typeface="Calibri" pitchFamily="34" charset="0"/>
                        </a:rPr>
                        <a:t>-</a:t>
                      </a:r>
                      <a:endParaRPr lang="en-US" sz="1000" dirty="0">
                        <a:solidFill>
                          <a:schemeClr val="tx1"/>
                        </a:solidFill>
                        <a:latin typeface="Calibri (Body)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33080270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2973563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55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Pre-payment Certifications By Sectors Between </a:t>
            </a:r>
            <a:r>
              <a:rPr lang="en-US" sz="155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155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-2015 </a:t>
            </a:r>
            <a:r>
              <a:rPr lang="en-US" sz="155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&amp; </a:t>
            </a:r>
            <a:r>
              <a:rPr lang="en-US" sz="1550" b="1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Q2</a:t>
            </a:r>
            <a:r>
              <a:rPr lang="en-US" sz="155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-2016</a:t>
            </a:r>
            <a:endParaRPr lang="en-US" sz="155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98450" y="999474"/>
          <a:ext cx="8312150" cy="3401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1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539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56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929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53006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537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S/N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/>
                        <a:t>Sectoral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No</a:t>
                      </a:r>
                      <a:r>
                        <a:rPr lang="en-GB" sz="1200" b="1" baseline="0" dirty="0"/>
                        <a:t> of Pcs           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2016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Amount Certified </a:t>
                      </a:r>
                    </a:p>
                    <a:p>
                      <a:pPr algn="ctr"/>
                      <a:r>
                        <a:rPr lang="en-GB" sz="1200" b="1" baseline="0" dirty="0"/>
                        <a:t>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2016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No</a:t>
                      </a:r>
                      <a:r>
                        <a:rPr lang="en-GB" sz="1200" b="1" baseline="0" dirty="0"/>
                        <a:t> of Pcs Jan, - </a:t>
                      </a:r>
                      <a:r>
                        <a:rPr lang="en-GB" sz="1200" b="1" baseline="0" dirty="0" smtClean="0"/>
                        <a:t>Jun.</a:t>
                      </a:r>
                      <a:r>
                        <a:rPr lang="en-GB" sz="1200" b="1" dirty="0" smtClean="0"/>
                        <a:t> </a:t>
                      </a:r>
                      <a:r>
                        <a:rPr lang="en-GB" sz="1200" b="1" dirty="0"/>
                        <a:t>2015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  Amount Certified </a:t>
                      </a:r>
                    </a:p>
                    <a:p>
                      <a:pPr algn="ctr"/>
                      <a:r>
                        <a:rPr lang="en-GB" sz="1200" b="1" dirty="0"/>
                        <a:t>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2015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General public services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41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4,510,930,649.16</a:t>
                      </a:r>
                    </a:p>
                    <a:p>
                      <a:pPr algn="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287,476,494.41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Economic affairs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112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12,801,102,245.43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11,546,597,561.44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46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3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Environmental protection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1,330,630,557.61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817,357,890.45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46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4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Housing &amp; community amenities 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61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2,417,886,047.45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404,242,380.58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5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Health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1,136,602,923.62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6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Education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110,405,348.83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7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Recreation,</a:t>
                      </a:r>
                      <a:r>
                        <a:rPr lang="en-GB" sz="1200" baseline="0" dirty="0"/>
                        <a:t> culture and religion</a:t>
                      </a:r>
                      <a:endParaRPr lang="en-GB" sz="1200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8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Social protection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9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Public order and safety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10,478,087.10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en-GB" sz="105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Total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rgbClr val="FF0000"/>
                          </a:solidFill>
                        </a:rPr>
                        <a:t>228</a:t>
                      </a:r>
                      <a:endParaRPr 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 smtClean="0">
                          <a:solidFill>
                            <a:srgbClr val="FF0000"/>
                          </a:solidFill>
                        </a:rPr>
                        <a:t>21,181,432,935.58</a:t>
                      </a:r>
                      <a:endParaRPr 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154</a:t>
                      </a:r>
                      <a:endParaRPr lang="en-GB" sz="12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14,192,277,250.50</a:t>
                      </a:r>
                    </a:p>
                  </a:txBody>
                  <a:tcPr marT="34290" marB="3429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7407100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  <a:endParaRPr lang="en-US" sz="16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15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 of Pre-payment Certifications By Sectors Between 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Q2-2015 </a:t>
            </a:r>
            <a:r>
              <a:rPr lang="en-US" sz="15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&amp; 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Q2-2016 </a:t>
            </a:r>
            <a:r>
              <a:rPr lang="en-US" sz="15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(Direct </a:t>
            </a:r>
            <a:r>
              <a:rPr lang="en-US" sz="1500" b="1" dirty="0" err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Labour</a:t>
            </a:r>
            <a:r>
              <a:rPr lang="en-US" sz="15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 by Sector)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98450" y="999474"/>
          <a:ext cx="8312150" cy="3218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1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539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56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929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530067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537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S/N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/>
                        <a:t>Sectoral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No</a:t>
                      </a:r>
                      <a:r>
                        <a:rPr lang="en-GB" sz="1200" b="1" baseline="0" dirty="0"/>
                        <a:t> of Pcs           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2016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Amount Certified </a:t>
                      </a:r>
                    </a:p>
                    <a:p>
                      <a:pPr algn="ctr"/>
                      <a:r>
                        <a:rPr lang="en-GB" sz="1200" b="1" baseline="0" dirty="0"/>
                        <a:t>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2016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No</a:t>
                      </a:r>
                      <a:r>
                        <a:rPr lang="en-GB" sz="1200" b="1" baseline="0" dirty="0"/>
                        <a:t> of Pcs Jan, - </a:t>
                      </a:r>
                      <a:r>
                        <a:rPr lang="en-GB" sz="1200" b="1" baseline="0" dirty="0" smtClean="0"/>
                        <a:t>Jun.</a:t>
                      </a:r>
                      <a:r>
                        <a:rPr lang="en-GB" sz="1200" b="1" dirty="0" smtClean="0"/>
                        <a:t> </a:t>
                      </a:r>
                      <a:r>
                        <a:rPr lang="en-GB" sz="1200" b="1" dirty="0"/>
                        <a:t>2015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  Amount Certified </a:t>
                      </a:r>
                    </a:p>
                    <a:p>
                      <a:pPr algn="ctr"/>
                      <a:r>
                        <a:rPr lang="en-GB" sz="1200" b="1" dirty="0"/>
                        <a:t>Jan. – </a:t>
                      </a:r>
                      <a:r>
                        <a:rPr lang="en-GB" sz="1200" b="1" baseline="0" dirty="0" smtClean="0"/>
                        <a:t>Jun. </a:t>
                      </a:r>
                      <a:r>
                        <a:rPr lang="en-GB" sz="1200" b="1" baseline="0" dirty="0"/>
                        <a:t>2015</a:t>
                      </a:r>
                      <a:endParaRPr lang="en-GB" sz="1200" b="1" dirty="0"/>
                    </a:p>
                  </a:txBody>
                  <a:tcPr marT="34290" marB="3429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1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General public services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220,485,487.55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457,608,490.55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2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Economic affairs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3,217,118,204.68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1,046,977,410.04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46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3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Environmental protection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18,964,706.45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464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4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Housing &amp; community amenities 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FF0000"/>
                          </a:solidFill>
                        </a:rPr>
                        <a:t>282,884,324.00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5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Health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FF0000"/>
                          </a:solidFill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FF0000"/>
                          </a:solidFill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6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Education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4,998,000.00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FF0000"/>
                          </a:solidFill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FF0000"/>
                          </a:solidFill>
                        </a:rPr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7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Recreation,</a:t>
                      </a:r>
                      <a:r>
                        <a:rPr lang="en-GB" sz="1200" baseline="0" dirty="0"/>
                        <a:t> culture and religion</a:t>
                      </a:r>
                      <a:endParaRPr lang="en-GB" sz="1200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10,363,788.56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8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Social protection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9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Public order and safety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</a:rPr>
                        <a:t>NIL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193741"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Total</a:t>
                      </a:r>
                    </a:p>
                  </a:txBody>
                  <a:tcPr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rgbClr val="FF0000"/>
                          </a:solidFill>
                        </a:rPr>
                        <a:t>3,452,965,480.79</a:t>
                      </a:r>
                      <a:endParaRPr 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rgbClr val="FF0000"/>
                          </a:solidFill>
                        </a:rPr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rgbClr val="FF0000"/>
                          </a:solidFill>
                        </a:rPr>
                        <a:t>1,806,434,931.04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16609223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04799" y="819150"/>
          <a:ext cx="8610603" cy="4114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7522">
                  <a:extLst>
                    <a:ext uri="{9D8B030D-6E8A-4147-A177-3AD203B41FA5}">
                      <a16:colId xmlns="" xmlns:a16="http://schemas.microsoft.com/office/drawing/2014/main" val="3780755579"/>
                    </a:ext>
                  </a:extLst>
                </a:gridCol>
                <a:gridCol w="1617447">
                  <a:extLst>
                    <a:ext uri="{9D8B030D-6E8A-4147-A177-3AD203B41FA5}">
                      <a16:colId xmlns="" xmlns:a16="http://schemas.microsoft.com/office/drawing/2014/main" val="2946193312"/>
                    </a:ext>
                  </a:extLst>
                </a:gridCol>
                <a:gridCol w="703502">
                  <a:extLst>
                    <a:ext uri="{9D8B030D-6E8A-4147-A177-3AD203B41FA5}">
                      <a16:colId xmlns="" xmlns:a16="http://schemas.microsoft.com/office/drawing/2014/main" val="2153837576"/>
                    </a:ext>
                  </a:extLst>
                </a:gridCol>
                <a:gridCol w="664847">
                  <a:extLst>
                    <a:ext uri="{9D8B030D-6E8A-4147-A177-3AD203B41FA5}">
                      <a16:colId xmlns="" xmlns:a16="http://schemas.microsoft.com/office/drawing/2014/main" val="2200479267"/>
                    </a:ext>
                  </a:extLst>
                </a:gridCol>
                <a:gridCol w="664847">
                  <a:extLst>
                    <a:ext uri="{9D8B030D-6E8A-4147-A177-3AD203B41FA5}">
                      <a16:colId xmlns="" xmlns:a16="http://schemas.microsoft.com/office/drawing/2014/main" val="4092328526"/>
                    </a:ext>
                  </a:extLst>
                </a:gridCol>
                <a:gridCol w="537636">
                  <a:extLst>
                    <a:ext uri="{9D8B030D-6E8A-4147-A177-3AD203B41FA5}">
                      <a16:colId xmlns="" xmlns:a16="http://schemas.microsoft.com/office/drawing/2014/main" val="389720918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389690771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3995875150"/>
                    </a:ext>
                  </a:extLst>
                </a:gridCol>
                <a:gridCol w="609600"/>
                <a:gridCol w="609600"/>
                <a:gridCol w="609600"/>
                <a:gridCol w="780763">
                  <a:extLst>
                    <a:ext uri="{9D8B030D-6E8A-4147-A177-3AD203B41FA5}">
                      <a16:colId xmlns="" xmlns:a16="http://schemas.microsoft.com/office/drawing/2014/main" val="4287232809"/>
                    </a:ext>
                  </a:extLst>
                </a:gridCol>
                <a:gridCol w="286039">
                  <a:extLst>
                    <a:ext uri="{9D8B030D-6E8A-4147-A177-3AD203B41FA5}">
                      <a16:colId xmlns="" xmlns:a16="http://schemas.microsoft.com/office/drawing/2014/main" val="3969733305"/>
                    </a:ext>
                  </a:extLst>
                </a:gridCol>
              </a:tblGrid>
              <a:tr h="1123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Ministry/department/agency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Estimates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Actual revenue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N'bn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5031633"/>
                  </a:ext>
                </a:extLst>
              </a:tr>
              <a:tr h="33690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 estimate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monthly estimates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estimate </a:t>
                      </a:r>
                    </a:p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 </a:t>
                      </a:r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January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February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March as at 31st march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April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June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actual  </a:t>
                      </a:r>
                    </a:p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</a:t>
                      </a:r>
                      <a:r>
                        <a:rPr lang="en-US" sz="9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 </a:t>
                      </a:r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%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1747884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Internal Revenue Service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300.00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25.00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150.00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24.56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22.58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15.40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20,60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18.67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11.84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118.375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79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886630531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Motor Vehicle Administration Agency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11.85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0.99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5.92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0.34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0.40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0.67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0.362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0.301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0.152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1.718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58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008957825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Signage and Advertisement Agency (LASAA)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3.34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0.28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1.68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0.03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0.33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0.153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55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97221013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L/S Public Procurement Agency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0.17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0.04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0.03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0.057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0.166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026161316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5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Transportation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2.40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0.20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1.20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0.11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0.15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0.14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0.153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0.076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0.071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0.659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60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548265643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6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Finance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12.02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1.00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6.00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0.41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1.363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0.517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0.202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2.638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687736567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7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LASG TV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0.73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                     0.06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0.36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0.03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0.07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                    0.03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90655271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Waterfront Infrastructure Development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7.63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0.64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3.82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0.14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0.104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0.264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322908633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Waterways Authority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2.20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0.18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1.10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0.12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71695520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Lands Bureau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14.07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1.17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7.04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1.30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0.47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0.44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0.407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0.445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1.710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797966213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11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Electricity Board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0.80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 0.07 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</a:t>
                      </a:r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0.40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                  0.17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95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417581717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12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LSLB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2.42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                     0.20 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1.22                   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0.14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0.10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                  0.17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319267970"/>
                  </a:ext>
                </a:extLst>
              </a:tr>
            </a:tbl>
          </a:graphicData>
        </a:graphic>
      </p:graphicFrame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113086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04799" y="819150"/>
          <a:ext cx="8610604" cy="39536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756">
                  <a:extLst>
                    <a:ext uri="{9D8B030D-6E8A-4147-A177-3AD203B41FA5}">
                      <a16:colId xmlns="" xmlns:a16="http://schemas.microsoft.com/office/drawing/2014/main" val="3780755579"/>
                    </a:ext>
                  </a:extLst>
                </a:gridCol>
                <a:gridCol w="1545043">
                  <a:extLst>
                    <a:ext uri="{9D8B030D-6E8A-4147-A177-3AD203B41FA5}">
                      <a16:colId xmlns="" xmlns:a16="http://schemas.microsoft.com/office/drawing/2014/main" val="2946193312"/>
                    </a:ext>
                  </a:extLst>
                </a:gridCol>
                <a:gridCol w="569997">
                  <a:extLst>
                    <a:ext uri="{9D8B030D-6E8A-4147-A177-3AD203B41FA5}">
                      <a16:colId xmlns="" xmlns:a16="http://schemas.microsoft.com/office/drawing/2014/main" val="2153837576"/>
                    </a:ext>
                  </a:extLst>
                </a:gridCol>
                <a:gridCol w="528760">
                  <a:extLst>
                    <a:ext uri="{9D8B030D-6E8A-4147-A177-3AD203B41FA5}">
                      <a16:colId xmlns="" xmlns:a16="http://schemas.microsoft.com/office/drawing/2014/main" val="2200479267"/>
                    </a:ext>
                  </a:extLst>
                </a:gridCol>
                <a:gridCol w="587511">
                  <a:extLst>
                    <a:ext uri="{9D8B030D-6E8A-4147-A177-3AD203B41FA5}">
                      <a16:colId xmlns="" xmlns:a16="http://schemas.microsoft.com/office/drawing/2014/main" val="4092328526"/>
                    </a:ext>
                  </a:extLst>
                </a:gridCol>
                <a:gridCol w="665934">
                  <a:extLst>
                    <a:ext uri="{9D8B030D-6E8A-4147-A177-3AD203B41FA5}">
                      <a16:colId xmlns="" xmlns:a16="http://schemas.microsoft.com/office/drawing/2014/main" val="389720918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2389690771"/>
                    </a:ext>
                  </a:extLst>
                </a:gridCol>
                <a:gridCol w="685800">
                  <a:extLst>
                    <a:ext uri="{9D8B030D-6E8A-4147-A177-3AD203B41FA5}">
                      <a16:colId xmlns="" xmlns:a16="http://schemas.microsoft.com/office/drawing/2014/main" val="3995875150"/>
                    </a:ext>
                  </a:extLst>
                </a:gridCol>
                <a:gridCol w="609600"/>
                <a:gridCol w="609600"/>
                <a:gridCol w="609600"/>
                <a:gridCol w="945967">
                  <a:extLst>
                    <a:ext uri="{9D8B030D-6E8A-4147-A177-3AD203B41FA5}">
                      <a16:colId xmlns="" xmlns:a16="http://schemas.microsoft.com/office/drawing/2014/main" val="4287232809"/>
                    </a:ext>
                  </a:extLst>
                </a:gridCol>
                <a:gridCol w="273236">
                  <a:extLst>
                    <a:ext uri="{9D8B030D-6E8A-4147-A177-3AD203B41FA5}">
                      <a16:colId xmlns="" xmlns:a16="http://schemas.microsoft.com/office/drawing/2014/main" val="3969733305"/>
                    </a:ext>
                  </a:extLst>
                </a:gridCol>
              </a:tblGrid>
              <a:tr h="1123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Ministry/department/agency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Estimates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Actual revenue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N'bn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5031633"/>
                  </a:ext>
                </a:extLst>
              </a:tr>
              <a:tr h="33690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 estimate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monthly estimates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estimate </a:t>
                      </a:r>
                    </a:p>
                    <a:p>
                      <a:pPr algn="r" fontAlgn="ctr"/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 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January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February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March as at 31st march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April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June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actual  </a:t>
                      </a:r>
                    </a:p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</a:t>
                      </a:r>
                      <a:r>
                        <a:rPr lang="en-US" sz="9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 </a:t>
                      </a:r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%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1747884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13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LSMB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15.00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1.25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7.50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0.04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0.03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712091386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Office of the Surveyor-General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0.90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0.46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0.14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0.077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0.372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83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522917749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15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Housing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0.106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65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60560839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Agriculture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0.01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0.013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0.090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68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4213786859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High Courts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2.45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1.22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0.15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0.130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0.076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0.069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0.576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744602705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18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Environmental Protection Agency (LASEPA)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47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33859285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19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Lagos State Printing Corporation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0.68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0.06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0.34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0.03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3450513443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20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Lagos State Water Corporation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1.80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0.15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0.90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0.04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0.05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0.06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171768605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Health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0.066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204756942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22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Physical Planning Permit Authority(LAPPPA)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4.50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2.26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0.14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0.310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4026825371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23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Drivers' Institute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48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445822807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24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Law Reform Commission (LRC)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0.21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0.10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  0.00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0.01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04003097"/>
                  </a:ext>
                </a:extLst>
              </a:tr>
            </a:tbl>
          </a:graphicData>
        </a:graphic>
      </p:graphicFrame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8078403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304799" y="819150"/>
          <a:ext cx="8610606" cy="28683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4256">
                  <a:extLst>
                    <a:ext uri="{9D8B030D-6E8A-4147-A177-3AD203B41FA5}">
                      <a16:colId xmlns="" xmlns:a16="http://schemas.microsoft.com/office/drawing/2014/main" val="3780755579"/>
                    </a:ext>
                  </a:extLst>
                </a:gridCol>
                <a:gridCol w="1652866">
                  <a:extLst>
                    <a:ext uri="{9D8B030D-6E8A-4147-A177-3AD203B41FA5}">
                      <a16:colId xmlns="" xmlns:a16="http://schemas.microsoft.com/office/drawing/2014/main" val="2946193312"/>
                    </a:ext>
                  </a:extLst>
                </a:gridCol>
                <a:gridCol w="609775">
                  <a:extLst>
                    <a:ext uri="{9D8B030D-6E8A-4147-A177-3AD203B41FA5}">
                      <a16:colId xmlns="" xmlns:a16="http://schemas.microsoft.com/office/drawing/2014/main" val="2153837576"/>
                    </a:ext>
                  </a:extLst>
                </a:gridCol>
                <a:gridCol w="628512">
                  <a:extLst>
                    <a:ext uri="{9D8B030D-6E8A-4147-A177-3AD203B41FA5}">
                      <a16:colId xmlns="" xmlns:a16="http://schemas.microsoft.com/office/drawing/2014/main" val="2200479267"/>
                    </a:ext>
                  </a:extLst>
                </a:gridCol>
                <a:gridCol w="628512">
                  <a:extLst>
                    <a:ext uri="{9D8B030D-6E8A-4147-A177-3AD203B41FA5}">
                      <a16:colId xmlns="" xmlns:a16="http://schemas.microsoft.com/office/drawing/2014/main" val="4092328526"/>
                    </a:ext>
                  </a:extLst>
                </a:gridCol>
                <a:gridCol w="565660">
                  <a:extLst>
                    <a:ext uri="{9D8B030D-6E8A-4147-A177-3AD203B41FA5}">
                      <a16:colId xmlns="" xmlns:a16="http://schemas.microsoft.com/office/drawing/2014/main" val="389720918"/>
                    </a:ext>
                  </a:extLst>
                </a:gridCol>
                <a:gridCol w="502809">
                  <a:extLst>
                    <a:ext uri="{9D8B030D-6E8A-4147-A177-3AD203B41FA5}">
                      <a16:colId xmlns="" xmlns:a16="http://schemas.microsoft.com/office/drawing/2014/main" val="2389690771"/>
                    </a:ext>
                  </a:extLst>
                </a:gridCol>
                <a:gridCol w="502809">
                  <a:extLst>
                    <a:ext uri="{9D8B030D-6E8A-4147-A177-3AD203B41FA5}">
                      <a16:colId xmlns="" xmlns:a16="http://schemas.microsoft.com/office/drawing/2014/main" val="3995875150"/>
                    </a:ext>
                  </a:extLst>
                </a:gridCol>
                <a:gridCol w="690802"/>
                <a:gridCol w="609600"/>
                <a:gridCol w="609600"/>
                <a:gridCol w="1003101">
                  <a:extLst>
                    <a:ext uri="{9D8B030D-6E8A-4147-A177-3AD203B41FA5}">
                      <a16:colId xmlns="" xmlns:a16="http://schemas.microsoft.com/office/drawing/2014/main" val="4287232809"/>
                    </a:ext>
                  </a:extLst>
                </a:gridCol>
                <a:gridCol w="292304">
                  <a:extLst>
                    <a:ext uri="{9D8B030D-6E8A-4147-A177-3AD203B41FA5}">
                      <a16:colId xmlns="" xmlns:a16="http://schemas.microsoft.com/office/drawing/2014/main" val="3969733305"/>
                    </a:ext>
                  </a:extLst>
                </a:gridCol>
              </a:tblGrid>
              <a:tr h="11230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S/N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Ministry/department/agency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Estimates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 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Actual revenue (</a:t>
                      </a:r>
                      <a:r>
                        <a:rPr lang="en-US" sz="900" b="1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N'bn</a:t>
                      </a:r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N’bn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25031633"/>
                  </a:ext>
                </a:extLst>
              </a:tr>
              <a:tr h="33690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 estimate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Approved monthly estimates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estimate </a:t>
                      </a:r>
                    </a:p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 </a:t>
                      </a:r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January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February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March as at 31st march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April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May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June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Cumulative actual  </a:t>
                      </a:r>
                    </a:p>
                    <a:p>
                      <a:pPr algn="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(Jan. –</a:t>
                      </a:r>
                      <a:r>
                        <a:rPr lang="en-US" sz="900" b="1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 </a:t>
                      </a:r>
                      <a:r>
                        <a:rPr lang="en-US" sz="9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Jun.)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Calibri (Body)"/>
                        </a:rPr>
                        <a:t>%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1747884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25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State Treasury Office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0.67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543714546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Tourism, Arts &amp; Culture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0.01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803883951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27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Number Plate &amp; Production Authority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577852250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28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Radio Lagos/Eko FM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0.47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0.24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 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 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484066589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29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Independent Electoral Commission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0.34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0.18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1796420045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30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  <a:latin typeface="Calibri (Body)"/>
                        </a:rPr>
                        <a:t>New Towns Development Authority</a:t>
                      </a:r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4.93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0.41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  <a:latin typeface="Calibri (Body)"/>
                        </a:rPr>
                        <a:t>2.46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0.00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0.08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effectLst/>
                          <a:latin typeface="Calibri (Body)"/>
                        </a:rPr>
                        <a:t>0.12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4028486757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31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Ministry of Education</a:t>
                      </a:r>
                      <a:endParaRPr lang="en-US" sz="900" b="0" i="0" u="none" strike="noStrike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0.53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  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-  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0.06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0.036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14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2550479964"/>
                  </a:ext>
                </a:extLst>
              </a:tr>
              <a:tr h="224602"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32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Lagos State Traffic Management Agency(LASTMA)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1.05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0.09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0.52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0.02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0.05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 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0.042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0.031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0.221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 (Body)"/>
                        </a:rPr>
                        <a:t>42</a:t>
                      </a:r>
                      <a:endParaRPr 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Calibri (Body)"/>
                      </a:endParaRPr>
                    </a:p>
                  </a:txBody>
                  <a:tcPr marL="27432" marR="27432" marT="0" marB="0" anchor="ctr"/>
                </a:tc>
                <a:extLst>
                  <a:ext uri="{0D108BD9-81ED-4DB2-BD59-A6C34878D82A}">
                    <a16:rowId xmlns="" xmlns:a16="http://schemas.microsoft.com/office/drawing/2014/main" val="567219437"/>
                  </a:ext>
                </a:extLst>
              </a:tr>
            </a:tbl>
          </a:graphicData>
        </a:graphic>
      </p:graphicFrame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830523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695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Special Projects for Q1 Y2016: </a:t>
            </a:r>
            <a:r>
              <a:rPr lang="en-US" sz="1800" b="1" dirty="0"/>
              <a:t>Construction of Blocks 50—54 Housing Units at Lagos Homs, </a:t>
            </a:r>
            <a:r>
              <a:rPr lang="en-US" sz="1800" b="1" dirty="0" err="1"/>
              <a:t>Sangotedo</a:t>
            </a:r>
            <a:r>
              <a:rPr lang="en-US" sz="1800" b="1" dirty="0"/>
              <a:t> [Phase 11] </a:t>
            </a:r>
            <a:endParaRPr lang="en-US" sz="1800" dirty="0"/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64</a:t>
            </a:fld>
            <a:endParaRPr lang="en-US" sz="800" dirty="0"/>
          </a:p>
        </p:txBody>
      </p:sp>
      <p:pic>
        <p:nvPicPr>
          <p:cNvPr id="8" name="Content Placeholder 7" descr="C:\Users\MED xtra\Desktop\MCK\DSCN2021.JPG"/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409" y="1200150"/>
            <a:ext cx="3046615" cy="2655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Users\MED xtra\Desktop\MCK\DSCN201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265901"/>
            <a:ext cx="3171825" cy="2590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36735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Special Projects for </a:t>
            </a:r>
            <a:r>
              <a:rPr lang="en-US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Q2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Y2016: </a:t>
            </a:r>
            <a:r>
              <a:rPr lang="en-US" sz="1800" b="1" dirty="0"/>
              <a:t>REHABILITATION OF AGO PALACE WAY [PHASE IV], OSHODI-ISOLO LGA </a:t>
            </a:r>
            <a:endParaRPr lang="en-US" sz="1800" dirty="0"/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65</a:t>
            </a:fld>
            <a:endParaRPr lang="en-US" sz="800" dirty="0"/>
          </a:p>
        </p:txBody>
      </p:sp>
      <p:pic>
        <p:nvPicPr>
          <p:cNvPr id="7" name="Picture 6" descr="C:\Users\MED xtra\Desktop\MCK\DSCN217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182515"/>
            <a:ext cx="319087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MED xtra\Desktop\MCK\DSCN216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182514"/>
            <a:ext cx="33623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495201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Special Projects for </a:t>
            </a:r>
            <a:r>
              <a:rPr lang="en-US" sz="18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Q2 </a:t>
            </a: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Y2016: </a:t>
            </a:r>
            <a:r>
              <a:rPr lang="en-US" sz="1800" b="1" dirty="0"/>
              <a:t>CONSTRUCTION OF AJARA-AGELASHO ROAD, BADAGRY LGA  </a:t>
            </a:r>
            <a:endParaRPr lang="en-US" sz="1800" dirty="0"/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66</a:t>
            </a:fld>
            <a:endParaRPr lang="en-US" sz="800" dirty="0"/>
          </a:p>
        </p:txBody>
      </p:sp>
      <p:pic>
        <p:nvPicPr>
          <p:cNvPr id="7" name="Picture 6" descr="C:\Users\MED xtra\Desktop\MCK\DSCN206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352550"/>
            <a:ext cx="3162300" cy="3148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Content Placeholder 9" descr="C:\Users\MED xtra\Desktop\MCK\DSCN2064.JPG"/>
          <p:cNvPicPr>
            <a:picLocks noGrp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971550"/>
            <a:ext cx="3113116" cy="3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45697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695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800" b="1" dirty="0" smtClean="0"/>
              <a:t>RECONSTRUCTION </a:t>
            </a:r>
            <a:r>
              <a:rPr lang="en-US" sz="1800" b="1" dirty="0"/>
              <a:t>OF BROWN STREET, OSHODI, IN OSHODI LGA  </a:t>
            </a:r>
            <a:endParaRPr lang="en-US" sz="1800" dirty="0"/>
          </a:p>
          <a:p>
            <a:pPr fontAlgn="auto">
              <a:spcAft>
                <a:spcPts val="0"/>
              </a:spcAft>
              <a:defRPr/>
            </a:pP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67</a:t>
            </a:fld>
            <a:endParaRPr lang="en-US" sz="800" dirty="0"/>
          </a:p>
        </p:txBody>
      </p:sp>
      <p:pic>
        <p:nvPicPr>
          <p:cNvPr id="7" name="Picture 6" descr="C:\Users\Mr Aransiola\Desktop\INSPECTION WITH HC\DSCN289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026258"/>
            <a:ext cx="288607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C:\Users\Mr Aransiola\Desktop\INSPECTION WITH HC\DSCN28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1034878"/>
            <a:ext cx="32385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16056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7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 smtClean="0"/>
              <a:t>:Upgrading </a:t>
            </a:r>
            <a:r>
              <a:rPr lang="en-US" sz="1600" b="1" dirty="0"/>
              <a:t>of Roads within </a:t>
            </a:r>
            <a:r>
              <a:rPr lang="en-US" sz="1600" b="1" dirty="0" err="1"/>
              <a:t>Apapa</a:t>
            </a:r>
            <a:r>
              <a:rPr lang="en-US" sz="1600" b="1" dirty="0"/>
              <a:t> Central Business District, </a:t>
            </a:r>
            <a:r>
              <a:rPr lang="en-US" sz="1600" b="1" dirty="0" err="1"/>
              <a:t>Apapa</a:t>
            </a:r>
            <a:r>
              <a:rPr lang="en-US" sz="1600" b="1" dirty="0"/>
              <a:t> LGA </a:t>
            </a:r>
            <a:endParaRPr lang="en-US" sz="18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68</a:t>
            </a:fld>
            <a:endParaRPr lang="en-US" sz="800" dirty="0"/>
          </a:p>
        </p:txBody>
      </p:sp>
      <p:pic>
        <p:nvPicPr>
          <p:cNvPr id="7" name="Picture 6" descr="C:\Users\Mr Aransiola\Desktop\INSPECTION WITH HC\DSCN32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352550"/>
            <a:ext cx="328612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Content Placeholder 9" descr="C:\Users\Mr Aransiola\Desktop\INSPECTION WITH HC\DSCN3210.JPG"/>
          <p:cNvPicPr>
            <a:picLocks noGrp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263478"/>
            <a:ext cx="3466407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238304"/>
      </p:ext>
    </p:extLst>
  </p:cSld>
  <p:clrMapOvr>
    <a:masterClrMapping/>
  </p:clrMapOvr>
  <p:transition spd="slow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Phase </a:t>
            </a:r>
            <a:r>
              <a:rPr lang="en-US" sz="2000" b="1" dirty="0" err="1"/>
              <a:t>ll</a:t>
            </a:r>
            <a:r>
              <a:rPr lang="en-US" sz="2000" b="1" dirty="0"/>
              <a:t> of Holistic Solution to Lagos State Ocean Surge between Goshen Estates, </a:t>
            </a:r>
            <a:r>
              <a:rPr lang="en-US" sz="2000" b="1" dirty="0" err="1"/>
              <a:t>Eti-Osa</a:t>
            </a:r>
            <a:r>
              <a:rPr lang="en-US" sz="2000" b="1" dirty="0"/>
              <a:t> LGA  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pic>
        <p:nvPicPr>
          <p:cNvPr id="4" name="Content Placeholder 3" descr="C:\Users\Mr Aransiola\Desktop\INSPECTION WITH HC\DSCN3236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76350"/>
            <a:ext cx="3437313" cy="2884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r Aransiola\Desktop\INSPECTION WITH HC\DSCN32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1276350"/>
            <a:ext cx="356235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1796779"/>
      </p:ext>
    </p:extLst>
  </p:cSld>
  <p:clrMapOvr>
    <a:masterClrMapping/>
  </p:clrMapOvr>
  <p:transition spd="slow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/>
              <a:t>Development of 9 Blocks [108 units] of Lagos Homs at </a:t>
            </a:r>
            <a:r>
              <a:rPr lang="en-US" sz="2000" b="1" dirty="0" err="1"/>
              <a:t>Oko</a:t>
            </a:r>
            <a:r>
              <a:rPr lang="en-US" sz="2000" b="1" dirty="0"/>
              <a:t>-Oba, </a:t>
            </a:r>
            <a:r>
              <a:rPr lang="en-US" sz="2000" b="1" dirty="0" err="1"/>
              <a:t>Agege</a:t>
            </a:r>
            <a:r>
              <a:rPr lang="en-US" sz="2000" b="1" dirty="0"/>
              <a:t> LGA  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</p:txBody>
      </p:sp>
      <p:pic>
        <p:nvPicPr>
          <p:cNvPr id="4" name="Content Placeholder 3" descr="C:\Users\MED xtra\Desktop\LSDPC\SAM_7317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28750"/>
            <a:ext cx="2888673" cy="2680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ED xtra\Desktop\LSDPC\SAM_731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3570" y="1428750"/>
            <a:ext cx="28289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7799629"/>
      </p:ext>
    </p:extLst>
  </p:cSld>
  <p:clrMapOvr>
    <a:masterClrMapping/>
  </p:clrMapOvr>
  <p:transition spd="slow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30797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G:\DCIM\100PHOTO\SAM_7708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221965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MED xtra\Desktop\MCK\DSCN2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1504950"/>
            <a:ext cx="311277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26396" y="775520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indent="57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CONSTRUCTION OF ADIYAN WATER WORKS PHASE II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81081" y="857250"/>
            <a:ext cx="4572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indent="57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Reconstruction of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Ozumba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Mbadiwe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Road, Victoria Island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8968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6023</Words>
  <Application>Microsoft Office PowerPoint</Application>
  <PresentationFormat>On-screen Show (16:9)</PresentationFormat>
  <Paragraphs>2627</Paragraphs>
  <Slides>71</Slides>
  <Notes>51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84" baseType="lpstr">
      <vt:lpstr>Aharoni</vt:lpstr>
      <vt:lpstr>Arial</vt:lpstr>
      <vt:lpstr>Arial Black</vt:lpstr>
      <vt:lpstr>Calibri</vt:lpstr>
      <vt:lpstr>Calibri (Body)</vt:lpstr>
      <vt:lpstr>Franklin Gothic Book</vt:lpstr>
      <vt:lpstr>Garamond</vt:lpstr>
      <vt:lpstr>Perpetua</vt:lpstr>
      <vt:lpstr>Tahoma</vt:lpstr>
      <vt:lpstr>Times New Roman</vt:lpstr>
      <vt:lpstr>Wingdings</vt:lpstr>
      <vt:lpstr>Wingdings 2</vt:lpstr>
      <vt:lpstr>Office Theme</vt:lpstr>
      <vt:lpstr>LAGOS STATE GOVERNMENT MINISTRY OF ECONOMIC PLANNING AND BUDGET</vt:lpstr>
      <vt:lpstr> 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Highlights of Budget Performance Review</vt:lpstr>
      <vt:lpstr>Y2016 Q1 Budget Performance (Recap)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Phase ll of Holistic Solution to Lagos State Ocean Surge between Goshen Estates, Eti-Osa LGA   </vt:lpstr>
      <vt:lpstr>Development of 9 Blocks [108 units] of Lagos Homs at Oko-Oba, Agege LGA  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2014-01-30T07:05:43Z</dcterms:created>
  <dcterms:modified xsi:type="dcterms:W3CDTF">2016-07-07T13:08:42Z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