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charts/chart3.xml" ContentType="application/vnd.openxmlformats-officedocument.drawingml.chart+xml"/>
  <Override PartName="/ppt/notesSlides/notesSlide7.xml" ContentType="application/vnd.openxmlformats-officedocument.presentationml.notesSlide+xml"/>
  <Override PartName="/ppt/charts/chart5.xml" ContentType="application/vnd.openxmlformats-officedocument.drawingml.chart+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charts/chart2.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108" r:id="rId1"/>
  </p:sldMasterIdLst>
  <p:notesMasterIdLst>
    <p:notesMasterId r:id="rId56"/>
  </p:notesMasterIdLst>
  <p:handoutMasterIdLst>
    <p:handoutMasterId r:id="rId57"/>
  </p:handoutMasterIdLst>
  <p:sldIdLst>
    <p:sldId id="315" r:id="rId2"/>
    <p:sldId id="316" r:id="rId3"/>
    <p:sldId id="385" r:id="rId4"/>
    <p:sldId id="465" r:id="rId5"/>
    <p:sldId id="330" r:id="rId6"/>
    <p:sldId id="422" r:id="rId7"/>
    <p:sldId id="334" r:id="rId8"/>
    <p:sldId id="335" r:id="rId9"/>
    <p:sldId id="336" r:id="rId10"/>
    <p:sldId id="337" r:id="rId11"/>
    <p:sldId id="456" r:id="rId12"/>
    <p:sldId id="457" r:id="rId13"/>
    <p:sldId id="430" r:id="rId14"/>
    <p:sldId id="455" r:id="rId15"/>
    <p:sldId id="451" r:id="rId16"/>
    <p:sldId id="466" r:id="rId17"/>
    <p:sldId id="441" r:id="rId18"/>
    <p:sldId id="458" r:id="rId19"/>
    <p:sldId id="431" r:id="rId20"/>
    <p:sldId id="452" r:id="rId21"/>
    <p:sldId id="472" r:id="rId22"/>
    <p:sldId id="447" r:id="rId23"/>
    <p:sldId id="432" r:id="rId24"/>
    <p:sldId id="454" r:id="rId25"/>
    <p:sldId id="448" r:id="rId26"/>
    <p:sldId id="459" r:id="rId27"/>
    <p:sldId id="400" r:id="rId28"/>
    <p:sldId id="401" r:id="rId29"/>
    <p:sldId id="480" r:id="rId30"/>
    <p:sldId id="347" r:id="rId31"/>
    <p:sldId id="473" r:id="rId32"/>
    <p:sldId id="449" r:id="rId33"/>
    <p:sldId id="349" r:id="rId34"/>
    <p:sldId id="350" r:id="rId35"/>
    <p:sldId id="403" r:id="rId36"/>
    <p:sldId id="443" r:id="rId37"/>
    <p:sldId id="460" r:id="rId38"/>
    <p:sldId id="420" r:id="rId39"/>
    <p:sldId id="421" r:id="rId40"/>
    <p:sldId id="357" r:id="rId41"/>
    <p:sldId id="358" r:id="rId42"/>
    <p:sldId id="482" r:id="rId43"/>
    <p:sldId id="467" r:id="rId44"/>
    <p:sldId id="474" r:id="rId45"/>
    <p:sldId id="359" r:id="rId46"/>
    <p:sldId id="478" r:id="rId47"/>
    <p:sldId id="360" r:id="rId48"/>
    <p:sldId id="479" r:id="rId49"/>
    <p:sldId id="475" r:id="rId50"/>
    <p:sldId id="429" r:id="rId51"/>
    <p:sldId id="483" r:id="rId52"/>
    <p:sldId id="398" r:id="rId53"/>
    <p:sldId id="399" r:id="rId54"/>
    <p:sldId id="428" r:id="rId55"/>
  </p:sldIdLst>
  <p:sldSz cx="9144000" cy="5143500" type="screen16x9"/>
  <p:notesSz cx="7045325" cy="934561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146" autoAdjust="0"/>
    <p:restoredTop sz="87302" autoAdjust="0"/>
  </p:normalViewPr>
  <p:slideViewPr>
    <p:cSldViewPr>
      <p:cViewPr>
        <p:scale>
          <a:sx n="78" d="100"/>
          <a:sy n="78" d="100"/>
        </p:scale>
        <p:origin x="-1098" y="-110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28"/>
    </p:cViewPr>
  </p:sorterViewPr>
  <p:notesViewPr>
    <p:cSldViewPr>
      <p:cViewPr varScale="1">
        <p:scale>
          <a:sx n="55" d="100"/>
          <a:sy n="55" d="100"/>
        </p:scale>
        <p:origin x="-2304" y="-102"/>
      </p:cViewPr>
      <p:guideLst>
        <p:guide orient="horz" pos="2944"/>
        <p:guide pos="222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user\Desktop\Q1%202012%20Graph.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budget\Desktop\Q1%202012%20Graph.xls"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budget\Desktop\Q1%202012%20Graph.xls"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budget\Desktop\Q1%202012%20Graph.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view3D>
      <c:rotX val="30"/>
      <c:perspective val="30"/>
    </c:view3D>
    <c:plotArea>
      <c:layout/>
      <c:pie3DChart>
        <c:varyColors val="1"/>
        <c:ser>
          <c:idx val="0"/>
          <c:order val="0"/>
          <c:dLbls>
            <c:dLbl>
              <c:idx val="0"/>
              <c:layout/>
              <c:tx>
                <c:rich>
                  <a:bodyPr/>
                  <a:lstStyle/>
                  <a:p>
                    <a:r>
                      <a:rPr lang="en-US"/>
                      <a:t>Ordinary Revenue
</a:t>
                    </a:r>
                    <a:r>
                      <a:rPr lang="en-US" smtClean="0"/>
                      <a:t>N289.676bn</a:t>
                    </a:r>
                    <a:r>
                      <a:rPr lang="en-US"/>
                      <a:t>
</a:t>
                    </a:r>
                    <a:r>
                      <a:rPr lang="en-US" smtClean="0"/>
                      <a:t>59</a:t>
                    </a:r>
                    <a:r>
                      <a:rPr lang="en-US"/>
                      <a:t>%</a:t>
                    </a:r>
                  </a:p>
                </c:rich>
              </c:tx>
              <c:showVal val="1"/>
              <c:showCatName val="1"/>
              <c:showPercent val="1"/>
            </c:dLbl>
            <c:dLbl>
              <c:idx val="1"/>
              <c:layout>
                <c:manualLayout>
                  <c:x val="5.8664989925261618E-2"/>
                  <c:y val="-5.8715122148193424E-2"/>
                </c:manualLayout>
              </c:layout>
              <c:tx>
                <c:rich>
                  <a:bodyPr/>
                  <a:lstStyle/>
                  <a:p>
                    <a:r>
                      <a:rPr lang="en-US" dirty="0" smtClean="0"/>
                      <a:t>Capital </a:t>
                    </a:r>
                    <a:r>
                      <a:rPr lang="en-US" dirty="0"/>
                      <a:t>Receipts
</a:t>
                    </a:r>
                    <a:r>
                      <a:rPr lang="en-US" dirty="0" smtClean="0"/>
                      <a:t>N25.677bn</a:t>
                    </a:r>
                    <a:r>
                      <a:rPr lang="en-US" dirty="0"/>
                      <a:t>
5%</a:t>
                    </a:r>
                  </a:p>
                </c:rich>
              </c:tx>
              <c:dLblPos val="bestFit"/>
              <c:showVal val="1"/>
              <c:showCatName val="1"/>
              <c:showPercent val="1"/>
            </c:dLbl>
            <c:dLbl>
              <c:idx val="2"/>
              <c:layout/>
              <c:tx>
                <c:rich>
                  <a:bodyPr/>
                  <a:lstStyle/>
                  <a:p>
                    <a:r>
                      <a:rPr lang="en-US"/>
                      <a:t>Federal Transfer
</a:t>
                    </a:r>
                    <a:r>
                      <a:rPr lang="en-US" smtClean="0"/>
                      <a:t>N110.158bn</a:t>
                    </a:r>
                    <a:r>
                      <a:rPr lang="en-US"/>
                      <a:t>
22%</a:t>
                    </a:r>
                  </a:p>
                </c:rich>
              </c:tx>
              <c:showVal val="1"/>
              <c:showCatName val="1"/>
              <c:showPercent val="1"/>
            </c:dLbl>
            <c:dLbl>
              <c:idx val="3"/>
              <c:layout/>
              <c:tx>
                <c:rich>
                  <a:bodyPr/>
                  <a:lstStyle/>
                  <a:p>
                    <a:r>
                      <a:rPr lang="en-US" dirty="0"/>
                      <a:t>Financing
</a:t>
                    </a:r>
                    <a:r>
                      <a:rPr lang="en-US" dirty="0" smtClean="0"/>
                      <a:t>N66.430bn</a:t>
                    </a:r>
                    <a:r>
                      <a:rPr lang="en-US" dirty="0"/>
                      <a:t>
</a:t>
                    </a:r>
                    <a:r>
                      <a:rPr lang="en-US" dirty="0" smtClean="0"/>
                      <a:t>14%</a:t>
                    </a:r>
                    <a:endParaRPr lang="en-US" dirty="0"/>
                  </a:p>
                </c:rich>
              </c:tx>
              <c:showVal val="1"/>
              <c:showCatName val="1"/>
              <c:showPercent val="1"/>
            </c:dLbl>
            <c:txPr>
              <a:bodyPr/>
              <a:lstStyle/>
              <a:p>
                <a:pPr>
                  <a:defRPr lang="en-GB" sz="1600"/>
                </a:pPr>
                <a:endParaRPr lang="en-US"/>
              </a:p>
            </c:txPr>
            <c:showVal val="1"/>
            <c:showCatName val="1"/>
            <c:showPercent val="1"/>
            <c:showLeaderLines val="1"/>
          </c:dLbls>
          <c:cat>
            <c:strRef>
              <c:f>Sheet1!$B$5:$B$8</c:f>
              <c:strCache>
                <c:ptCount val="4"/>
                <c:pt idx="0">
                  <c:v>Ordinary Revenue</c:v>
                </c:pt>
                <c:pt idx="1">
                  <c:v>Capital Receipts</c:v>
                </c:pt>
                <c:pt idx="2">
                  <c:v>Federal Transfer</c:v>
                </c:pt>
                <c:pt idx="3">
                  <c:v>Financing</c:v>
                </c:pt>
              </c:strCache>
            </c:strRef>
          </c:cat>
          <c:val>
            <c:numRef>
              <c:f>Sheet1!$C$5:$C$8</c:f>
              <c:numCache>
                <c:formatCode>General</c:formatCode>
                <c:ptCount val="4"/>
                <c:pt idx="0">
                  <c:v>289.67599999999999</c:v>
                </c:pt>
                <c:pt idx="1">
                  <c:v>25.677000000000035</c:v>
                </c:pt>
                <c:pt idx="2">
                  <c:v>110.15799999999999</c:v>
                </c:pt>
                <c:pt idx="3" formatCode="0.000">
                  <c:v>66.430000000000007</c:v>
                </c:pt>
              </c:numCache>
            </c:numRef>
          </c:val>
        </c:ser>
      </c:pie3DChart>
      <c:spPr>
        <a:noFill/>
        <a:ln w="25400">
          <a:noFill/>
        </a:ln>
      </c:spPr>
    </c:plotArea>
    <c:plotVisOnly val="1"/>
    <c:dispBlanksAs val="zero"/>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view3D>
      <c:rotX val="75"/>
      <c:perspective val="30"/>
    </c:view3D>
    <c:plotArea>
      <c:layout/>
      <c:pie3DChart>
        <c:varyColors val="1"/>
        <c:ser>
          <c:idx val="0"/>
          <c:order val="0"/>
          <c:explosion val="25"/>
          <c:dLbls>
            <c:txPr>
              <a:bodyPr/>
              <a:lstStyle/>
              <a:p>
                <a:pPr>
                  <a:defRPr lang="en-US" sz="3200"/>
                </a:pPr>
                <a:endParaRPr lang="en-US"/>
              </a:p>
            </c:txPr>
            <c:showVal val="1"/>
            <c:showLeaderLines val="1"/>
          </c:dLbls>
          <c:cat>
            <c:strRef>
              <c:f>Sheet1!$C$2:$C$3</c:f>
              <c:strCache>
                <c:ptCount val="2"/>
                <c:pt idx="0">
                  <c:v>Recurrent</c:v>
                </c:pt>
                <c:pt idx="1">
                  <c:v>Capital</c:v>
                </c:pt>
              </c:strCache>
            </c:strRef>
          </c:cat>
          <c:val>
            <c:numRef>
              <c:f>Sheet1!$D$2:$D$3</c:f>
              <c:numCache>
                <c:formatCode>0%</c:formatCode>
                <c:ptCount val="2"/>
                <c:pt idx="0">
                  <c:v>0.47000000000000008</c:v>
                </c:pt>
                <c:pt idx="1">
                  <c:v>0.53</c:v>
                </c:pt>
              </c:numCache>
            </c:numRef>
          </c:val>
        </c:ser>
      </c:pie3DChart>
    </c:plotArea>
    <c:legend>
      <c:legendPos val="r"/>
      <c:layout/>
      <c:txPr>
        <a:bodyPr/>
        <a:lstStyle/>
        <a:p>
          <a:pPr>
            <a:defRPr lang="en-US" sz="1400"/>
          </a:pPr>
          <a:endParaRPr lang="en-US"/>
        </a:p>
      </c:txPr>
    </c:legend>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view3D>
      <c:depthPercent val="100"/>
      <c:rAngAx val="1"/>
    </c:view3D>
    <c:plotArea>
      <c:layout/>
      <c:bar3DChart>
        <c:barDir val="col"/>
        <c:grouping val="clustered"/>
        <c:ser>
          <c:idx val="2"/>
          <c:order val="2"/>
          <c:tx>
            <c:strRef>
              <c:f>Sheet1!$C$21</c:f>
            </c:strRef>
          </c:tx>
          <c:cat>
            <c:multiLvlStrRef>
              <c:f>Sheet1!$B$22:$B$26</c:f>
            </c:multiLvlStrRef>
          </c:cat>
          <c:val>
            <c:numRef>
              <c:f>Sheet1!$C$22:$C$26</c:f>
            </c:numRef>
          </c:val>
        </c:ser>
        <c:ser>
          <c:idx val="3"/>
          <c:order val="3"/>
          <c:tx>
            <c:strRef>
              <c:f>Sheet1!$D$21</c:f>
            </c:strRef>
          </c:tx>
          <c:cat>
            <c:multiLvlStrRef>
              <c:f>Sheet1!$B$22:$B$26</c:f>
            </c:multiLvlStrRef>
          </c:cat>
          <c:val>
            <c:numRef>
              <c:f>Sheet1!$D$22:$D$26</c:f>
            </c:numRef>
          </c:val>
        </c:ser>
        <c:ser>
          <c:idx val="4"/>
          <c:order val="4"/>
          <c:tx>
            <c:strRef>
              <c:f>'[Q1 2012 Graph.xls]Sheet1'!$C$21</c:f>
            </c:strRef>
          </c:tx>
          <c:cat>
            <c:multiLvlStrRef>
              <c:f>'[Q1 2012 Graph.xls]Sheet1'!$B$22:$B$26</c:f>
            </c:multiLvlStrRef>
          </c:cat>
          <c:val>
            <c:numRef>
              <c:f>'[Q1 2012 Graph.xls]Sheet1'!$C$22:$C$26</c:f>
            </c:numRef>
          </c:val>
        </c:ser>
        <c:ser>
          <c:idx val="5"/>
          <c:order val="5"/>
          <c:tx>
            <c:strRef>
              <c:f>'[Q1 2012 Graph.xls]Sheet1'!$D$21</c:f>
            </c:strRef>
          </c:tx>
          <c:cat>
            <c:multiLvlStrRef>
              <c:f>'[Q1 2012 Graph.xls]Sheet1'!$B$22:$B$26</c:f>
            </c:multiLvlStrRef>
          </c:cat>
          <c:val>
            <c:numRef>
              <c:f>'[Q1 2012 Graph.xls]Sheet1'!$D$22:$D$26</c:f>
            </c:numRef>
          </c:val>
        </c:ser>
        <c:ser>
          <c:idx val="0"/>
          <c:order val="0"/>
          <c:tx>
            <c:strRef>
              <c:f>'[Q1 2012 Graph.xls]Sheet1'!$C$21</c:f>
              <c:strCache>
                <c:ptCount val="1"/>
                <c:pt idx="0">
                  <c:v>Provision</c:v>
                </c:pt>
              </c:strCache>
            </c:strRef>
          </c:tx>
          <c:cat>
            <c:numRef>
              <c:f>'[Q1 2012 Graph.xls]Sheet1'!$B$22:$B$26</c:f>
              <c:numCache>
                <c:formatCode>General</c:formatCode>
                <c:ptCount val="5"/>
                <c:pt idx="0">
                  <c:v>2008</c:v>
                </c:pt>
                <c:pt idx="1">
                  <c:v>2009</c:v>
                </c:pt>
                <c:pt idx="2">
                  <c:v>2010</c:v>
                </c:pt>
                <c:pt idx="3">
                  <c:v>2011</c:v>
                </c:pt>
                <c:pt idx="4">
                  <c:v>2012</c:v>
                </c:pt>
              </c:numCache>
            </c:numRef>
          </c:cat>
          <c:val>
            <c:numRef>
              <c:f>'[Q1 2012 Graph.xls]Sheet1'!$C$22:$C$26</c:f>
              <c:numCache>
                <c:formatCode>General</c:formatCode>
                <c:ptCount val="5"/>
                <c:pt idx="0">
                  <c:v>53.108000000000011</c:v>
                </c:pt>
                <c:pt idx="1">
                  <c:v>72.241000000000213</c:v>
                </c:pt>
                <c:pt idx="2">
                  <c:v>76.757000000000005</c:v>
                </c:pt>
                <c:pt idx="3">
                  <c:v>88.08</c:v>
                </c:pt>
                <c:pt idx="4">
                  <c:v>99.959000000000003</c:v>
                </c:pt>
              </c:numCache>
            </c:numRef>
          </c:val>
        </c:ser>
        <c:ser>
          <c:idx val="1"/>
          <c:order val="1"/>
          <c:tx>
            <c:strRef>
              <c:f>'[Q1 2012 Graph.xls]Sheet1'!$D$21</c:f>
              <c:strCache>
                <c:ptCount val="1"/>
                <c:pt idx="0">
                  <c:v>Actual</c:v>
                </c:pt>
              </c:strCache>
            </c:strRef>
          </c:tx>
          <c:cat>
            <c:numRef>
              <c:f>'[Q1 2012 Graph.xls]Sheet1'!$B$22:$B$26</c:f>
              <c:numCache>
                <c:formatCode>General</c:formatCode>
                <c:ptCount val="5"/>
                <c:pt idx="0">
                  <c:v>2008</c:v>
                </c:pt>
                <c:pt idx="1">
                  <c:v>2009</c:v>
                </c:pt>
                <c:pt idx="2">
                  <c:v>2010</c:v>
                </c:pt>
                <c:pt idx="3">
                  <c:v>2011</c:v>
                </c:pt>
                <c:pt idx="4">
                  <c:v>2012</c:v>
                </c:pt>
              </c:numCache>
            </c:numRef>
          </c:cat>
          <c:val>
            <c:numRef>
              <c:f>'[Q1 2012 Graph.xls]Sheet1'!$D$22:$D$26</c:f>
              <c:numCache>
                <c:formatCode>General</c:formatCode>
                <c:ptCount val="5"/>
                <c:pt idx="0">
                  <c:v>42.857999999999997</c:v>
                </c:pt>
                <c:pt idx="1">
                  <c:v>59.878</c:v>
                </c:pt>
                <c:pt idx="2">
                  <c:v>62.833999999999996</c:v>
                </c:pt>
                <c:pt idx="3">
                  <c:v>74.408000000000001</c:v>
                </c:pt>
                <c:pt idx="4">
                  <c:v>83.949000000000026</c:v>
                </c:pt>
              </c:numCache>
            </c:numRef>
          </c:val>
        </c:ser>
        <c:shape val="box"/>
        <c:axId val="55107584"/>
        <c:axId val="55109120"/>
        <c:axId val="0"/>
      </c:bar3DChart>
      <c:catAx>
        <c:axId val="55107584"/>
        <c:scaling>
          <c:orientation val="minMax"/>
        </c:scaling>
        <c:axPos val="b"/>
        <c:numFmt formatCode="General" sourceLinked="1"/>
        <c:tickLblPos val="nextTo"/>
        <c:txPr>
          <a:bodyPr/>
          <a:lstStyle/>
          <a:p>
            <a:pPr>
              <a:defRPr lang="en-GB"/>
            </a:pPr>
            <a:endParaRPr lang="en-US"/>
          </a:p>
        </c:txPr>
        <c:crossAx val="55109120"/>
        <c:crosses val="autoZero"/>
        <c:auto val="1"/>
        <c:lblAlgn val="ctr"/>
        <c:lblOffset val="100"/>
      </c:catAx>
      <c:valAx>
        <c:axId val="55109120"/>
        <c:scaling>
          <c:orientation val="minMax"/>
        </c:scaling>
        <c:axPos val="l"/>
        <c:majorGridlines/>
        <c:numFmt formatCode="General" sourceLinked="1"/>
        <c:tickLblPos val="nextTo"/>
        <c:txPr>
          <a:bodyPr/>
          <a:lstStyle/>
          <a:p>
            <a:pPr>
              <a:defRPr lang="en-GB"/>
            </a:pPr>
            <a:endParaRPr lang="en-US"/>
          </a:p>
        </c:txPr>
        <c:crossAx val="55107584"/>
        <c:crosses val="autoZero"/>
        <c:crossBetween val="between"/>
      </c:valAx>
      <c:spPr>
        <a:noFill/>
        <a:ln w="25400">
          <a:noFill/>
        </a:ln>
      </c:spPr>
    </c:plotArea>
    <c:legend>
      <c:legendPos val="r"/>
      <c:layout/>
      <c:txPr>
        <a:bodyPr/>
        <a:lstStyle/>
        <a:p>
          <a:pPr>
            <a:defRPr lang="en-GB"/>
          </a:pPr>
          <a:endParaRPr lang="en-US"/>
        </a:p>
      </c:txPr>
    </c:legend>
    <c:plotVisOnly val="1"/>
    <c:dispBlanksAs val="gap"/>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view3D>
      <c:depthPercent val="100"/>
      <c:rAngAx val="1"/>
    </c:view3D>
    <c:plotArea>
      <c:layout/>
      <c:bar3DChart>
        <c:barDir val="col"/>
        <c:grouping val="clustered"/>
        <c:ser>
          <c:idx val="2"/>
          <c:order val="2"/>
          <c:tx>
            <c:strRef>
              <c:f>Sheet1!$C$34</c:f>
            </c:strRef>
          </c:tx>
          <c:cat>
            <c:multiLvlStrRef>
              <c:f>Sheet1!$B$35:$B$39</c:f>
            </c:multiLvlStrRef>
          </c:cat>
          <c:val>
            <c:numRef>
              <c:f>Sheet1!$C$35:$C$39</c:f>
            </c:numRef>
          </c:val>
        </c:ser>
        <c:ser>
          <c:idx val="3"/>
          <c:order val="3"/>
          <c:tx>
            <c:strRef>
              <c:f>Sheet1!$D$34</c:f>
            </c:strRef>
          </c:tx>
          <c:cat>
            <c:multiLvlStrRef>
              <c:f>Sheet1!$B$35:$B$39</c:f>
            </c:multiLvlStrRef>
          </c:cat>
          <c:val>
            <c:numRef>
              <c:f>Sheet1!$D$35:$D$39</c:f>
            </c:numRef>
          </c:val>
        </c:ser>
        <c:ser>
          <c:idx val="4"/>
          <c:order val="4"/>
          <c:tx>
            <c:strRef>
              <c:f>'[Q1 2012 Graph.xls]Sheet1'!$C$34</c:f>
            </c:strRef>
          </c:tx>
          <c:cat>
            <c:multiLvlStrRef>
              <c:f>'[Q1 2012 Graph.xls]Sheet1'!$B$35:$B$39</c:f>
            </c:multiLvlStrRef>
          </c:cat>
          <c:val>
            <c:numRef>
              <c:f>'[Q1 2012 Graph.xls]Sheet1'!$C$35:$C$39</c:f>
            </c:numRef>
          </c:val>
        </c:ser>
        <c:ser>
          <c:idx val="5"/>
          <c:order val="5"/>
          <c:tx>
            <c:strRef>
              <c:f>'[Q1 2012 Graph.xls]Sheet1'!$D$34</c:f>
            </c:strRef>
          </c:tx>
          <c:cat>
            <c:multiLvlStrRef>
              <c:f>'[Q1 2012 Graph.xls]Sheet1'!$B$35:$B$39</c:f>
            </c:multiLvlStrRef>
          </c:cat>
          <c:val>
            <c:numRef>
              <c:f>'[Q1 2012 Graph.xls]Sheet1'!$D$35:$D$39</c:f>
            </c:numRef>
          </c:val>
        </c:ser>
        <c:ser>
          <c:idx val="0"/>
          <c:order val="0"/>
          <c:tx>
            <c:strRef>
              <c:f>'[Q1 2012 Graph.xls]Sheet1'!$C$34</c:f>
              <c:strCache>
                <c:ptCount val="1"/>
                <c:pt idx="0">
                  <c:v>Provision</c:v>
                </c:pt>
              </c:strCache>
            </c:strRef>
          </c:tx>
          <c:cat>
            <c:numRef>
              <c:f>'[Q1 2012 Graph.xls]Sheet1'!$B$35:$B$39</c:f>
              <c:numCache>
                <c:formatCode>General</c:formatCode>
                <c:ptCount val="5"/>
                <c:pt idx="0">
                  <c:v>2008</c:v>
                </c:pt>
                <c:pt idx="1">
                  <c:v>2009</c:v>
                </c:pt>
                <c:pt idx="2">
                  <c:v>2010</c:v>
                </c:pt>
                <c:pt idx="3">
                  <c:v>2011</c:v>
                </c:pt>
                <c:pt idx="4">
                  <c:v>2012</c:v>
                </c:pt>
              </c:numCache>
            </c:numRef>
          </c:cat>
          <c:val>
            <c:numRef>
              <c:f>'[Q1 2012 Graph.xls]Sheet1'!$C$35:$C$39</c:f>
              <c:numCache>
                <c:formatCode>General</c:formatCode>
                <c:ptCount val="5"/>
                <c:pt idx="0">
                  <c:v>60.943999999999996</c:v>
                </c:pt>
                <c:pt idx="1">
                  <c:v>61.383999999999993</c:v>
                </c:pt>
                <c:pt idx="2">
                  <c:v>56.139000000000003</c:v>
                </c:pt>
                <c:pt idx="3">
                  <c:v>63.148000000000003</c:v>
                </c:pt>
                <c:pt idx="4">
                  <c:v>64.58</c:v>
                </c:pt>
              </c:numCache>
            </c:numRef>
          </c:val>
        </c:ser>
        <c:ser>
          <c:idx val="1"/>
          <c:order val="1"/>
          <c:tx>
            <c:strRef>
              <c:f>'[Q1 2012 Graph.xls]Sheet1'!$D$34</c:f>
              <c:strCache>
                <c:ptCount val="1"/>
                <c:pt idx="0">
                  <c:v>Actual</c:v>
                </c:pt>
              </c:strCache>
            </c:strRef>
          </c:tx>
          <c:cat>
            <c:numRef>
              <c:f>'[Q1 2012 Graph.xls]Sheet1'!$B$35:$B$39</c:f>
              <c:numCache>
                <c:formatCode>General</c:formatCode>
                <c:ptCount val="5"/>
                <c:pt idx="0">
                  <c:v>2008</c:v>
                </c:pt>
                <c:pt idx="1">
                  <c:v>2009</c:v>
                </c:pt>
                <c:pt idx="2">
                  <c:v>2010</c:v>
                </c:pt>
                <c:pt idx="3">
                  <c:v>2011</c:v>
                </c:pt>
                <c:pt idx="4">
                  <c:v>2012</c:v>
                </c:pt>
              </c:numCache>
            </c:numRef>
          </c:cat>
          <c:val>
            <c:numRef>
              <c:f>'[Q1 2012 Graph.xls]Sheet1'!$D$35:$D$39</c:f>
              <c:numCache>
                <c:formatCode>General</c:formatCode>
                <c:ptCount val="5"/>
                <c:pt idx="0">
                  <c:v>31.279999999999987</c:v>
                </c:pt>
                <c:pt idx="1">
                  <c:v>34.616</c:v>
                </c:pt>
                <c:pt idx="2">
                  <c:v>14.67</c:v>
                </c:pt>
                <c:pt idx="3">
                  <c:v>17.503</c:v>
                </c:pt>
                <c:pt idx="4">
                  <c:v>28.994999999999987</c:v>
                </c:pt>
              </c:numCache>
            </c:numRef>
          </c:val>
        </c:ser>
        <c:shape val="cone"/>
        <c:axId val="64456960"/>
        <c:axId val="64483328"/>
        <c:axId val="0"/>
      </c:bar3DChart>
      <c:catAx>
        <c:axId val="64456960"/>
        <c:scaling>
          <c:orientation val="minMax"/>
        </c:scaling>
        <c:axPos val="b"/>
        <c:numFmt formatCode="General" sourceLinked="1"/>
        <c:tickLblPos val="nextTo"/>
        <c:txPr>
          <a:bodyPr/>
          <a:lstStyle/>
          <a:p>
            <a:pPr>
              <a:defRPr lang="en-GB"/>
            </a:pPr>
            <a:endParaRPr lang="en-US"/>
          </a:p>
        </c:txPr>
        <c:crossAx val="64483328"/>
        <c:crosses val="autoZero"/>
        <c:auto val="1"/>
        <c:lblAlgn val="ctr"/>
        <c:lblOffset val="100"/>
      </c:catAx>
      <c:valAx>
        <c:axId val="64483328"/>
        <c:scaling>
          <c:orientation val="minMax"/>
        </c:scaling>
        <c:axPos val="l"/>
        <c:majorGridlines/>
        <c:numFmt formatCode="General" sourceLinked="1"/>
        <c:tickLblPos val="nextTo"/>
        <c:txPr>
          <a:bodyPr/>
          <a:lstStyle/>
          <a:p>
            <a:pPr>
              <a:defRPr lang="en-GB"/>
            </a:pPr>
            <a:endParaRPr lang="en-US"/>
          </a:p>
        </c:txPr>
        <c:crossAx val="64456960"/>
        <c:crosses val="autoZero"/>
        <c:crossBetween val="between"/>
      </c:valAx>
      <c:spPr>
        <a:noFill/>
        <a:ln w="25400">
          <a:noFill/>
        </a:ln>
      </c:spPr>
    </c:plotArea>
    <c:legend>
      <c:legendPos val="r"/>
      <c:layout/>
      <c:txPr>
        <a:bodyPr/>
        <a:lstStyle/>
        <a:p>
          <a:pPr>
            <a:defRPr lang="en-GB"/>
          </a:pPr>
          <a:endParaRPr lang="en-US"/>
        </a:p>
      </c:txPr>
    </c:legend>
    <c:plotVisOnly val="1"/>
    <c:dispBlanksAs val="gap"/>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view3D>
      <c:depthPercent val="100"/>
      <c:rAngAx val="1"/>
    </c:view3D>
    <c:plotArea>
      <c:layout/>
      <c:bar3DChart>
        <c:barDir val="col"/>
        <c:grouping val="clustered"/>
        <c:ser>
          <c:idx val="2"/>
          <c:order val="2"/>
          <c:tx>
            <c:strRef>
              <c:f>Sheet1!$C$49</c:f>
            </c:strRef>
          </c:tx>
          <c:cat>
            <c:multiLvlStrRef>
              <c:f>Sheet1!$B$50:$B$54</c:f>
            </c:multiLvlStrRef>
          </c:cat>
          <c:val>
            <c:numRef>
              <c:f>Sheet1!$C$50:$C$54</c:f>
            </c:numRef>
          </c:val>
        </c:ser>
        <c:ser>
          <c:idx val="3"/>
          <c:order val="3"/>
          <c:tx>
            <c:strRef>
              <c:f>Sheet1!$D$49</c:f>
            </c:strRef>
          </c:tx>
          <c:cat>
            <c:multiLvlStrRef>
              <c:f>Sheet1!$B$50:$B$54</c:f>
            </c:multiLvlStrRef>
          </c:cat>
          <c:val>
            <c:numRef>
              <c:f>Sheet1!$D$50:$D$54</c:f>
            </c:numRef>
          </c:val>
        </c:ser>
        <c:ser>
          <c:idx val="4"/>
          <c:order val="4"/>
          <c:tx>
            <c:strRef>
              <c:f>'[Q1 2012 Graph.xls]Sheet1'!$C$49</c:f>
            </c:strRef>
          </c:tx>
          <c:cat>
            <c:multiLvlStrRef>
              <c:f>'[Q1 2012 Graph.xls]Sheet1'!$B$50:$B$54</c:f>
            </c:multiLvlStrRef>
          </c:cat>
          <c:val>
            <c:numRef>
              <c:f>'[Q1 2012 Graph.xls]Sheet1'!$C$50:$C$54</c:f>
            </c:numRef>
          </c:val>
        </c:ser>
        <c:ser>
          <c:idx val="5"/>
          <c:order val="5"/>
          <c:tx>
            <c:strRef>
              <c:f>'[Q1 2012 Graph.xls]Sheet1'!$D$49</c:f>
            </c:strRef>
          </c:tx>
          <c:cat>
            <c:multiLvlStrRef>
              <c:f>'[Q1 2012 Graph.xls]Sheet1'!$B$50:$B$54</c:f>
            </c:multiLvlStrRef>
          </c:cat>
          <c:val>
            <c:numRef>
              <c:f>'[Q1 2012 Graph.xls]Sheet1'!$D$50:$D$54</c:f>
            </c:numRef>
          </c:val>
        </c:ser>
        <c:ser>
          <c:idx val="0"/>
          <c:order val="0"/>
          <c:tx>
            <c:strRef>
              <c:f>'[Q1 2012 Graph.xls]Sheet1'!$C$49</c:f>
              <c:strCache>
                <c:ptCount val="1"/>
                <c:pt idx="0">
                  <c:v>Provision</c:v>
                </c:pt>
              </c:strCache>
            </c:strRef>
          </c:tx>
          <c:cat>
            <c:numRef>
              <c:f>'[Q1 2012 Graph.xls]Sheet1'!$B$50:$B$54</c:f>
              <c:numCache>
                <c:formatCode>General</c:formatCode>
                <c:ptCount val="5"/>
                <c:pt idx="0">
                  <c:v>2008</c:v>
                </c:pt>
                <c:pt idx="1">
                  <c:v>2009</c:v>
                </c:pt>
                <c:pt idx="2">
                  <c:v>2010</c:v>
                </c:pt>
                <c:pt idx="3">
                  <c:v>2011</c:v>
                </c:pt>
                <c:pt idx="4">
                  <c:v>2012</c:v>
                </c:pt>
              </c:numCache>
            </c:numRef>
          </c:cat>
          <c:val>
            <c:numRef>
              <c:f>'[Q1 2012 Graph.xls]Sheet1'!$C$50:$C$54</c:f>
              <c:numCache>
                <c:formatCode>General</c:formatCode>
                <c:ptCount val="5"/>
                <c:pt idx="0">
                  <c:v>39.909000000000006</c:v>
                </c:pt>
                <c:pt idx="1">
                  <c:v>39.866</c:v>
                </c:pt>
                <c:pt idx="2">
                  <c:v>41.254000000000005</c:v>
                </c:pt>
                <c:pt idx="3">
                  <c:v>49.545000000000002</c:v>
                </c:pt>
                <c:pt idx="4">
                  <c:v>58.405000000000001</c:v>
                </c:pt>
              </c:numCache>
            </c:numRef>
          </c:val>
        </c:ser>
        <c:ser>
          <c:idx val="1"/>
          <c:order val="1"/>
          <c:tx>
            <c:strRef>
              <c:f>'[Q1 2012 Graph.xls]Sheet1'!$D$49</c:f>
              <c:strCache>
                <c:ptCount val="1"/>
                <c:pt idx="0">
                  <c:v>Actual</c:v>
                </c:pt>
              </c:strCache>
            </c:strRef>
          </c:tx>
          <c:cat>
            <c:numRef>
              <c:f>'[Q1 2012 Graph.xls]Sheet1'!$B$50:$B$54</c:f>
              <c:numCache>
                <c:formatCode>General</c:formatCode>
                <c:ptCount val="5"/>
                <c:pt idx="0">
                  <c:v>2008</c:v>
                </c:pt>
                <c:pt idx="1">
                  <c:v>2009</c:v>
                </c:pt>
                <c:pt idx="2">
                  <c:v>2010</c:v>
                </c:pt>
                <c:pt idx="3">
                  <c:v>2011</c:v>
                </c:pt>
                <c:pt idx="4">
                  <c:v>2012</c:v>
                </c:pt>
              </c:numCache>
            </c:numRef>
          </c:cat>
          <c:val>
            <c:numRef>
              <c:f>'[Q1 2012 Graph.xls]Sheet1'!$D$50:$D$54</c:f>
              <c:numCache>
                <c:formatCode>General</c:formatCode>
                <c:ptCount val="5"/>
                <c:pt idx="0">
                  <c:v>28.764999999999986</c:v>
                </c:pt>
                <c:pt idx="1">
                  <c:v>33.132000000000012</c:v>
                </c:pt>
                <c:pt idx="2">
                  <c:v>33.115000000000002</c:v>
                </c:pt>
                <c:pt idx="3">
                  <c:v>41.405000000000001</c:v>
                </c:pt>
                <c:pt idx="4">
                  <c:v>50.736000000000011</c:v>
                </c:pt>
              </c:numCache>
            </c:numRef>
          </c:val>
        </c:ser>
        <c:shape val="cylinder"/>
        <c:axId val="52847360"/>
        <c:axId val="52848896"/>
        <c:axId val="0"/>
      </c:bar3DChart>
      <c:catAx>
        <c:axId val="52847360"/>
        <c:scaling>
          <c:orientation val="minMax"/>
        </c:scaling>
        <c:axPos val="b"/>
        <c:numFmt formatCode="General" sourceLinked="1"/>
        <c:tickLblPos val="nextTo"/>
        <c:txPr>
          <a:bodyPr/>
          <a:lstStyle/>
          <a:p>
            <a:pPr>
              <a:defRPr lang="en-GB"/>
            </a:pPr>
            <a:endParaRPr lang="en-US"/>
          </a:p>
        </c:txPr>
        <c:crossAx val="52848896"/>
        <c:crosses val="autoZero"/>
        <c:auto val="1"/>
        <c:lblAlgn val="ctr"/>
        <c:lblOffset val="100"/>
      </c:catAx>
      <c:valAx>
        <c:axId val="52848896"/>
        <c:scaling>
          <c:orientation val="minMax"/>
        </c:scaling>
        <c:axPos val="l"/>
        <c:majorGridlines/>
        <c:numFmt formatCode="General" sourceLinked="1"/>
        <c:tickLblPos val="nextTo"/>
        <c:txPr>
          <a:bodyPr/>
          <a:lstStyle/>
          <a:p>
            <a:pPr>
              <a:defRPr lang="en-GB"/>
            </a:pPr>
            <a:endParaRPr lang="en-US"/>
          </a:p>
        </c:txPr>
        <c:crossAx val="52847360"/>
        <c:crosses val="autoZero"/>
        <c:crossBetween val="between"/>
      </c:valAx>
      <c:spPr>
        <a:noFill/>
        <a:ln w="25400">
          <a:noFill/>
        </a:ln>
      </c:spPr>
    </c:plotArea>
    <c:legend>
      <c:legendPos val="r"/>
      <c:layout/>
      <c:txPr>
        <a:bodyPr/>
        <a:lstStyle/>
        <a:p>
          <a:pPr>
            <a:defRPr lang="en-GB"/>
          </a:pPr>
          <a:endParaRPr lang="en-US"/>
        </a:p>
      </c:txPr>
    </c:legend>
    <c:plotVisOnly val="1"/>
    <c:dispBlanksAs val="gap"/>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52974" cy="467600"/>
          </a:xfrm>
          <a:prstGeom prst="rect">
            <a:avLst/>
          </a:prstGeom>
        </p:spPr>
        <p:txBody>
          <a:bodyPr vert="horz" lIns="92638" tIns="46319" rIns="92638" bIns="46319" rtlCol="0"/>
          <a:lstStyle>
            <a:lvl1pPr algn="l">
              <a:defRPr sz="1200">
                <a:latin typeface="Arial" charset="0"/>
                <a:cs typeface="Arial" charset="0"/>
              </a:defRPr>
            </a:lvl1pPr>
          </a:lstStyle>
          <a:p>
            <a:pPr>
              <a:defRPr/>
            </a:pPr>
            <a:endParaRPr lang="en-GB"/>
          </a:p>
        </p:txBody>
      </p:sp>
      <p:sp>
        <p:nvSpPr>
          <p:cNvPr id="3" name="Date Placeholder 2"/>
          <p:cNvSpPr>
            <a:spLocks noGrp="1"/>
          </p:cNvSpPr>
          <p:nvPr>
            <p:ph type="dt" sz="quarter" idx="1"/>
          </p:nvPr>
        </p:nvSpPr>
        <p:spPr>
          <a:xfrm>
            <a:off x="3990722" y="0"/>
            <a:ext cx="3052974" cy="467600"/>
          </a:xfrm>
          <a:prstGeom prst="rect">
            <a:avLst/>
          </a:prstGeom>
        </p:spPr>
        <p:txBody>
          <a:bodyPr vert="horz" lIns="92638" tIns="46319" rIns="92638" bIns="46319" rtlCol="0"/>
          <a:lstStyle>
            <a:lvl1pPr algn="r">
              <a:defRPr sz="1200">
                <a:latin typeface="Arial" charset="0"/>
                <a:cs typeface="Arial" charset="0"/>
              </a:defRPr>
            </a:lvl1pPr>
          </a:lstStyle>
          <a:p>
            <a:pPr>
              <a:defRPr/>
            </a:pPr>
            <a:fld id="{95512F90-D8E3-45A9-A9A3-2D62742E8A03}" type="datetimeFigureOut">
              <a:rPr lang="en-GB"/>
              <a:pPr>
                <a:defRPr/>
              </a:pPr>
              <a:t>21/03/2013</a:t>
            </a:fld>
            <a:endParaRPr lang="en-GB"/>
          </a:p>
        </p:txBody>
      </p:sp>
      <p:sp>
        <p:nvSpPr>
          <p:cNvPr id="4" name="Footer Placeholder 3"/>
          <p:cNvSpPr>
            <a:spLocks noGrp="1"/>
          </p:cNvSpPr>
          <p:nvPr>
            <p:ph type="ftr" sz="quarter" idx="2"/>
          </p:nvPr>
        </p:nvSpPr>
        <p:spPr>
          <a:xfrm>
            <a:off x="1" y="8876417"/>
            <a:ext cx="3052974" cy="467600"/>
          </a:xfrm>
          <a:prstGeom prst="rect">
            <a:avLst/>
          </a:prstGeom>
        </p:spPr>
        <p:txBody>
          <a:bodyPr vert="horz" lIns="92638" tIns="46319" rIns="92638" bIns="46319" rtlCol="0" anchor="b"/>
          <a:lstStyle>
            <a:lvl1pPr algn="l">
              <a:defRPr sz="1200">
                <a:latin typeface="Arial" charset="0"/>
                <a:cs typeface="Arial" charset="0"/>
              </a:defRPr>
            </a:lvl1pPr>
          </a:lstStyle>
          <a:p>
            <a:pPr>
              <a:defRPr/>
            </a:pPr>
            <a:endParaRPr lang="en-GB"/>
          </a:p>
        </p:txBody>
      </p:sp>
      <p:sp>
        <p:nvSpPr>
          <p:cNvPr id="5" name="Slide Number Placeholder 4"/>
          <p:cNvSpPr>
            <a:spLocks noGrp="1"/>
          </p:cNvSpPr>
          <p:nvPr>
            <p:ph type="sldNum" sz="quarter" idx="3"/>
          </p:nvPr>
        </p:nvSpPr>
        <p:spPr>
          <a:xfrm>
            <a:off x="3990722" y="8876417"/>
            <a:ext cx="3052974" cy="467600"/>
          </a:xfrm>
          <a:prstGeom prst="rect">
            <a:avLst/>
          </a:prstGeom>
        </p:spPr>
        <p:txBody>
          <a:bodyPr vert="horz" lIns="92638" tIns="46319" rIns="92638" bIns="46319" rtlCol="0" anchor="b"/>
          <a:lstStyle>
            <a:lvl1pPr algn="r">
              <a:defRPr sz="1200">
                <a:latin typeface="Arial" charset="0"/>
                <a:cs typeface="Arial" charset="0"/>
              </a:defRPr>
            </a:lvl1pPr>
          </a:lstStyle>
          <a:p>
            <a:pPr>
              <a:defRPr/>
            </a:pPr>
            <a:fld id="{1B1D4EAD-C03A-4D62-B6CC-A39B67BAD58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52974" cy="467600"/>
          </a:xfrm>
          <a:prstGeom prst="rect">
            <a:avLst/>
          </a:prstGeom>
        </p:spPr>
        <p:txBody>
          <a:bodyPr vert="horz" lIns="92638" tIns="46319" rIns="92638" bIns="46319" rtlCol="0"/>
          <a:lstStyle>
            <a:lvl1pPr algn="l" fontAlgn="auto">
              <a:spcBef>
                <a:spcPts val="0"/>
              </a:spcBef>
              <a:spcAft>
                <a:spcPts val="0"/>
              </a:spcAft>
              <a:defRPr sz="1200">
                <a:latin typeface="+mn-lt"/>
                <a:cs typeface="+mn-cs"/>
              </a:defRPr>
            </a:lvl1pPr>
            <a:extLst/>
          </a:lstStyle>
          <a:p>
            <a:pPr>
              <a:defRPr/>
            </a:pPr>
            <a:endParaRPr lang="en-US"/>
          </a:p>
        </p:txBody>
      </p:sp>
      <p:sp>
        <p:nvSpPr>
          <p:cNvPr id="3" name="Date Placeholder 2"/>
          <p:cNvSpPr>
            <a:spLocks noGrp="1"/>
          </p:cNvSpPr>
          <p:nvPr>
            <p:ph type="dt" idx="1"/>
          </p:nvPr>
        </p:nvSpPr>
        <p:spPr>
          <a:xfrm>
            <a:off x="3990722" y="0"/>
            <a:ext cx="3052974" cy="467600"/>
          </a:xfrm>
          <a:prstGeom prst="rect">
            <a:avLst/>
          </a:prstGeom>
        </p:spPr>
        <p:txBody>
          <a:bodyPr vert="horz" lIns="92638" tIns="46319" rIns="92638" bIns="46319" rtlCol="0"/>
          <a:lstStyle>
            <a:lvl1pPr algn="r" fontAlgn="auto">
              <a:spcBef>
                <a:spcPts val="0"/>
              </a:spcBef>
              <a:spcAft>
                <a:spcPts val="0"/>
              </a:spcAft>
              <a:defRPr sz="1200">
                <a:latin typeface="+mn-lt"/>
                <a:cs typeface="+mn-cs"/>
              </a:defRPr>
            </a:lvl1pPr>
            <a:extLst/>
          </a:lstStyle>
          <a:p>
            <a:pPr>
              <a:defRPr/>
            </a:pPr>
            <a:fld id="{84737301-0A05-4030-8C72-07ACB8264D51}" type="datetimeFigureOut">
              <a:rPr lang="en-US"/>
              <a:pPr>
                <a:defRPr/>
              </a:pPr>
              <a:t>3/21/2013</a:t>
            </a:fld>
            <a:endParaRPr lang="en-US"/>
          </a:p>
        </p:txBody>
      </p:sp>
      <p:sp>
        <p:nvSpPr>
          <p:cNvPr id="4" name="Slide Image Placeholder 3"/>
          <p:cNvSpPr>
            <a:spLocks noGrp="1" noRot="1" noChangeAspect="1"/>
          </p:cNvSpPr>
          <p:nvPr>
            <p:ph type="sldImg" idx="2"/>
          </p:nvPr>
        </p:nvSpPr>
        <p:spPr>
          <a:xfrm>
            <a:off x="406400" y="700088"/>
            <a:ext cx="6232525" cy="3505200"/>
          </a:xfrm>
          <a:prstGeom prst="rect">
            <a:avLst/>
          </a:prstGeom>
          <a:noFill/>
          <a:ln w="12700">
            <a:solidFill>
              <a:prstClr val="black"/>
            </a:solidFill>
          </a:ln>
        </p:spPr>
        <p:txBody>
          <a:bodyPr vert="horz" lIns="92638" tIns="46319" rIns="92638" bIns="46319" rtlCol="0" anchor="ctr"/>
          <a:lstStyle>
            <a:extLst/>
          </a:lstStyle>
          <a:p>
            <a:pPr lvl="0"/>
            <a:endParaRPr lang="en-US" noProof="0"/>
          </a:p>
        </p:txBody>
      </p:sp>
      <p:sp>
        <p:nvSpPr>
          <p:cNvPr id="5" name="Notes Placeholder 4"/>
          <p:cNvSpPr>
            <a:spLocks noGrp="1"/>
          </p:cNvSpPr>
          <p:nvPr>
            <p:ph type="body" sz="quarter" idx="3"/>
          </p:nvPr>
        </p:nvSpPr>
        <p:spPr>
          <a:xfrm>
            <a:off x="704533" y="4439807"/>
            <a:ext cx="5636260" cy="4205207"/>
          </a:xfrm>
          <a:prstGeom prst="rect">
            <a:avLst/>
          </a:prstGeom>
        </p:spPr>
        <p:txBody>
          <a:bodyPr vert="horz" lIns="92638" tIns="46319" rIns="92638" bIns="46319" rtlCol="0">
            <a:normAutofit/>
          </a:bodyPr>
          <a:lstStyle>
            <a:extLst/>
          </a:lstStyle>
          <a:p>
            <a:pPr lvl="0"/>
            <a:r>
              <a:rPr lang="en-US" noProof="0" smtClean="0"/>
              <a:t>Click to edit Master text styles</a:t>
            </a:r>
            <a:endParaRPr lang="en-US" noProof="0"/>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1" y="8876417"/>
            <a:ext cx="3052974" cy="467600"/>
          </a:xfrm>
          <a:prstGeom prst="rect">
            <a:avLst/>
          </a:prstGeom>
        </p:spPr>
        <p:txBody>
          <a:bodyPr vert="horz" lIns="92638" tIns="46319" rIns="92638" bIns="46319" rtlCol="0" anchor="b"/>
          <a:lstStyle>
            <a:lvl1pPr algn="l" fontAlgn="auto">
              <a:spcBef>
                <a:spcPts val="0"/>
              </a:spcBef>
              <a:spcAft>
                <a:spcPts val="0"/>
              </a:spcAft>
              <a:defRPr sz="1200">
                <a:latin typeface="+mn-lt"/>
                <a:cs typeface="+mn-cs"/>
              </a:defRPr>
            </a:lvl1pPr>
            <a:extLst/>
          </a:lstStyle>
          <a:p>
            <a:pPr>
              <a:defRPr/>
            </a:pPr>
            <a:endParaRPr lang="en-US"/>
          </a:p>
        </p:txBody>
      </p:sp>
      <p:sp>
        <p:nvSpPr>
          <p:cNvPr id="7" name="Slide Number Placeholder 6"/>
          <p:cNvSpPr>
            <a:spLocks noGrp="1"/>
          </p:cNvSpPr>
          <p:nvPr>
            <p:ph type="sldNum" sz="quarter" idx="5"/>
          </p:nvPr>
        </p:nvSpPr>
        <p:spPr>
          <a:xfrm>
            <a:off x="3990722" y="8876417"/>
            <a:ext cx="3052974" cy="467600"/>
          </a:xfrm>
          <a:prstGeom prst="rect">
            <a:avLst/>
          </a:prstGeom>
        </p:spPr>
        <p:txBody>
          <a:bodyPr vert="horz" lIns="92638" tIns="46319" rIns="92638" bIns="46319" rtlCol="0" anchor="b"/>
          <a:lstStyle>
            <a:lvl1pPr algn="r" fontAlgn="auto">
              <a:spcBef>
                <a:spcPts val="0"/>
              </a:spcBef>
              <a:spcAft>
                <a:spcPts val="0"/>
              </a:spcAft>
              <a:defRPr sz="1200">
                <a:latin typeface="+mn-lt"/>
                <a:cs typeface="+mn-cs"/>
              </a:defRPr>
            </a:lvl1pPr>
            <a:extLst/>
          </a:lstStyle>
          <a:p>
            <a:pPr>
              <a:defRPr/>
            </a:pPr>
            <a:fld id="{7E4E0590-8699-4CA0-9B50-FFF3FECD6E09}"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lIns="92638" tIns="46319" rIns="92638" bIns="46319" numCol="1" anchor="t" anchorCtr="0" compatLnSpc="1">
            <a:prstTxWarp prst="textNoShape">
              <a:avLst/>
            </a:prstTxWarp>
          </a:bodyPr>
          <a:lstStyle/>
          <a:p>
            <a:endParaRPr lang="en-US" dirty="0" smtClean="0"/>
          </a:p>
        </p:txBody>
      </p:sp>
      <p:sp>
        <p:nvSpPr>
          <p:cNvPr id="4" name="Slide Number Placeholder 3"/>
          <p:cNvSpPr>
            <a:spLocks noGrp="1"/>
          </p:cNvSpPr>
          <p:nvPr>
            <p:ph type="sldNum" sz="quarter" idx="5"/>
          </p:nvPr>
        </p:nvSpPr>
        <p:spPr/>
        <p:txBody>
          <a:bodyPr/>
          <a:lstStyle/>
          <a:p>
            <a:pPr>
              <a:defRPr/>
            </a:pPr>
            <a:fld id="{F1F96CA1-D943-4B2D-B914-439F77BBCBAC}"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11</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13</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14</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25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47</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E4E0590-8699-4CA0-9B50-FFF3FECD6E09}" type="slidenum">
              <a:rPr lang="en-US" smtClean="0"/>
              <a:pPr>
                <a:defRPr/>
              </a:pPr>
              <a:t>53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52388"/>
            <a:ext cx="9013825" cy="5019675"/>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087438"/>
            <a:ext cx="9021763" cy="1144587"/>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047750"/>
            <a:ext cx="9021763" cy="90488"/>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232025"/>
            <a:ext cx="9021763" cy="84138"/>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2400300"/>
            <a:ext cx="6400800" cy="120015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129448"/>
            <a:ext cx="8229600" cy="1102519"/>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F7EFA221-A963-40A5-B5E1-728C1CC3F713}" type="datetime1">
              <a:rPr lang="en-US" smtClean="0"/>
              <a:pPr>
                <a:defRPr/>
              </a:pPr>
              <a:t>3/21/2013</a:t>
            </a:fld>
            <a:endParaRPr lang="en-US" dirty="0"/>
          </a:p>
        </p:txBody>
      </p:sp>
      <p:sp>
        <p:nvSpPr>
          <p:cNvPr id="12" name="Footer Placeholder 16"/>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13" name="Slide Number Placeholder 28"/>
          <p:cNvSpPr>
            <a:spLocks noGrp="1"/>
          </p:cNvSpPr>
          <p:nvPr>
            <p:ph type="sldNum" sz="quarter" idx="12"/>
          </p:nvPr>
        </p:nvSpPr>
        <p:spPr/>
        <p:txBody>
          <a:bodyPr/>
          <a:lstStyle>
            <a:lvl1pPr>
              <a:defRPr sz="1400">
                <a:solidFill>
                  <a:srgbClr val="FFFFFF"/>
                </a:solidFill>
              </a:defRPr>
            </a:lvl1pPr>
          </a:lstStyle>
          <a:p>
            <a:pPr>
              <a:defRPr/>
            </a:pPr>
            <a:fld id="{B5724760-75DB-4F01-874C-ED40E31B2DCD}"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085850"/>
            <a:ext cx="7772400"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F583F9DF-27BD-4789-9ABC-C82508C3C599}" type="datetime1">
              <a:rPr lang="en-US" smtClean="0"/>
              <a:pPr>
                <a:defRPr/>
              </a:pPr>
              <a:t>3/21/2013</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6" name="Slide Number Placeholder 22"/>
          <p:cNvSpPr>
            <a:spLocks noGrp="1"/>
          </p:cNvSpPr>
          <p:nvPr>
            <p:ph type="sldNum" sz="quarter" idx="12"/>
          </p:nvPr>
        </p:nvSpPr>
        <p:spPr/>
        <p:txBody>
          <a:bodyPr/>
          <a:lstStyle>
            <a:lvl1pPr>
              <a:defRPr/>
            </a:lvl1pPr>
          </a:lstStyle>
          <a:p>
            <a:pPr>
              <a:defRPr/>
            </a:pPr>
            <a:fld id="{9B36653D-785B-486C-A4E5-0689D472AF01}" type="slidenum">
              <a:rPr lang="en-US"/>
              <a:pPr>
                <a:defRPr/>
              </a:pPr>
              <a:t>‹#›</a:t>
            </a:fld>
            <a:endParaRPr lang="en-US" dirty="0"/>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52316"/>
            <a:ext cx="9013372" cy="501915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1782763"/>
            <a:ext cx="9013825" cy="68262"/>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1755775"/>
            <a:ext cx="9013825" cy="34925"/>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1851025"/>
            <a:ext cx="9015412" cy="349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714376"/>
            <a:ext cx="7772400" cy="1021556"/>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1910953"/>
            <a:ext cx="7772400" cy="1003697"/>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70B1F9CC-9147-4987-A2F7-C75232B2728A}" type="datetime1">
              <a:rPr lang="en-US" smtClean="0"/>
              <a:pPr>
                <a:defRPr/>
              </a:pPr>
              <a:t>3/21/2013</a:t>
            </a:fld>
            <a:endParaRPr lang="en-US"/>
          </a:p>
        </p:txBody>
      </p:sp>
      <p:sp>
        <p:nvSpPr>
          <p:cNvPr id="10" name="Footer Placeholder 4"/>
          <p:cNvSpPr>
            <a:spLocks noGrp="1"/>
          </p:cNvSpPr>
          <p:nvPr>
            <p:ph type="ftr" sz="quarter" idx="11"/>
          </p:nvPr>
        </p:nvSpPr>
        <p:spPr>
          <a:xfrm>
            <a:off x="800100" y="4629150"/>
            <a:ext cx="4000500" cy="342900"/>
          </a:xfrm>
        </p:spPr>
        <p:txBody>
          <a:bodyPr/>
          <a:lstStyle>
            <a:lvl1pPr>
              <a:defRPr/>
            </a:lvl1pPr>
          </a:lstStyle>
          <a:p>
            <a:pPr>
              <a:defRPr/>
            </a:pPr>
            <a:r>
              <a:rPr lang="en-US" smtClean="0"/>
              <a:t>MEPB:1st Quarter Y2012 Budget Performance Appraisal</a:t>
            </a:r>
            <a:endParaRPr lang="en-US"/>
          </a:p>
        </p:txBody>
      </p:sp>
      <p:sp>
        <p:nvSpPr>
          <p:cNvPr id="11" name="Slide Number Placeholder 5"/>
          <p:cNvSpPr>
            <a:spLocks noGrp="1"/>
          </p:cNvSpPr>
          <p:nvPr>
            <p:ph type="sldNum" sz="quarter" idx="12"/>
          </p:nvPr>
        </p:nvSpPr>
        <p:spPr>
          <a:xfrm>
            <a:off x="146050" y="4656138"/>
            <a:ext cx="457200" cy="342900"/>
          </a:xfrm>
        </p:spPr>
        <p:txBody>
          <a:bodyPr/>
          <a:lstStyle>
            <a:lvl1pPr>
              <a:defRPr/>
            </a:lvl1pPr>
          </a:lstStyle>
          <a:p>
            <a:pPr>
              <a:defRPr/>
            </a:pPr>
            <a:fld id="{3BF902A0-5217-4F83-9AA2-98A3C38B1CC1}"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085850"/>
            <a:ext cx="3749040"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085850"/>
            <a:ext cx="3749040"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4E4DFFD7-3F64-4205-A3D1-6A6C16767A42}" type="datetime1">
              <a:rPr lang="en-US" smtClean="0"/>
              <a:pPr>
                <a:defRPr/>
              </a:pPr>
              <a:t>3/21/2013</a:t>
            </a:fld>
            <a:endParaRPr lang="en-US" dirty="0"/>
          </a:p>
        </p:txBody>
      </p:sp>
      <p:sp>
        <p:nvSpPr>
          <p:cNvPr id="6" name="Footer Placeholder 2"/>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7" name="Slide Number Placeholder 22"/>
          <p:cNvSpPr>
            <a:spLocks noGrp="1"/>
          </p:cNvSpPr>
          <p:nvPr>
            <p:ph type="sldNum" sz="quarter" idx="12"/>
          </p:nvPr>
        </p:nvSpPr>
        <p:spPr/>
        <p:txBody>
          <a:bodyPr/>
          <a:lstStyle>
            <a:lvl1pPr>
              <a:defRPr/>
            </a:lvl1pPr>
          </a:lstStyle>
          <a:p>
            <a:pPr>
              <a:defRPr/>
            </a:pPr>
            <a:fld id="{9E0003F6-7D88-467E-A2DA-6D944B25B5BA}" type="slidenum">
              <a:rPr lang="en-US"/>
              <a:pPr>
                <a:defRPr/>
              </a:pPr>
              <a:t>‹#›</a:t>
            </a:fld>
            <a:endParaRPr lang="en-US" dirty="0"/>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04788"/>
            <a:ext cx="77724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085850"/>
            <a:ext cx="3733800" cy="5715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085850"/>
            <a:ext cx="3733800" cy="5715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1685925"/>
            <a:ext cx="3733800" cy="2914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1685925"/>
            <a:ext cx="3733800" cy="2914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25F25110-119A-4E5C-8E52-5234536D2686}" type="datetime1">
              <a:rPr lang="en-US" smtClean="0"/>
              <a:pPr>
                <a:defRPr/>
              </a:pPr>
              <a:t>3/21/2013</a:t>
            </a:fld>
            <a:endParaRPr lang="en-US" dirty="0"/>
          </a:p>
        </p:txBody>
      </p:sp>
      <p:sp>
        <p:nvSpPr>
          <p:cNvPr id="8" name="Footer Placeholder 2"/>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9" name="Slide Number Placeholder 22"/>
          <p:cNvSpPr>
            <a:spLocks noGrp="1"/>
          </p:cNvSpPr>
          <p:nvPr>
            <p:ph type="sldNum" sz="quarter" idx="12"/>
          </p:nvPr>
        </p:nvSpPr>
        <p:spPr/>
        <p:txBody>
          <a:bodyPr/>
          <a:lstStyle>
            <a:lvl1pPr>
              <a:defRPr/>
            </a:lvl1pPr>
          </a:lstStyle>
          <a:p>
            <a:pPr>
              <a:defRPr/>
            </a:pPr>
            <a:fld id="{904C9B64-3AE1-4F9C-AD45-73B979751AA5}" type="slidenum">
              <a:rPr lang="en-US"/>
              <a:pPr>
                <a:defRPr/>
              </a:pPr>
              <a:t>‹#›</a:t>
            </a:fld>
            <a:endParaRPr lang="en-US" dirty="0"/>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7B5F8F53-BC2F-4C3B-92E9-9317618796EC}" type="datetime1">
              <a:rPr lang="en-US" smtClean="0"/>
              <a:pPr>
                <a:defRPr/>
              </a:pPr>
              <a:t>3/21/2013</a:t>
            </a:fld>
            <a:endParaRPr lang="en-US" dirty="0"/>
          </a:p>
        </p:txBody>
      </p:sp>
      <p:sp>
        <p:nvSpPr>
          <p:cNvPr id="4" name="Footer Placeholder 2"/>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5" name="Slide Number Placeholder 22"/>
          <p:cNvSpPr>
            <a:spLocks noGrp="1"/>
          </p:cNvSpPr>
          <p:nvPr>
            <p:ph type="sldNum" sz="quarter" idx="12"/>
          </p:nvPr>
        </p:nvSpPr>
        <p:spPr/>
        <p:txBody>
          <a:bodyPr/>
          <a:lstStyle>
            <a:lvl1pPr>
              <a:defRPr/>
            </a:lvl1pPr>
          </a:lstStyle>
          <a:p>
            <a:pPr>
              <a:defRPr/>
            </a:pPr>
            <a:fld id="{A92B96E7-4477-46EB-A013-69610228C7E4}" type="slidenum">
              <a:rPr lang="en-US"/>
              <a:pPr>
                <a:defRPr/>
              </a:pPr>
              <a:t>‹#›</a:t>
            </a:fld>
            <a:endParaRPr lang="en-US" dirty="0"/>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DDF0F5BC-1CA1-494E-8A47-824951018D8B}" type="datetime1">
              <a:rPr lang="en-US" smtClean="0"/>
              <a:pPr>
                <a:defRPr/>
              </a:pPr>
              <a:t>3/21/2013</a:t>
            </a:fld>
            <a:endParaRPr lang="en-US" dirty="0"/>
          </a:p>
        </p:txBody>
      </p:sp>
      <p:sp>
        <p:nvSpPr>
          <p:cNvPr id="3" name="Footer Placeholder 2"/>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4" name="Slide Number Placeholder 22"/>
          <p:cNvSpPr>
            <a:spLocks noGrp="1"/>
          </p:cNvSpPr>
          <p:nvPr>
            <p:ph type="sldNum" sz="quarter" idx="12"/>
          </p:nvPr>
        </p:nvSpPr>
        <p:spPr/>
        <p:txBody>
          <a:bodyPr/>
          <a:lstStyle>
            <a:lvl1pPr>
              <a:defRPr/>
            </a:lvl1pPr>
          </a:lstStyle>
          <a:p>
            <a:pPr>
              <a:defRPr/>
            </a:pPr>
            <a:fld id="{88B60C3A-BFD0-493C-A48B-C22769291EE9}" type="slidenum">
              <a:rPr lang="en-US"/>
              <a:pPr>
                <a:defRPr/>
              </a:pPr>
              <a:t>‹#›</a:t>
            </a:fld>
            <a:endParaRPr lang="en-US" dirty="0"/>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51435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52388"/>
            <a:ext cx="9013825" cy="5019675"/>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04788"/>
            <a:ext cx="7772400" cy="85725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200150"/>
            <a:ext cx="1905000" cy="337185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200150"/>
            <a:ext cx="5715000" cy="3371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D105DD0F-57C6-465E-93A2-FC1A03DFEE53}" type="datetime1">
              <a:rPr lang="en-US" smtClean="0"/>
              <a:pPr>
                <a:defRPr/>
              </a:pPr>
              <a:t>3/21/2013</a:t>
            </a:fld>
            <a:endParaRPr lang="en-US" dirty="0"/>
          </a:p>
        </p:txBody>
      </p:sp>
      <p:sp>
        <p:nvSpPr>
          <p:cNvPr id="8" name="Footer Placeholder 5"/>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9" name="Slide Number Placeholder 6"/>
          <p:cNvSpPr>
            <a:spLocks noGrp="1"/>
          </p:cNvSpPr>
          <p:nvPr>
            <p:ph type="sldNum" sz="quarter" idx="12"/>
          </p:nvPr>
        </p:nvSpPr>
        <p:spPr/>
        <p:txBody>
          <a:bodyPr/>
          <a:lstStyle>
            <a:lvl1pPr>
              <a:defRPr/>
            </a:lvl1pPr>
          </a:lstStyle>
          <a:p>
            <a:pPr>
              <a:defRPr/>
            </a:pPr>
            <a:fld id="{B5BB3F82-8F2B-4156-9699-7BE62023D671}" type="slidenum">
              <a:rPr lang="en-US"/>
              <a:pPr>
                <a:defRPr/>
              </a:pPr>
              <a:t>‹#›</a:t>
            </a:fld>
            <a:endParaRPr lang="en-US" dirty="0"/>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3513138"/>
            <a:ext cx="9007475" cy="68262"/>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3487738"/>
            <a:ext cx="9007475" cy="34925"/>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3579813"/>
            <a:ext cx="9007475" cy="3651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3675413"/>
            <a:ext cx="7315200" cy="391716"/>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4084369"/>
            <a:ext cx="7315200" cy="51435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9" y="50006"/>
            <a:ext cx="9001873" cy="3436144"/>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1C683AEF-B8AC-439A-9D1D-F1DFE3EC1CC0}" type="datetime1">
              <a:rPr lang="en-US" smtClean="0"/>
              <a:pPr>
                <a:defRPr/>
              </a:pPr>
              <a:t>3/21/2013</a:t>
            </a:fld>
            <a:endParaRPr lang="en-US"/>
          </a:p>
        </p:txBody>
      </p:sp>
      <p:sp>
        <p:nvSpPr>
          <p:cNvPr id="9" name="Footer Placeholder 5"/>
          <p:cNvSpPr>
            <a:spLocks noGrp="1"/>
          </p:cNvSpPr>
          <p:nvPr>
            <p:ph type="ftr" sz="quarter" idx="11"/>
          </p:nvPr>
        </p:nvSpPr>
        <p:spPr>
          <a:xfrm>
            <a:off x="914400" y="4629150"/>
            <a:ext cx="3886200" cy="342900"/>
          </a:xfrm>
        </p:spPr>
        <p:txBody>
          <a:bodyPr/>
          <a:lstStyle>
            <a:lvl1pPr>
              <a:defRPr/>
            </a:lvl1pPr>
          </a:lstStyle>
          <a:p>
            <a:pPr>
              <a:defRPr/>
            </a:pPr>
            <a:r>
              <a:rPr lang="en-US" smtClean="0"/>
              <a:t>MEPB:1st Quarter Y2012 Budget Performance Appraisal</a:t>
            </a:r>
            <a:endParaRPr lang="en-US"/>
          </a:p>
        </p:txBody>
      </p:sp>
      <p:sp>
        <p:nvSpPr>
          <p:cNvPr id="10" name="Slide Number Placeholder 6"/>
          <p:cNvSpPr>
            <a:spLocks noGrp="1"/>
          </p:cNvSpPr>
          <p:nvPr>
            <p:ph type="sldNum" sz="quarter" idx="12"/>
          </p:nvPr>
        </p:nvSpPr>
        <p:spPr>
          <a:xfrm>
            <a:off x="146050" y="4656138"/>
            <a:ext cx="457200" cy="342900"/>
          </a:xfrm>
        </p:spPr>
        <p:txBody>
          <a:bodyPr/>
          <a:lstStyle>
            <a:lvl1pPr>
              <a:defRPr/>
            </a:lvl1pPr>
          </a:lstStyle>
          <a:p>
            <a:pPr>
              <a:defRPr/>
            </a:pPr>
            <a:fld id="{C39BC567-E365-4C5F-8ADD-E26D233361D6}" type="slidenum">
              <a:rPr lang="en-US"/>
              <a:pPr>
                <a:defRPr/>
              </a:pPr>
              <a:t>‹#›</a:t>
            </a:fld>
            <a:endParaRPr lang="en-US" dirty="0"/>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E1E5044-CA3F-4202-851C-7795FBF483FD}" type="datetime1">
              <a:rPr lang="en-US" smtClean="0"/>
              <a:pPr>
                <a:defRPr/>
              </a:pPr>
              <a:t>3/21/2013</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6" name="Slide Number Placeholder 22"/>
          <p:cNvSpPr>
            <a:spLocks noGrp="1"/>
          </p:cNvSpPr>
          <p:nvPr>
            <p:ph type="sldNum" sz="quarter" idx="12"/>
          </p:nvPr>
        </p:nvSpPr>
        <p:spPr/>
        <p:txBody>
          <a:bodyPr/>
          <a:lstStyle>
            <a:lvl1pPr>
              <a:defRPr/>
            </a:lvl1pPr>
          </a:lstStyle>
          <a:p>
            <a:pPr>
              <a:defRPr/>
            </a:pPr>
            <a:fld id="{05DFF0C6-AD33-4CF2-8FAE-CC04537497FB}" type="slidenum">
              <a:rPr lang="en-US"/>
              <a:pPr>
                <a:defRPr/>
              </a:pPr>
              <a:t>‹#›</a:t>
            </a:fld>
            <a:endParaRPr lang="en-US" dirty="0"/>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1"/>
            <a:ext cx="201168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05980"/>
            <a:ext cx="55626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5115A53-73F5-4B64-9236-8FE4406A5799}" type="datetime1">
              <a:rPr lang="en-US" smtClean="0"/>
              <a:pPr>
                <a:defRPr/>
              </a:pPr>
              <a:t>3/21/2013</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6" name="Slide Number Placeholder 22"/>
          <p:cNvSpPr>
            <a:spLocks noGrp="1"/>
          </p:cNvSpPr>
          <p:nvPr>
            <p:ph type="sldNum" sz="quarter" idx="12"/>
          </p:nvPr>
        </p:nvSpPr>
        <p:spPr/>
        <p:txBody>
          <a:bodyPr/>
          <a:lstStyle>
            <a:lvl1pPr>
              <a:defRPr/>
            </a:lvl1pPr>
          </a:lstStyle>
          <a:p>
            <a:pPr>
              <a:defRPr/>
            </a:pPr>
            <a:fld id="{11E2CCDF-8B0C-4F3A-B2DF-D6D62583FA6B}" type="slidenum">
              <a:rPr lang="en-US"/>
              <a:pPr>
                <a:defRPr/>
              </a:pPr>
              <a:t>‹#›</a:t>
            </a:fld>
            <a:endParaRPr lang="en-US" dirty="0"/>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85725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200151"/>
            <a:ext cx="8229600" cy="3394472"/>
          </a:xfrm>
        </p:spPr>
        <p:txBody>
          <a:bodyPr>
            <a:normAutofit/>
          </a:bodyPr>
          <a:lstStyle/>
          <a:p>
            <a:pPr lvl="0"/>
            <a:endParaRPr lang="en-GB" noProof="0" smtClean="0"/>
          </a:p>
        </p:txBody>
      </p:sp>
      <p:sp>
        <p:nvSpPr>
          <p:cNvPr id="4" name="Date Placeholder 13"/>
          <p:cNvSpPr>
            <a:spLocks noGrp="1"/>
          </p:cNvSpPr>
          <p:nvPr>
            <p:ph type="dt" sz="half" idx="10"/>
          </p:nvPr>
        </p:nvSpPr>
        <p:spPr/>
        <p:txBody>
          <a:bodyPr/>
          <a:lstStyle>
            <a:lvl1pPr>
              <a:defRPr/>
            </a:lvl1pPr>
          </a:lstStyle>
          <a:p>
            <a:pPr>
              <a:defRPr/>
            </a:pPr>
            <a:fld id="{825B6B5A-3789-47B8-B88E-4D39F169BDDC}" type="datetime1">
              <a:rPr lang="en-US" smtClean="0"/>
              <a:pPr>
                <a:defRPr/>
              </a:pPr>
              <a:t>3/21/2013</a:t>
            </a:fld>
            <a:endParaRPr lang="en-US" dirty="0"/>
          </a:p>
        </p:txBody>
      </p:sp>
      <p:sp>
        <p:nvSpPr>
          <p:cNvPr id="5" name="Footer Placeholder 2"/>
          <p:cNvSpPr>
            <a:spLocks noGrp="1"/>
          </p:cNvSpPr>
          <p:nvPr>
            <p:ph type="ftr" sz="quarter" idx="11"/>
          </p:nvPr>
        </p:nvSpPr>
        <p:spPr/>
        <p:txBody>
          <a:bodyPr/>
          <a:lstStyle>
            <a:lvl1pPr>
              <a:defRPr/>
            </a:lvl1pPr>
          </a:lstStyle>
          <a:p>
            <a:pPr>
              <a:defRPr/>
            </a:pPr>
            <a:r>
              <a:rPr lang="en-US" smtClean="0"/>
              <a:t>MEPB:1st Quarter Y2012 Budget Performance Appraisal</a:t>
            </a:r>
            <a:endParaRPr lang="en-US"/>
          </a:p>
        </p:txBody>
      </p:sp>
      <p:sp>
        <p:nvSpPr>
          <p:cNvPr id="6" name="Slide Number Placeholder 22"/>
          <p:cNvSpPr>
            <a:spLocks noGrp="1"/>
          </p:cNvSpPr>
          <p:nvPr>
            <p:ph type="sldNum" sz="quarter" idx="12"/>
          </p:nvPr>
        </p:nvSpPr>
        <p:spPr/>
        <p:txBody>
          <a:bodyPr/>
          <a:lstStyle>
            <a:lvl1pPr>
              <a:defRPr/>
            </a:lvl1pPr>
          </a:lstStyle>
          <a:p>
            <a:pPr>
              <a:defRPr/>
            </a:pPr>
            <a:fld id="{1F25BEC4-FDA3-446D-9876-CD0933323920}" type="slidenum">
              <a:rPr lang="en-US"/>
              <a:pPr>
                <a:defRPr/>
              </a:pPr>
              <a:t>‹#›</a:t>
            </a:fld>
            <a:endParaRPr lang="en-US" dirty="0"/>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51435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52388"/>
            <a:ext cx="9013825" cy="5019675"/>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3076" name="Title Placeholder 21"/>
          <p:cNvSpPr>
            <a:spLocks noGrp="1"/>
          </p:cNvSpPr>
          <p:nvPr>
            <p:ph type="title"/>
          </p:nvPr>
        </p:nvSpPr>
        <p:spPr bwMode="auto">
          <a:xfrm>
            <a:off x="914400" y="206375"/>
            <a:ext cx="7772400" cy="85725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en-US" smtClean="0"/>
              <a:t>Click to edit Master title style</a:t>
            </a:r>
          </a:p>
        </p:txBody>
      </p:sp>
      <p:sp>
        <p:nvSpPr>
          <p:cNvPr id="3077" name="Text Placeholder 12"/>
          <p:cNvSpPr>
            <a:spLocks noGrp="1"/>
          </p:cNvSpPr>
          <p:nvPr>
            <p:ph type="body" idx="1"/>
          </p:nvPr>
        </p:nvSpPr>
        <p:spPr bwMode="auto">
          <a:xfrm>
            <a:off x="914400" y="1085850"/>
            <a:ext cx="7772400" cy="3429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172200" y="4643438"/>
            <a:ext cx="2476500" cy="357187"/>
          </a:xfrm>
          <a:prstGeom prst="rect">
            <a:avLst/>
          </a:prstGeom>
        </p:spPr>
        <p:txBody>
          <a:bodyPr anchor="ctr" anchorCtr="0"/>
          <a:lstStyle>
            <a:lvl1pPr algn="r" eaLnBrk="1" latinLnBrk="0" hangingPunct="1">
              <a:defRPr kumimoji="0" sz="1400">
                <a:solidFill>
                  <a:schemeClr val="tx2"/>
                </a:solidFill>
                <a:latin typeface="Arial" pitchFamily="34" charset="0"/>
                <a:cs typeface="Arial" pitchFamily="34" charset="0"/>
              </a:defRPr>
            </a:lvl1pPr>
          </a:lstStyle>
          <a:p>
            <a:pPr>
              <a:defRPr/>
            </a:pPr>
            <a:fld id="{77A9E6B4-C606-4111-841B-B7F8B2A6B1CE}" type="datetime1">
              <a:rPr lang="en-US" smtClean="0"/>
              <a:pPr>
                <a:defRPr/>
              </a:pPr>
              <a:t>3/21/2013</a:t>
            </a:fld>
            <a:endParaRPr lang="en-US" dirty="0"/>
          </a:p>
        </p:txBody>
      </p:sp>
      <p:sp>
        <p:nvSpPr>
          <p:cNvPr id="3" name="Footer Placeholder 2"/>
          <p:cNvSpPr>
            <a:spLocks noGrp="1"/>
          </p:cNvSpPr>
          <p:nvPr>
            <p:ph type="ftr" sz="quarter" idx="3"/>
          </p:nvPr>
        </p:nvSpPr>
        <p:spPr>
          <a:xfrm>
            <a:off x="914400" y="4629150"/>
            <a:ext cx="3962400" cy="342900"/>
          </a:xfrm>
          <a:prstGeom prst="rect">
            <a:avLst/>
          </a:prstGeom>
        </p:spPr>
        <p:txBody>
          <a:bodyPr anchor="ctr" anchorCtr="0"/>
          <a:lstStyle>
            <a:lvl1pPr eaLnBrk="1" latinLnBrk="0" hangingPunct="1">
              <a:defRPr kumimoji="0" sz="1400">
                <a:solidFill>
                  <a:schemeClr val="tx2"/>
                </a:solidFill>
                <a:latin typeface="Arial" pitchFamily="34" charset="0"/>
                <a:cs typeface="Arial" pitchFamily="34" charset="0"/>
              </a:defRPr>
            </a:lvl1pPr>
          </a:lstStyle>
          <a:p>
            <a:pPr>
              <a:defRPr/>
            </a:pPr>
            <a:r>
              <a:rPr lang="en-US" smtClean="0"/>
              <a:t>MEPB:1st Quarter Y2012 Budget Performance Appraisal</a:t>
            </a:r>
            <a:endParaRPr lang="en-US"/>
          </a:p>
        </p:txBody>
      </p:sp>
      <p:sp>
        <p:nvSpPr>
          <p:cNvPr id="23" name="Slide Number Placeholder 22"/>
          <p:cNvSpPr>
            <a:spLocks noGrp="1"/>
          </p:cNvSpPr>
          <p:nvPr>
            <p:ph type="sldNum" sz="quarter" idx="4"/>
          </p:nvPr>
        </p:nvSpPr>
        <p:spPr>
          <a:xfrm>
            <a:off x="146050" y="4657725"/>
            <a:ext cx="457200" cy="3429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ABDDE797-82EB-47D7-A88C-4B4BDEF826F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4485" r:id="rId1"/>
    <p:sldLayoutId id="2147484477" r:id="rId2"/>
    <p:sldLayoutId id="2147484486" r:id="rId3"/>
    <p:sldLayoutId id="2147484478" r:id="rId4"/>
    <p:sldLayoutId id="2147484479" r:id="rId5"/>
    <p:sldLayoutId id="2147484480" r:id="rId6"/>
    <p:sldLayoutId id="2147484481" r:id="rId7"/>
    <p:sldLayoutId id="2147484487" r:id="rId8"/>
    <p:sldLayoutId id="2147484488" r:id="rId9"/>
    <p:sldLayoutId id="2147484482" r:id="rId10"/>
    <p:sldLayoutId id="2147484483" r:id="rId11"/>
    <p:sldLayoutId id="2147484484" r:id="rId12"/>
  </p:sldLayoutIdLst>
  <p:transition spd="slow">
    <p:fade/>
  </p:transition>
  <p:hf hdr="0" dt="0"/>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chart" Target="../charts/chart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chart" Target="../charts/chart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4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Footer Placeholder 3"/>
          <p:cNvSpPr>
            <a:spLocks noGrp="1"/>
          </p:cNvSpPr>
          <p:nvPr>
            <p:ph type="ftr" sz="quarter" idx="11"/>
          </p:nvPr>
        </p:nvSpPr>
        <p:spPr bwMode="auto">
          <a:xfrm>
            <a:off x="228600" y="4781550"/>
            <a:ext cx="8610600" cy="1778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5" name="Slide Number Placeholder 4"/>
          <p:cNvSpPr>
            <a:spLocks noGrp="1"/>
          </p:cNvSpPr>
          <p:nvPr>
            <p:ph type="sldNum" sz="quarter" idx="12"/>
          </p:nvPr>
        </p:nvSpPr>
        <p:spPr>
          <a:xfrm>
            <a:off x="8458200" y="4629150"/>
            <a:ext cx="457200" cy="342900"/>
          </a:xfrm>
        </p:spPr>
        <p:txBody>
          <a:bodyPr>
            <a:normAutofit/>
          </a:bodyPr>
          <a:lstStyle/>
          <a:p>
            <a:pPr>
              <a:defRPr/>
            </a:pPr>
            <a:fld id="{DC0D8B74-5CC2-41C0-9704-03923FA45E12}" type="slidenum">
              <a:rPr lang="en-US"/>
              <a:pPr>
                <a:defRPr/>
              </a:pPr>
              <a:t>1</a:t>
            </a:fld>
            <a:endParaRPr lang="en-US" dirty="0"/>
          </a:p>
        </p:txBody>
      </p:sp>
      <p:sp>
        <p:nvSpPr>
          <p:cNvPr id="8197" name="Content Placeholder 7"/>
          <p:cNvSpPr>
            <a:spLocks noGrp="1"/>
          </p:cNvSpPr>
          <p:nvPr>
            <p:ph sz="quarter" idx="1"/>
          </p:nvPr>
        </p:nvSpPr>
        <p:spPr>
          <a:xfrm>
            <a:off x="609600" y="1657350"/>
            <a:ext cx="8305800" cy="2209800"/>
          </a:xfrm>
        </p:spPr>
        <p:txBody>
          <a:bodyPr/>
          <a:lstStyle/>
          <a:p>
            <a:pPr algn="ctr" eaLnBrk="1" hangingPunct="1">
              <a:buFont typeface="Wingdings" pitchFamily="2" charset="2"/>
              <a:buNone/>
            </a:pPr>
            <a:r>
              <a:rPr lang="en-US" sz="3200" b="1" dirty="0" smtClean="0">
                <a:latin typeface="Berlin Sans FB Demi" pitchFamily="34" charset="0"/>
              </a:rPr>
              <a:t>VISION</a:t>
            </a:r>
          </a:p>
          <a:p>
            <a:pPr algn="just" eaLnBrk="1" hangingPunct="1">
              <a:buFont typeface="Wingdings" pitchFamily="2" charset="2"/>
              <a:buNone/>
            </a:pPr>
            <a:r>
              <a:rPr lang="en-US" sz="2400" dirty="0" smtClean="0"/>
              <a:t>	</a:t>
            </a:r>
            <a:r>
              <a:rPr lang="en-US" sz="2000" b="1" dirty="0" smtClean="0">
                <a:latin typeface="Rockwell" pitchFamily="18" charset="0"/>
              </a:rPr>
              <a:t>To be the primary Agency of Government that facilitates efficient and effective </a:t>
            </a:r>
            <a:r>
              <a:rPr lang="en-US" sz="2000" b="1" dirty="0" err="1" smtClean="0">
                <a:latin typeface="Rockwell" pitchFamily="18" charset="0"/>
              </a:rPr>
              <a:t>mobilisation</a:t>
            </a:r>
            <a:r>
              <a:rPr lang="en-US" sz="2000" b="1" dirty="0" smtClean="0">
                <a:latin typeface="Rockwell" pitchFamily="18" charset="0"/>
              </a:rPr>
              <a:t>, planning, allocation and </a:t>
            </a:r>
            <a:r>
              <a:rPr lang="en-US" sz="2000" b="1" dirty="0" err="1" smtClean="0">
                <a:latin typeface="Rockwell" pitchFamily="18" charset="0"/>
              </a:rPr>
              <a:t>utilisation</a:t>
            </a:r>
            <a:r>
              <a:rPr lang="en-US" sz="2000" b="1" dirty="0" smtClean="0">
                <a:latin typeface="Rockwell" pitchFamily="18" charset="0"/>
              </a:rPr>
              <a:t> of resources for socio-economic transformation of Lagos State</a:t>
            </a:r>
            <a:endParaRPr lang="en-US" sz="2400" b="1" dirty="0" smtClean="0">
              <a:latin typeface="Rockwell" pitchFamily="18" charset="0"/>
            </a:endParaRPr>
          </a:p>
        </p:txBody>
      </p:sp>
      <p:pic>
        <p:nvPicPr>
          <p:cNvPr id="8198" name="Picture 9" descr="MEPB fin_0.tmp"/>
          <p:cNvPicPr>
            <a:picLocks noChangeAspect="1"/>
          </p:cNvPicPr>
          <p:nvPr/>
        </p:nvPicPr>
        <p:blipFill>
          <a:blip r:embed="rId3" cstate="print"/>
          <a:srcRect l="37587" t="2222" r="1588" b="55556"/>
          <a:stretch>
            <a:fillRect/>
          </a:stretch>
        </p:blipFill>
        <p:spPr bwMode="auto">
          <a:xfrm>
            <a:off x="6858000" y="133350"/>
            <a:ext cx="1447800" cy="1143000"/>
          </a:xfrm>
          <a:prstGeom prst="rect">
            <a:avLst/>
          </a:prstGeom>
          <a:noFill/>
          <a:ln w="9525">
            <a:noFill/>
            <a:miter lim="800000"/>
            <a:headEnd/>
            <a:tailEnd/>
          </a:ln>
        </p:spPr>
      </p:pic>
      <p:pic>
        <p:nvPicPr>
          <p:cNvPr id="8199" name="Picture 7" descr="MEPB fin_0.tmp"/>
          <p:cNvPicPr>
            <a:picLocks noChangeAspect="1"/>
          </p:cNvPicPr>
          <p:nvPr/>
        </p:nvPicPr>
        <p:blipFill>
          <a:blip r:embed="rId4" cstate="print"/>
          <a:srcRect l="6554" t="11111" r="63655" b="61111"/>
          <a:stretch>
            <a:fillRect/>
          </a:stretch>
        </p:blipFill>
        <p:spPr bwMode="auto">
          <a:xfrm>
            <a:off x="152400" y="285750"/>
            <a:ext cx="1600200" cy="10668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4"/>
          <p:cNvSpPr>
            <a:spLocks noGrp="1"/>
          </p:cNvSpPr>
          <p:nvPr>
            <p:ph type="title"/>
          </p:nvPr>
        </p:nvSpPr>
        <p:spPr>
          <a:xfrm>
            <a:off x="1066800" y="590550"/>
            <a:ext cx="7620000" cy="914400"/>
          </a:xfrm>
        </p:spPr>
        <p:txBody>
          <a:bodyPr/>
          <a:lstStyle/>
          <a:p>
            <a:pPr algn="ctr" eaLnBrk="1" hangingPunct="1"/>
            <a:r>
              <a:rPr lang="en-US" sz="2400" b="1" smtClean="0">
                <a:solidFill>
                  <a:schemeClr val="tx1"/>
                </a:solidFill>
              </a:rPr>
              <a:t>LAGOS STATE GOVERNMENT</a:t>
            </a:r>
            <a:r>
              <a:rPr lang="en-US" sz="2000" b="1" smtClean="0">
                <a:solidFill>
                  <a:schemeClr val="tx1"/>
                </a:solidFill>
              </a:rPr>
              <a:t/>
            </a:r>
            <a:br>
              <a:rPr lang="en-US" sz="2000" b="1" smtClean="0">
                <a:solidFill>
                  <a:schemeClr val="tx1"/>
                </a:solidFill>
              </a:rPr>
            </a:br>
            <a:r>
              <a:rPr lang="en-US" sz="2000" b="1" smtClean="0">
                <a:solidFill>
                  <a:schemeClr val="tx1"/>
                </a:solidFill>
              </a:rPr>
              <a:t>MINISTRY OF ECONOMIC PLANNING &amp; BUDGET</a:t>
            </a:r>
          </a:p>
        </p:txBody>
      </p:sp>
      <p:sp>
        <p:nvSpPr>
          <p:cNvPr id="2" name="Content Placeholder 5"/>
          <p:cNvSpPr>
            <a:spLocks noGrp="1"/>
          </p:cNvSpPr>
          <p:nvPr>
            <p:ph type="body" idx="1"/>
          </p:nvPr>
        </p:nvSpPr>
        <p:spPr>
          <a:xfrm>
            <a:off x="1371600" y="2057400"/>
            <a:ext cx="7123113" cy="2571750"/>
          </a:xfrm>
        </p:spPr>
        <p:txBody>
          <a:bodyPr>
            <a:normAutofit fontScale="92500" lnSpcReduction="10000"/>
          </a:bodyPr>
          <a:lstStyle/>
          <a:p>
            <a:pPr algn="ctr" eaLnBrk="1" fontAlgn="auto" hangingPunct="1">
              <a:lnSpc>
                <a:spcPct val="80000"/>
              </a:lnSpc>
              <a:spcBef>
                <a:spcPts val="580"/>
              </a:spcBef>
              <a:spcAft>
                <a:spcPts val="0"/>
              </a:spcAft>
              <a:buFont typeface="Wingdings 2"/>
              <a:buNone/>
              <a:defRPr/>
            </a:pPr>
            <a:endParaRPr lang="en-US" dirty="0" smtClean="0">
              <a:solidFill>
                <a:srgbClr val="002060"/>
              </a:solidFill>
              <a:latin typeface="Arial Black" pitchFamily="34" charset="0"/>
            </a:endParaRPr>
          </a:p>
          <a:p>
            <a:pPr algn="ctr" eaLnBrk="1" fontAlgn="auto" hangingPunct="1">
              <a:lnSpc>
                <a:spcPct val="80000"/>
              </a:lnSpc>
              <a:spcBef>
                <a:spcPts val="580"/>
              </a:spcBef>
              <a:spcAft>
                <a:spcPts val="0"/>
              </a:spcAft>
              <a:buFont typeface="Wingdings 2"/>
              <a:buNone/>
              <a:defRPr/>
            </a:pPr>
            <a:r>
              <a:rPr lang="en-US" dirty="0" smtClean="0">
                <a:solidFill>
                  <a:srgbClr val="002060"/>
                </a:solidFill>
                <a:latin typeface="Arial Black" pitchFamily="34" charset="0"/>
              </a:rPr>
              <a:t>Y2012</a:t>
            </a:r>
          </a:p>
          <a:p>
            <a:pPr algn="ctr" eaLnBrk="1" fontAlgn="auto" hangingPunct="1">
              <a:lnSpc>
                <a:spcPct val="80000"/>
              </a:lnSpc>
              <a:spcBef>
                <a:spcPts val="580"/>
              </a:spcBef>
              <a:spcAft>
                <a:spcPts val="0"/>
              </a:spcAft>
              <a:buFont typeface="Wingdings 2"/>
              <a:buNone/>
              <a:defRPr/>
            </a:pPr>
            <a:r>
              <a:rPr lang="en-US" dirty="0" smtClean="0">
                <a:solidFill>
                  <a:srgbClr val="002060"/>
                </a:solidFill>
                <a:latin typeface="Arial Black" pitchFamily="34" charset="0"/>
              </a:rPr>
              <a:t>1ST QUARTER BUDGET PERFORMANCE</a:t>
            </a:r>
          </a:p>
          <a:p>
            <a:pPr algn="ctr" eaLnBrk="1" fontAlgn="auto" hangingPunct="1">
              <a:lnSpc>
                <a:spcPct val="80000"/>
              </a:lnSpc>
              <a:spcBef>
                <a:spcPts val="580"/>
              </a:spcBef>
              <a:spcAft>
                <a:spcPts val="0"/>
              </a:spcAft>
              <a:buFont typeface="Wingdings 2"/>
              <a:buNone/>
              <a:defRPr/>
            </a:pPr>
            <a:r>
              <a:rPr lang="en-US" dirty="0" smtClean="0">
                <a:solidFill>
                  <a:srgbClr val="002060"/>
                </a:solidFill>
                <a:latin typeface="Arial Black" pitchFamily="34" charset="0"/>
              </a:rPr>
              <a:t>APPRAISAL    </a:t>
            </a:r>
          </a:p>
          <a:p>
            <a:pPr algn="ctr" eaLnBrk="1" fontAlgn="auto" hangingPunct="1">
              <a:lnSpc>
                <a:spcPct val="80000"/>
              </a:lnSpc>
              <a:spcBef>
                <a:spcPts val="580"/>
              </a:spcBef>
              <a:spcAft>
                <a:spcPts val="0"/>
              </a:spcAft>
              <a:buFont typeface="Wingdings 2"/>
              <a:buNone/>
              <a:defRPr/>
            </a:pPr>
            <a:r>
              <a:rPr lang="en-US" dirty="0" smtClean="0">
                <a:solidFill>
                  <a:srgbClr val="002060"/>
                </a:solidFill>
                <a:latin typeface="Arial Black" pitchFamily="34" charset="0"/>
              </a:rPr>
              <a:t> By</a:t>
            </a:r>
          </a:p>
          <a:p>
            <a:pPr algn="ctr" eaLnBrk="1" fontAlgn="auto" hangingPunct="1">
              <a:lnSpc>
                <a:spcPct val="80000"/>
              </a:lnSpc>
              <a:spcBef>
                <a:spcPts val="580"/>
              </a:spcBef>
              <a:spcAft>
                <a:spcPts val="0"/>
              </a:spcAft>
              <a:buFont typeface="Wingdings 2"/>
              <a:buNone/>
              <a:defRPr/>
            </a:pPr>
            <a:r>
              <a:rPr lang="en-US" sz="2000" b="1" dirty="0" smtClean="0">
                <a:solidFill>
                  <a:srgbClr val="C00000"/>
                </a:solidFill>
                <a:latin typeface="Arial Black" pitchFamily="34" charset="0"/>
              </a:rPr>
              <a:t>Mr. Ben </a:t>
            </a:r>
            <a:r>
              <a:rPr lang="en-US" sz="2000" b="1" dirty="0" err="1" smtClean="0">
                <a:solidFill>
                  <a:srgbClr val="C00000"/>
                </a:solidFill>
                <a:latin typeface="Arial Black" pitchFamily="34" charset="0"/>
              </a:rPr>
              <a:t>Akabueze</a:t>
            </a:r>
            <a:endParaRPr lang="en-US" sz="2000" b="1" dirty="0" smtClean="0">
              <a:solidFill>
                <a:srgbClr val="C00000"/>
              </a:solidFill>
              <a:latin typeface="Arial Black" pitchFamily="34" charset="0"/>
            </a:endParaRPr>
          </a:p>
          <a:p>
            <a:pPr algn="ctr" eaLnBrk="1" fontAlgn="auto" hangingPunct="1">
              <a:lnSpc>
                <a:spcPct val="80000"/>
              </a:lnSpc>
              <a:spcBef>
                <a:spcPts val="580"/>
              </a:spcBef>
              <a:spcAft>
                <a:spcPts val="0"/>
              </a:spcAft>
              <a:buFont typeface="Wingdings 2"/>
              <a:buNone/>
              <a:defRPr/>
            </a:pPr>
            <a:r>
              <a:rPr lang="en-US" sz="2000" b="1" dirty="0" smtClean="0">
                <a:solidFill>
                  <a:srgbClr val="C00000"/>
                </a:solidFill>
                <a:latin typeface="Arial Black" pitchFamily="34" charset="0"/>
              </a:rPr>
              <a:t>Hon. Commissioner (MEPB)</a:t>
            </a:r>
            <a:endParaRPr lang="en-US" sz="1000" b="1" dirty="0" smtClean="0">
              <a:solidFill>
                <a:srgbClr val="C00000"/>
              </a:solidFill>
            </a:endParaRPr>
          </a:p>
          <a:p>
            <a:pPr algn="ctr" eaLnBrk="1" fontAlgn="auto" hangingPunct="1">
              <a:spcBef>
                <a:spcPct val="0"/>
              </a:spcBef>
              <a:spcAft>
                <a:spcPts val="0"/>
              </a:spcAft>
              <a:buFont typeface="Wingdings 2"/>
              <a:buNone/>
              <a:defRPr/>
            </a:pPr>
            <a:endParaRPr lang="en-US" sz="1100" b="1" dirty="0" smtClean="0"/>
          </a:p>
          <a:p>
            <a:pPr algn="ctr" eaLnBrk="1" fontAlgn="auto" hangingPunct="1">
              <a:spcBef>
                <a:spcPct val="0"/>
              </a:spcBef>
              <a:spcAft>
                <a:spcPts val="0"/>
              </a:spcAft>
              <a:buFont typeface="Wingdings 2"/>
              <a:buNone/>
              <a:defRPr/>
            </a:pPr>
            <a:r>
              <a:rPr lang="en-US" sz="1800" b="1" dirty="0" smtClean="0">
                <a:solidFill>
                  <a:schemeClr val="bg1">
                    <a:lumMod val="50000"/>
                  </a:schemeClr>
                </a:solidFill>
              </a:rPr>
              <a:t>13</a:t>
            </a:r>
            <a:r>
              <a:rPr lang="en-US" sz="1800" b="1" baseline="30000" dirty="0" smtClean="0">
                <a:solidFill>
                  <a:schemeClr val="bg1">
                    <a:lumMod val="50000"/>
                  </a:schemeClr>
                </a:solidFill>
              </a:rPr>
              <a:t>th</a:t>
            </a:r>
            <a:r>
              <a:rPr lang="en-US" sz="1800" b="1" dirty="0" smtClean="0">
                <a:solidFill>
                  <a:schemeClr val="bg1">
                    <a:lumMod val="50000"/>
                  </a:schemeClr>
                </a:solidFill>
              </a:rPr>
              <a:t> April, 2012</a:t>
            </a:r>
          </a:p>
        </p:txBody>
      </p:sp>
      <p:sp>
        <p:nvSpPr>
          <p:cNvPr id="9220" name="Footer Placeholder 1"/>
          <p:cNvSpPr>
            <a:spLocks noGrp="1"/>
          </p:cNvSpPr>
          <p:nvPr>
            <p:ph type="ftr" sz="quarter" idx="11"/>
          </p:nvPr>
        </p:nvSpPr>
        <p:spPr bwMode="auto">
          <a:xfrm>
            <a:off x="152400" y="4686300"/>
            <a:ext cx="8839200" cy="27305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8" name="Slide Number Placeholder 7"/>
          <p:cNvSpPr>
            <a:spLocks noGrp="1"/>
          </p:cNvSpPr>
          <p:nvPr>
            <p:ph type="sldNum" sz="quarter" idx="12"/>
          </p:nvPr>
        </p:nvSpPr>
        <p:spPr>
          <a:xfrm>
            <a:off x="8382000" y="4629150"/>
            <a:ext cx="457200" cy="342900"/>
          </a:xfrm>
        </p:spPr>
        <p:txBody>
          <a:bodyPr/>
          <a:lstStyle/>
          <a:p>
            <a:pPr>
              <a:defRPr/>
            </a:pPr>
            <a:fld id="{35438BB6-B16A-429E-AC2A-46B94AE4FF6F}" type="slidenum">
              <a:rPr lang="en-US"/>
              <a:pPr>
                <a:defRPr/>
              </a:pPr>
              <a:t>2</a:t>
            </a:fld>
            <a:endParaRPr lang="en-US" dirty="0"/>
          </a:p>
        </p:txBody>
      </p:sp>
      <p:pic>
        <p:nvPicPr>
          <p:cNvPr id="9222"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9223" name="Picture 9" descr="MEPB fin_0.tmp"/>
          <p:cNvPicPr>
            <a:picLocks noChangeAspect="1"/>
          </p:cNvPicPr>
          <p:nvPr/>
        </p:nvPicPr>
        <p:blipFill>
          <a:blip r:embed="rId4"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0"/>
            <a:ext cx="8229600" cy="590550"/>
          </a:xfrm>
        </p:spPr>
        <p:txBody>
          <a:bodyPr>
            <a:normAutofit fontScale="90000"/>
          </a:bodyPr>
          <a:lstStyle/>
          <a:p>
            <a:pPr eaLnBrk="1" fontAlgn="auto" hangingPunct="1">
              <a:spcAft>
                <a:spcPts val="0"/>
              </a:spcAft>
              <a:defRPr/>
            </a:pPr>
            <a:r>
              <a:rPr lang="en-US" b="1" dirty="0" smtClean="0"/>
              <a:t/>
            </a:r>
            <a:br>
              <a:rPr lang="en-US" b="1" dirty="0" smtClean="0"/>
            </a:br>
            <a:r>
              <a:rPr lang="en-US" b="1" dirty="0" smtClean="0"/>
              <a:t/>
            </a:r>
            <a:br>
              <a:rPr lang="en-US" b="1" dirty="0" smtClean="0"/>
            </a:br>
            <a:r>
              <a:rPr lang="en-US" b="1" dirty="0" smtClean="0"/>
              <a:t>	 		</a:t>
            </a:r>
            <a:r>
              <a:rPr lang="en-US" b="1" dirty="0" smtClean="0">
                <a:solidFill>
                  <a:schemeClr val="tx1"/>
                </a:solidFill>
              </a:rPr>
              <a:t>   </a:t>
            </a:r>
            <a:r>
              <a:rPr lang="en-US" sz="3600" b="1" dirty="0" smtClean="0">
                <a:solidFill>
                  <a:srgbClr val="002060"/>
                </a:solidFill>
                <a:latin typeface="Arial" pitchFamily="34" charset="0"/>
                <a:cs typeface="Arial" pitchFamily="34" charset="0"/>
              </a:rPr>
              <a:t>OUTLINE</a:t>
            </a:r>
          </a:p>
        </p:txBody>
      </p:sp>
      <p:sp>
        <p:nvSpPr>
          <p:cNvPr id="10243" name="Footer Placeholder 4"/>
          <p:cNvSpPr>
            <a:spLocks noGrp="1"/>
          </p:cNvSpPr>
          <p:nvPr>
            <p:ph type="ftr" sz="quarter" idx="11"/>
          </p:nvPr>
        </p:nvSpPr>
        <p:spPr bwMode="auto">
          <a:xfrm>
            <a:off x="228600" y="4705350"/>
            <a:ext cx="8229600" cy="2286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8" name="Slide Number Placeholder 7"/>
          <p:cNvSpPr>
            <a:spLocks noGrp="1"/>
          </p:cNvSpPr>
          <p:nvPr>
            <p:ph type="sldNum" sz="quarter" idx="12"/>
          </p:nvPr>
        </p:nvSpPr>
        <p:spPr>
          <a:xfrm>
            <a:off x="8458200" y="4629150"/>
            <a:ext cx="457200" cy="342900"/>
          </a:xfrm>
        </p:spPr>
        <p:txBody>
          <a:bodyPr>
            <a:normAutofit/>
          </a:bodyPr>
          <a:lstStyle/>
          <a:p>
            <a:pPr>
              <a:defRPr/>
            </a:pPr>
            <a:fld id="{72621B46-188A-45A1-9A4C-14B66860C9EC}" type="slidenum">
              <a:rPr lang="en-US"/>
              <a:pPr>
                <a:defRPr/>
              </a:pPr>
              <a:t>3</a:t>
            </a:fld>
            <a:endParaRPr lang="en-US" dirty="0"/>
          </a:p>
        </p:txBody>
      </p:sp>
      <p:sp>
        <p:nvSpPr>
          <p:cNvPr id="10245" name="Rectangle 3"/>
          <p:cNvSpPr>
            <a:spLocks noGrp="1" noChangeArrowheads="1"/>
          </p:cNvSpPr>
          <p:nvPr>
            <p:ph sz="quarter" idx="1"/>
          </p:nvPr>
        </p:nvSpPr>
        <p:spPr>
          <a:xfrm>
            <a:off x="609600" y="514350"/>
            <a:ext cx="8153400" cy="4191000"/>
          </a:xfrm>
        </p:spPr>
        <p:txBody>
          <a:bodyPr/>
          <a:lstStyle/>
          <a:p>
            <a:pPr eaLnBrk="1" hangingPunct="1"/>
            <a:r>
              <a:rPr lang="en-US" dirty="0" smtClean="0">
                <a:solidFill>
                  <a:srgbClr val="C00000"/>
                </a:solidFill>
                <a:latin typeface="Arial Rounded MT Bold" pitchFamily="34" charset="0"/>
                <a:cs typeface="Aharoni" pitchFamily="2" charset="-79"/>
              </a:rPr>
              <a:t>Purpose of the briefing</a:t>
            </a:r>
          </a:p>
          <a:p>
            <a:pPr eaLnBrk="1" hangingPunct="1"/>
            <a:r>
              <a:rPr lang="en-US" dirty="0" smtClean="0">
                <a:solidFill>
                  <a:srgbClr val="C00000"/>
                </a:solidFill>
                <a:latin typeface="Arial Rounded MT Bold" pitchFamily="34" charset="0"/>
                <a:cs typeface="Aharoni" pitchFamily="2" charset="-79"/>
              </a:rPr>
              <a:t>Y2012 Budget </a:t>
            </a:r>
          </a:p>
          <a:p>
            <a:pPr eaLnBrk="1" hangingPunct="1"/>
            <a:r>
              <a:rPr lang="en-US" dirty="0" smtClean="0">
                <a:solidFill>
                  <a:srgbClr val="C00000"/>
                </a:solidFill>
                <a:latin typeface="Arial Rounded MT Bold" pitchFamily="34" charset="0"/>
                <a:cs typeface="Aharoni" pitchFamily="2" charset="-79"/>
              </a:rPr>
              <a:t>Implementation Strategies</a:t>
            </a:r>
          </a:p>
          <a:p>
            <a:pPr eaLnBrk="1" hangingPunct="1"/>
            <a:r>
              <a:rPr lang="en-US" dirty="0" smtClean="0">
                <a:solidFill>
                  <a:srgbClr val="C00000"/>
                </a:solidFill>
                <a:latin typeface="Arial Rounded MT Bold" pitchFamily="34" charset="0"/>
                <a:cs typeface="Aharoni" pitchFamily="2" charset="-79"/>
              </a:rPr>
              <a:t>1</a:t>
            </a:r>
            <a:r>
              <a:rPr lang="en-US" baseline="30000" dirty="0" smtClean="0">
                <a:solidFill>
                  <a:srgbClr val="C00000"/>
                </a:solidFill>
                <a:latin typeface="Arial Rounded MT Bold" pitchFamily="34" charset="0"/>
                <a:cs typeface="Aharoni" pitchFamily="2" charset="-79"/>
              </a:rPr>
              <a:t>st</a:t>
            </a:r>
            <a:r>
              <a:rPr lang="en-US" dirty="0" smtClean="0">
                <a:solidFill>
                  <a:srgbClr val="C00000"/>
                </a:solidFill>
                <a:latin typeface="Arial Rounded MT Bold" pitchFamily="34" charset="0"/>
                <a:cs typeface="Aharoni" pitchFamily="2" charset="-79"/>
              </a:rPr>
              <a:t> Quarter Budget Performance</a:t>
            </a:r>
          </a:p>
          <a:p>
            <a:pPr lvl="1" eaLnBrk="1" hangingPunct="1">
              <a:buFont typeface="Courier New" pitchFamily="49" charset="0"/>
              <a:buChar char="o"/>
            </a:pPr>
            <a:r>
              <a:rPr lang="en-US" dirty="0" smtClean="0">
                <a:solidFill>
                  <a:srgbClr val="C00000"/>
                </a:solidFill>
                <a:latin typeface="Arial Rounded MT Bold" pitchFamily="34" charset="0"/>
                <a:cs typeface="Aharoni" pitchFamily="2" charset="-79"/>
              </a:rPr>
              <a:t>Revenue Appraisal</a:t>
            </a:r>
          </a:p>
          <a:p>
            <a:pPr lvl="1" eaLnBrk="1" hangingPunct="1">
              <a:buFont typeface="Courier New" pitchFamily="49" charset="0"/>
              <a:buChar char="o"/>
            </a:pPr>
            <a:r>
              <a:rPr lang="en-US" dirty="0" smtClean="0">
                <a:solidFill>
                  <a:srgbClr val="C00000"/>
                </a:solidFill>
                <a:latin typeface="Arial Rounded MT Bold" pitchFamily="34" charset="0"/>
                <a:cs typeface="Aharoni" pitchFamily="2" charset="-79"/>
              </a:rPr>
              <a:t>Expenditure Appraisal</a:t>
            </a:r>
          </a:p>
          <a:p>
            <a:pPr lvl="1" eaLnBrk="1" hangingPunct="1">
              <a:buFont typeface="Courier New" pitchFamily="49" charset="0"/>
              <a:buChar char="o"/>
            </a:pPr>
            <a:r>
              <a:rPr lang="en-US" dirty="0" smtClean="0">
                <a:solidFill>
                  <a:srgbClr val="C00000"/>
                </a:solidFill>
                <a:latin typeface="Arial Rounded MT Bold" pitchFamily="34" charset="0"/>
                <a:cs typeface="Aharoni" pitchFamily="2" charset="-79"/>
              </a:rPr>
              <a:t>Comparative Analysis</a:t>
            </a:r>
          </a:p>
          <a:p>
            <a:pPr eaLnBrk="1" hangingPunct="1"/>
            <a:r>
              <a:rPr lang="en-US" dirty="0" smtClean="0">
                <a:solidFill>
                  <a:srgbClr val="C00000"/>
                </a:solidFill>
                <a:latin typeface="Arial Rounded MT Bold" pitchFamily="34" charset="0"/>
                <a:cs typeface="Aharoni" pitchFamily="2" charset="-79"/>
              </a:rPr>
              <a:t>Observations</a:t>
            </a:r>
          </a:p>
          <a:p>
            <a:pPr eaLnBrk="1" hangingPunct="1"/>
            <a:r>
              <a:rPr lang="en-US" dirty="0" smtClean="0">
                <a:solidFill>
                  <a:srgbClr val="C00000"/>
                </a:solidFill>
                <a:latin typeface="Arial Rounded MT Bold" pitchFamily="34" charset="0"/>
                <a:cs typeface="Aharoni" pitchFamily="2" charset="-79"/>
              </a:rPr>
              <a:t>Conclusion(s)</a:t>
            </a:r>
          </a:p>
        </p:txBody>
      </p:sp>
      <p:pic>
        <p:nvPicPr>
          <p:cNvPr id="1024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1024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Purpose of the briefing</a:t>
            </a:r>
            <a:endParaRPr lang="en-US" dirty="0"/>
          </a:p>
        </p:txBody>
      </p:sp>
      <p:sp>
        <p:nvSpPr>
          <p:cNvPr id="3" name="Content Placeholder 2"/>
          <p:cNvSpPr>
            <a:spLocks noGrp="1"/>
          </p:cNvSpPr>
          <p:nvPr>
            <p:ph sz="quarter" idx="1"/>
          </p:nvPr>
        </p:nvSpPr>
        <p:spPr/>
        <p:txBody>
          <a:bodyPr/>
          <a:lstStyle/>
          <a:p>
            <a:endParaRPr lang="en-US" dirty="0" smtClean="0"/>
          </a:p>
          <a:p>
            <a:endParaRPr lang="en-US" dirty="0" smtClean="0"/>
          </a:p>
          <a:p>
            <a:r>
              <a:rPr lang="en-US" dirty="0" smtClean="0">
                <a:cs typeface="Arial" pitchFamily="34" charset="0"/>
              </a:rPr>
              <a:t>To analyze and deliberate on Q1 Budget performance</a:t>
            </a:r>
          </a:p>
          <a:p>
            <a:r>
              <a:rPr lang="en-US" dirty="0" smtClean="0">
                <a:cs typeface="Arial" pitchFamily="34" charset="0"/>
              </a:rPr>
              <a:t>To determine areas that need to be improved upon</a:t>
            </a:r>
          </a:p>
          <a:p>
            <a:endParaRPr lang="en-US" dirty="0"/>
          </a:p>
        </p:txBody>
      </p:sp>
      <p:sp>
        <p:nvSpPr>
          <p:cNvPr id="4" name="Footer Placeholder 3"/>
          <p:cNvSpPr>
            <a:spLocks noGrp="1"/>
          </p:cNvSpPr>
          <p:nvPr>
            <p:ph type="ftr" sz="quarter" idx="11"/>
          </p:nvPr>
        </p:nvSpPr>
        <p:spPr>
          <a:xfrm>
            <a:off x="914400" y="4629150"/>
            <a:ext cx="4876800" cy="342900"/>
          </a:xfrm>
        </p:spPr>
        <p:txBody>
          <a:bodyPr/>
          <a:lstStyle/>
          <a:p>
            <a:pPr>
              <a:defRPr/>
            </a:pPr>
            <a:r>
              <a:rPr lang="en-US" dirty="0" smtClean="0"/>
              <a:t>MEPB:Q1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4</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077200" y="133350"/>
            <a:ext cx="919163" cy="5334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90600" y="666750"/>
            <a:ext cx="7010400" cy="381000"/>
          </a:xfrm>
        </p:spPr>
        <p:txBody>
          <a:bodyPr/>
          <a:lstStyle/>
          <a:p>
            <a:pPr algn="ctr" eaLnBrk="1" hangingPunct="1"/>
            <a:r>
              <a:rPr lang="en-US" sz="3400" b="1" dirty="0" smtClean="0"/>
              <a:t/>
            </a:r>
            <a:br>
              <a:rPr lang="en-US" sz="3400" b="1" dirty="0" smtClean="0"/>
            </a:br>
            <a:r>
              <a:rPr lang="en-US" sz="3400" b="1" dirty="0" smtClean="0"/>
              <a:t>Y 2012 Budget</a:t>
            </a:r>
            <a:br>
              <a:rPr lang="en-US" sz="3400" b="1" dirty="0" smtClean="0"/>
            </a:br>
            <a:r>
              <a:rPr lang="en-US" sz="2800" b="1" dirty="0" smtClean="0">
                <a:solidFill>
                  <a:srgbClr val="002060"/>
                </a:solidFill>
              </a:rPr>
              <a:t>Preamble</a:t>
            </a:r>
          </a:p>
        </p:txBody>
      </p:sp>
      <p:sp>
        <p:nvSpPr>
          <p:cNvPr id="12291" name="Footer Placeholder 4"/>
          <p:cNvSpPr>
            <a:spLocks noGrp="1"/>
          </p:cNvSpPr>
          <p:nvPr>
            <p:ph type="ftr" sz="quarter" idx="11"/>
          </p:nvPr>
        </p:nvSpPr>
        <p:spPr bwMode="auto">
          <a:xfrm>
            <a:off x="228600" y="4705350"/>
            <a:ext cx="8686800" cy="2540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9" name="Slide Number Placeholder 8"/>
          <p:cNvSpPr>
            <a:spLocks noGrp="1"/>
          </p:cNvSpPr>
          <p:nvPr>
            <p:ph type="sldNum" sz="quarter" idx="12"/>
          </p:nvPr>
        </p:nvSpPr>
        <p:spPr>
          <a:xfrm>
            <a:off x="8458200" y="4629150"/>
            <a:ext cx="457200" cy="342900"/>
          </a:xfrm>
        </p:spPr>
        <p:txBody>
          <a:bodyPr>
            <a:normAutofit/>
          </a:bodyPr>
          <a:lstStyle/>
          <a:p>
            <a:pPr>
              <a:defRPr/>
            </a:pPr>
            <a:fld id="{00804306-2778-4F73-A4B7-DFF1B730A2E0}" type="slidenum">
              <a:rPr lang="en-US"/>
              <a:pPr>
                <a:defRPr/>
              </a:pPr>
              <a:t>5</a:t>
            </a:fld>
            <a:endParaRPr lang="en-US" dirty="0"/>
          </a:p>
        </p:txBody>
      </p:sp>
      <p:sp>
        <p:nvSpPr>
          <p:cNvPr id="12293" name="Rectangle 3"/>
          <p:cNvSpPr>
            <a:spLocks noGrp="1" noChangeArrowheads="1"/>
          </p:cNvSpPr>
          <p:nvPr>
            <p:ph sz="quarter" idx="1"/>
          </p:nvPr>
        </p:nvSpPr>
        <p:spPr>
          <a:xfrm>
            <a:off x="914400" y="971550"/>
            <a:ext cx="7772400" cy="3543300"/>
          </a:xfrm>
        </p:spPr>
        <p:txBody>
          <a:bodyPr/>
          <a:lstStyle/>
          <a:p>
            <a:pPr marL="365125" indent="-255588" algn="just" eaLnBrk="1" hangingPunct="1">
              <a:buFont typeface="Wingdings 3" pitchFamily="18" charset="2"/>
              <a:buChar char=""/>
            </a:pPr>
            <a:r>
              <a:rPr lang="en-US" sz="2400" dirty="0" smtClean="0"/>
              <a:t>Y2012 Budget of N491.9bn assented to by His Excellency, the Governor on the  3</a:t>
            </a:r>
            <a:r>
              <a:rPr lang="en-US" sz="2400" baseline="30000" dirty="0" smtClean="0"/>
              <a:t>rd</a:t>
            </a:r>
            <a:r>
              <a:rPr lang="en-US" sz="2400" dirty="0" smtClean="0"/>
              <a:t> of January, 2012 is the largest State Budget in Nigeria</a:t>
            </a:r>
          </a:p>
          <a:p>
            <a:pPr marL="365125" indent="-255588" algn="just" eaLnBrk="1" hangingPunct="1">
              <a:buFont typeface="Wingdings 3" pitchFamily="18" charset="2"/>
              <a:buChar char=""/>
            </a:pPr>
            <a:r>
              <a:rPr lang="en-US" sz="2400" dirty="0" smtClean="0"/>
              <a:t>The budget size is more than the combined budgets of </a:t>
            </a:r>
            <a:r>
              <a:rPr lang="en-US" sz="2400" dirty="0" err="1" smtClean="0"/>
              <a:t>Ondo</a:t>
            </a:r>
            <a:r>
              <a:rPr lang="en-US" sz="2400" dirty="0" smtClean="0"/>
              <a:t>, </a:t>
            </a:r>
            <a:r>
              <a:rPr lang="en-US" sz="2400" dirty="0" err="1" smtClean="0"/>
              <a:t>Osun</a:t>
            </a:r>
            <a:r>
              <a:rPr lang="en-US" sz="2400" dirty="0" smtClean="0"/>
              <a:t> and Oyo States.</a:t>
            </a:r>
          </a:p>
          <a:p>
            <a:pPr marL="365125" indent="-255588" algn="just" eaLnBrk="1" hangingPunct="1">
              <a:buFont typeface="Wingdings 3" pitchFamily="18" charset="2"/>
              <a:buChar char=""/>
            </a:pPr>
            <a:r>
              <a:rPr lang="en-US" sz="2400" dirty="0" smtClean="0"/>
              <a:t>The projected IGR of N289.6bn is more than the total budget of all States of the federation except Delta, Rivers and </a:t>
            </a:r>
            <a:r>
              <a:rPr lang="en-US" sz="2400" dirty="0" err="1" smtClean="0"/>
              <a:t>Akwa-Ibom</a:t>
            </a:r>
            <a:endParaRPr lang="en-US" sz="2400" dirty="0" smtClean="0"/>
          </a:p>
          <a:p>
            <a:pPr marL="365125" indent="-255588" algn="just" eaLnBrk="1" hangingPunct="1">
              <a:buFont typeface="Wingdings 3" pitchFamily="18" charset="2"/>
              <a:buChar char=""/>
            </a:pPr>
            <a:r>
              <a:rPr lang="en-US" sz="2400" dirty="0" smtClean="0"/>
              <a:t>The Personnel Cost component of N81.6bn is more than the total budgets of Adamawa, </a:t>
            </a:r>
            <a:r>
              <a:rPr lang="en-US" sz="2400" dirty="0" err="1" smtClean="0"/>
              <a:t>Yobe</a:t>
            </a:r>
            <a:r>
              <a:rPr lang="en-US" sz="2400" dirty="0" smtClean="0"/>
              <a:t>, Enugu, and </a:t>
            </a:r>
            <a:r>
              <a:rPr lang="en-US" sz="2400" dirty="0" err="1" smtClean="0"/>
              <a:t>Taraba</a:t>
            </a:r>
            <a:r>
              <a:rPr lang="en-US" sz="2400" dirty="0" smtClean="0"/>
              <a:t> States</a:t>
            </a:r>
          </a:p>
          <a:p>
            <a:pPr marL="365125" indent="-255588" algn="just" eaLnBrk="1" hangingPunct="1">
              <a:buFont typeface="Wingdings 2" pitchFamily="18" charset="2"/>
              <a:buNone/>
            </a:pPr>
            <a:endParaRPr lang="en-US" sz="800" dirty="0" smtClean="0"/>
          </a:p>
        </p:txBody>
      </p:sp>
      <p:pic>
        <p:nvPicPr>
          <p:cNvPr id="12294"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12295" name="Picture 9" descr="MEPB fin_0.tmp"/>
          <p:cNvPicPr>
            <a:picLocks noChangeAspect="1"/>
          </p:cNvPicPr>
          <p:nvPr/>
        </p:nvPicPr>
        <p:blipFill>
          <a:blip r:embed="rId3" cstate="print"/>
          <a:srcRect l="37587" t="2222" r="1588" b="55556"/>
          <a:stretch>
            <a:fillRect/>
          </a:stretch>
        </p:blipFill>
        <p:spPr bwMode="auto">
          <a:xfrm>
            <a:off x="7924800" y="133350"/>
            <a:ext cx="10715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9551"/>
            <a:ext cx="7848600" cy="1142999"/>
          </a:xfrm>
        </p:spPr>
        <p:txBody>
          <a:bodyPr/>
          <a:lstStyle/>
          <a:p>
            <a:pPr algn="ctr"/>
            <a:r>
              <a:rPr lang="en-US" b="1" dirty="0" smtClean="0"/>
              <a:t>Y 2012 Budget </a:t>
            </a:r>
            <a:br>
              <a:rPr lang="en-US" b="1" dirty="0" smtClean="0"/>
            </a:br>
            <a:r>
              <a:rPr lang="en-US" sz="3200" b="1" dirty="0" smtClean="0">
                <a:solidFill>
                  <a:srgbClr val="002060"/>
                </a:solidFill>
              </a:rPr>
              <a:t>Preamble………2/</a:t>
            </a:r>
            <a:endParaRPr lang="en-US" sz="3200" dirty="0"/>
          </a:p>
        </p:txBody>
      </p:sp>
      <p:sp>
        <p:nvSpPr>
          <p:cNvPr id="3" name="Content Placeholder 2"/>
          <p:cNvSpPr>
            <a:spLocks noGrp="1"/>
          </p:cNvSpPr>
          <p:nvPr>
            <p:ph sz="quarter" idx="1"/>
          </p:nvPr>
        </p:nvSpPr>
        <p:spPr>
          <a:xfrm>
            <a:off x="914400" y="1352550"/>
            <a:ext cx="7772400" cy="3162300"/>
          </a:xfrm>
        </p:spPr>
        <p:txBody>
          <a:bodyPr/>
          <a:lstStyle/>
          <a:p>
            <a:pPr marL="365125" indent="-255588" algn="just" eaLnBrk="1" hangingPunct="1">
              <a:buFont typeface="Wingdings 3" pitchFamily="18" charset="2"/>
              <a:buChar char=""/>
            </a:pPr>
            <a:endParaRPr lang="en-US" sz="3000" dirty="0" smtClean="0"/>
          </a:p>
          <a:p>
            <a:pPr marL="365125" indent="-255588" algn="just" eaLnBrk="1" hangingPunct="1">
              <a:buFont typeface="Wingdings 3" pitchFamily="18" charset="2"/>
              <a:buChar char=""/>
            </a:pPr>
            <a:r>
              <a:rPr lang="en-US" sz="3000" dirty="0" smtClean="0"/>
              <a:t>Underlying Policy Thrust of Government:</a:t>
            </a:r>
          </a:p>
          <a:p>
            <a:pPr marL="620713" lvl="1" algn="just" eaLnBrk="1" hangingPunct="1">
              <a:spcBef>
                <a:spcPts val="325"/>
              </a:spcBef>
              <a:buFont typeface="Verdana" pitchFamily="34" charset="0"/>
              <a:buChar char="◦"/>
            </a:pPr>
            <a:r>
              <a:rPr lang="en-US" sz="3000" dirty="0" smtClean="0"/>
              <a:t>Poverty Eradication and Sustainable Economic Growth Through Infrastructure Renewal and Development.</a:t>
            </a:r>
          </a:p>
          <a:p>
            <a:endParaRPr lang="en-US" dirty="0"/>
          </a:p>
        </p:txBody>
      </p:sp>
      <p:sp>
        <p:nvSpPr>
          <p:cNvPr id="4" name="Footer Placeholder 3"/>
          <p:cNvSpPr>
            <a:spLocks noGrp="1"/>
          </p:cNvSpPr>
          <p:nvPr>
            <p:ph type="ftr" sz="quarter" idx="11"/>
          </p:nvPr>
        </p:nvSpPr>
        <p:spPr>
          <a:xfrm>
            <a:off x="914400" y="4629150"/>
            <a:ext cx="4953000" cy="342900"/>
          </a:xfrm>
        </p:spPr>
        <p:txBody>
          <a:bodyPr/>
          <a:lstStyle/>
          <a:p>
            <a:pPr>
              <a:defRPr/>
            </a:pPr>
            <a:r>
              <a:rPr lang="en-US" dirty="0" smtClean="0"/>
              <a:t>MEPB:Q1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6</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295400" y="133350"/>
            <a:ext cx="838200" cy="8382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7010401" y="209550"/>
            <a:ext cx="1143000" cy="6858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914400" y="117475"/>
            <a:ext cx="6705600" cy="1006475"/>
          </a:xfrm>
        </p:spPr>
        <p:txBody>
          <a:bodyPr/>
          <a:lstStyle/>
          <a:p>
            <a:pPr eaLnBrk="1" hangingPunct="1"/>
            <a:r>
              <a:rPr lang="en-US" sz="3600" dirty="0" smtClean="0">
                <a:solidFill>
                  <a:srgbClr val="002060"/>
                </a:solidFill>
                <a:latin typeface="Arial Rounded MT Bold" pitchFamily="34" charset="0"/>
                <a:cs typeface="Aharoni" pitchFamily="2" charset="-79"/>
              </a:rPr>
              <a:t>  </a:t>
            </a:r>
            <a:r>
              <a:rPr lang="en-US" sz="3200" b="1" dirty="0" smtClean="0">
                <a:solidFill>
                  <a:srgbClr val="002060"/>
                </a:solidFill>
                <a:latin typeface="Arial Rounded MT Bold" pitchFamily="34" charset="0"/>
                <a:cs typeface="Aharoni" pitchFamily="2" charset="-79"/>
              </a:rPr>
              <a:t>Y2012 Budget Focus</a:t>
            </a:r>
            <a:endParaRPr lang="en-US" sz="3600" b="1" dirty="0" smtClean="0"/>
          </a:p>
        </p:txBody>
      </p:sp>
      <p:sp>
        <p:nvSpPr>
          <p:cNvPr id="18435" name="Footer Placeholder 4"/>
          <p:cNvSpPr>
            <a:spLocks noGrp="1"/>
          </p:cNvSpPr>
          <p:nvPr>
            <p:ph type="ftr" sz="quarter" idx="11"/>
          </p:nvPr>
        </p:nvSpPr>
        <p:spPr bwMode="auto">
          <a:xfrm>
            <a:off x="228600" y="4705350"/>
            <a:ext cx="8610600" cy="24765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8" name="Slide Number Placeholder 7"/>
          <p:cNvSpPr>
            <a:spLocks noGrp="1"/>
          </p:cNvSpPr>
          <p:nvPr>
            <p:ph type="sldNum" sz="quarter" idx="12"/>
          </p:nvPr>
        </p:nvSpPr>
        <p:spPr>
          <a:xfrm>
            <a:off x="8534400" y="4629150"/>
            <a:ext cx="457200" cy="342900"/>
          </a:xfrm>
        </p:spPr>
        <p:txBody>
          <a:bodyPr>
            <a:normAutofit/>
          </a:bodyPr>
          <a:lstStyle/>
          <a:p>
            <a:pPr>
              <a:defRPr/>
            </a:pPr>
            <a:fld id="{BD0D01F6-9D2C-444A-B164-E39C191542DC}" type="slidenum">
              <a:rPr lang="en-US"/>
              <a:pPr>
                <a:defRPr/>
              </a:pPr>
              <a:t>7</a:t>
            </a:fld>
            <a:endParaRPr lang="en-US" dirty="0"/>
          </a:p>
        </p:txBody>
      </p:sp>
      <p:sp>
        <p:nvSpPr>
          <p:cNvPr id="18437" name="Rectangle 3"/>
          <p:cNvSpPr>
            <a:spLocks noGrp="1" noChangeArrowheads="1"/>
          </p:cNvSpPr>
          <p:nvPr>
            <p:ph sz="quarter" idx="1"/>
          </p:nvPr>
        </p:nvSpPr>
        <p:spPr>
          <a:xfrm>
            <a:off x="612775" y="1352550"/>
            <a:ext cx="8153400" cy="3352800"/>
          </a:xfrm>
        </p:spPr>
        <p:txBody>
          <a:bodyPr/>
          <a:lstStyle/>
          <a:p>
            <a:pPr eaLnBrk="1" hangingPunct="1"/>
            <a:r>
              <a:rPr lang="en-US" sz="2800" dirty="0" smtClean="0">
                <a:solidFill>
                  <a:srgbClr val="C00000"/>
                </a:solidFill>
                <a:latin typeface="Arial Rounded MT Bold" pitchFamily="34" charset="0"/>
                <a:cs typeface="Aharoni" pitchFamily="2" charset="-79"/>
              </a:rPr>
              <a:t>Security (including Food Security)</a:t>
            </a:r>
          </a:p>
          <a:p>
            <a:pPr eaLnBrk="1" hangingPunct="1"/>
            <a:r>
              <a:rPr lang="en-US" sz="2800" dirty="0" smtClean="0">
                <a:solidFill>
                  <a:srgbClr val="C00000"/>
                </a:solidFill>
                <a:latin typeface="Arial Rounded MT Bold" pitchFamily="34" charset="0"/>
                <a:cs typeface="Aharoni" pitchFamily="2" charset="-79"/>
              </a:rPr>
              <a:t>Transportation-Roads &amp; Inter-modal Transportation System </a:t>
            </a:r>
          </a:p>
          <a:p>
            <a:pPr eaLnBrk="1" hangingPunct="1"/>
            <a:r>
              <a:rPr lang="en-US" sz="2800" dirty="0" smtClean="0">
                <a:solidFill>
                  <a:srgbClr val="C00000"/>
                </a:solidFill>
                <a:latin typeface="Arial Rounded MT Bold" pitchFamily="34" charset="0"/>
                <a:cs typeface="Aharoni" pitchFamily="2" charset="-79"/>
              </a:rPr>
              <a:t>Education</a:t>
            </a:r>
          </a:p>
          <a:p>
            <a:pPr eaLnBrk="1" hangingPunct="1"/>
            <a:r>
              <a:rPr lang="en-US" sz="2800" dirty="0" smtClean="0">
                <a:solidFill>
                  <a:srgbClr val="C00000"/>
                </a:solidFill>
                <a:latin typeface="Arial Rounded MT Bold" pitchFamily="34" charset="0"/>
                <a:cs typeface="Aharoni" pitchFamily="2" charset="-79"/>
              </a:rPr>
              <a:t>Health</a:t>
            </a:r>
          </a:p>
          <a:p>
            <a:pPr eaLnBrk="1" hangingPunct="1"/>
            <a:r>
              <a:rPr lang="en-US" sz="2800" dirty="0" smtClean="0">
                <a:solidFill>
                  <a:srgbClr val="C00000"/>
                </a:solidFill>
                <a:latin typeface="Arial Rounded MT Bold" pitchFamily="34" charset="0"/>
                <a:cs typeface="Aharoni" pitchFamily="2" charset="-79"/>
              </a:rPr>
              <a:t>Environment</a:t>
            </a:r>
          </a:p>
          <a:p>
            <a:pPr eaLnBrk="1" hangingPunct="1"/>
            <a:endParaRPr lang="en-US" sz="2800" dirty="0" smtClean="0"/>
          </a:p>
        </p:txBody>
      </p:sp>
      <p:pic>
        <p:nvPicPr>
          <p:cNvPr id="18438"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18439"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143000" y="285750"/>
            <a:ext cx="6477000" cy="609600"/>
          </a:xfrm>
        </p:spPr>
        <p:txBody>
          <a:bodyPr>
            <a:normAutofit fontScale="90000"/>
          </a:bodyPr>
          <a:lstStyle/>
          <a:p>
            <a:pPr eaLnBrk="1" fontAlgn="auto" hangingPunct="1">
              <a:spcAft>
                <a:spcPts val="0"/>
              </a:spcAft>
              <a:defRPr/>
            </a:pPr>
            <a:r>
              <a:rPr lang="en-US" sz="3200" dirty="0" smtClean="0">
                <a:solidFill>
                  <a:srgbClr val="002060"/>
                </a:solidFill>
                <a:latin typeface="Arial Rounded MT Bold" pitchFamily="34" charset="0"/>
              </a:rPr>
              <a:t>Y2012 Budget Focus…..2/</a:t>
            </a:r>
            <a:endParaRPr lang="en-US" sz="3200" b="1" dirty="0" smtClean="0">
              <a:solidFill>
                <a:srgbClr val="002060"/>
              </a:solidFill>
            </a:endParaRPr>
          </a:p>
        </p:txBody>
      </p:sp>
      <p:sp>
        <p:nvSpPr>
          <p:cNvPr id="19459" name="Footer Placeholder 4"/>
          <p:cNvSpPr>
            <a:spLocks noGrp="1"/>
          </p:cNvSpPr>
          <p:nvPr>
            <p:ph type="ftr" sz="quarter" idx="11"/>
          </p:nvPr>
        </p:nvSpPr>
        <p:spPr bwMode="auto">
          <a:xfrm>
            <a:off x="228600" y="4705350"/>
            <a:ext cx="8686800" cy="2540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8" name="Slide Number Placeholder 7"/>
          <p:cNvSpPr>
            <a:spLocks noGrp="1"/>
          </p:cNvSpPr>
          <p:nvPr>
            <p:ph type="sldNum" sz="quarter" idx="12"/>
          </p:nvPr>
        </p:nvSpPr>
        <p:spPr>
          <a:xfrm>
            <a:off x="8382000" y="4629150"/>
            <a:ext cx="457200" cy="342900"/>
          </a:xfrm>
        </p:spPr>
        <p:txBody>
          <a:bodyPr>
            <a:normAutofit/>
          </a:bodyPr>
          <a:lstStyle/>
          <a:p>
            <a:pPr>
              <a:defRPr/>
            </a:pPr>
            <a:fld id="{B7015D07-7903-4198-BAC3-D24C6BFCEFEA}" type="slidenum">
              <a:rPr lang="en-US"/>
              <a:pPr>
                <a:defRPr/>
              </a:pPr>
              <a:t>8</a:t>
            </a:fld>
            <a:endParaRPr lang="en-US" dirty="0"/>
          </a:p>
        </p:txBody>
      </p:sp>
      <p:sp>
        <p:nvSpPr>
          <p:cNvPr id="19461" name="Rectangle 3"/>
          <p:cNvSpPr>
            <a:spLocks noGrp="1" noChangeArrowheads="1"/>
          </p:cNvSpPr>
          <p:nvPr>
            <p:ph sz="quarter" idx="1"/>
          </p:nvPr>
        </p:nvSpPr>
        <p:spPr>
          <a:xfrm>
            <a:off x="152400" y="1352550"/>
            <a:ext cx="8613775" cy="2895600"/>
          </a:xfrm>
        </p:spPr>
        <p:txBody>
          <a:bodyPr/>
          <a:lstStyle/>
          <a:p>
            <a:pPr eaLnBrk="1" hangingPunct="1"/>
            <a:r>
              <a:rPr lang="en-US" sz="2800" dirty="0" smtClean="0">
                <a:solidFill>
                  <a:srgbClr val="C00000"/>
                </a:solidFill>
                <a:latin typeface="Arial Rounded MT Bold" pitchFamily="34" charset="0"/>
                <a:cs typeface="Aharoni" pitchFamily="2" charset="-79"/>
              </a:rPr>
              <a:t>Rural/Urban Development</a:t>
            </a:r>
          </a:p>
          <a:p>
            <a:pPr eaLnBrk="1" hangingPunct="1"/>
            <a:r>
              <a:rPr lang="en-US" sz="2800" dirty="0" smtClean="0">
                <a:solidFill>
                  <a:srgbClr val="C00000"/>
                </a:solidFill>
                <a:latin typeface="Arial Rounded MT Bold" pitchFamily="34" charset="0"/>
                <a:cs typeface="Aharoni" pitchFamily="2" charset="-79"/>
              </a:rPr>
              <a:t>Skill Acquisition/Microfinance</a:t>
            </a:r>
          </a:p>
          <a:p>
            <a:pPr eaLnBrk="1" hangingPunct="1"/>
            <a:r>
              <a:rPr lang="en-US" sz="2800" dirty="0" smtClean="0">
                <a:solidFill>
                  <a:srgbClr val="C00000"/>
                </a:solidFill>
                <a:latin typeface="Arial Rounded MT Bold" pitchFamily="34" charset="0"/>
                <a:cs typeface="Aharoni" pitchFamily="2" charset="-79"/>
              </a:rPr>
              <a:t>Water </a:t>
            </a:r>
          </a:p>
          <a:p>
            <a:pPr eaLnBrk="1" hangingPunct="1"/>
            <a:r>
              <a:rPr lang="en-US" sz="2800" dirty="0" smtClean="0">
                <a:solidFill>
                  <a:srgbClr val="C00000"/>
                </a:solidFill>
                <a:latin typeface="Arial Rounded MT Bold" pitchFamily="34" charset="0"/>
                <a:cs typeface="Aharoni" pitchFamily="2" charset="-79"/>
              </a:rPr>
              <a:t>Housing and Urban Renewal</a:t>
            </a:r>
          </a:p>
          <a:p>
            <a:pPr eaLnBrk="1" hangingPunct="1"/>
            <a:r>
              <a:rPr lang="en-US" sz="2800" dirty="0" smtClean="0">
                <a:solidFill>
                  <a:srgbClr val="C00000"/>
                </a:solidFill>
                <a:latin typeface="Arial Rounded MT Bold" pitchFamily="34" charset="0"/>
                <a:cs typeface="Aharoni" pitchFamily="2" charset="-79"/>
              </a:rPr>
              <a:t>E-Governance</a:t>
            </a:r>
            <a:endParaRPr lang="en-US" sz="2800" dirty="0" smtClean="0">
              <a:solidFill>
                <a:srgbClr val="FF0000"/>
              </a:solidFill>
              <a:latin typeface="Arial Rounded MT Bold" pitchFamily="34" charset="0"/>
            </a:endParaRPr>
          </a:p>
          <a:p>
            <a:pPr eaLnBrk="1" hangingPunct="1">
              <a:buNone/>
            </a:pPr>
            <a:endParaRPr lang="en-US" sz="2800" dirty="0" smtClean="0">
              <a:solidFill>
                <a:srgbClr val="C00000"/>
              </a:solidFill>
              <a:latin typeface="Arial Rounded MT Bold" pitchFamily="34" charset="0"/>
              <a:cs typeface="Aharoni" pitchFamily="2" charset="-79"/>
            </a:endParaRPr>
          </a:p>
        </p:txBody>
      </p:sp>
      <p:pic>
        <p:nvPicPr>
          <p:cNvPr id="19462"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19463"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990600" y="117475"/>
            <a:ext cx="6629400" cy="777875"/>
          </a:xfrm>
        </p:spPr>
        <p:txBody>
          <a:bodyPr/>
          <a:lstStyle/>
          <a:p>
            <a:pPr eaLnBrk="1" hangingPunct="1"/>
            <a:r>
              <a:rPr lang="en-US" sz="3200" b="1" smtClean="0">
                <a:solidFill>
                  <a:srgbClr val="002060"/>
                </a:solidFill>
                <a:latin typeface="Aharoni" pitchFamily="2" charset="-79"/>
                <a:cs typeface="Aharoni" pitchFamily="2" charset="-79"/>
              </a:rPr>
              <a:t>Key Implementation Strategies</a:t>
            </a:r>
            <a:endParaRPr lang="en-US" sz="3200" b="1" smtClean="0"/>
          </a:p>
        </p:txBody>
      </p:sp>
      <p:sp>
        <p:nvSpPr>
          <p:cNvPr id="20483" name="Footer Placeholder 4"/>
          <p:cNvSpPr>
            <a:spLocks noGrp="1"/>
          </p:cNvSpPr>
          <p:nvPr>
            <p:ph type="ftr" sz="quarter" idx="11"/>
          </p:nvPr>
        </p:nvSpPr>
        <p:spPr bwMode="auto">
          <a:xfrm>
            <a:off x="228600" y="4781550"/>
            <a:ext cx="8686800" cy="1778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8" name="Slide Number Placeholder 7"/>
          <p:cNvSpPr>
            <a:spLocks noGrp="1"/>
          </p:cNvSpPr>
          <p:nvPr>
            <p:ph type="sldNum" sz="quarter" idx="12"/>
          </p:nvPr>
        </p:nvSpPr>
        <p:spPr>
          <a:xfrm>
            <a:off x="8458200" y="4629150"/>
            <a:ext cx="457200" cy="342900"/>
          </a:xfrm>
        </p:spPr>
        <p:txBody>
          <a:bodyPr>
            <a:normAutofit/>
          </a:bodyPr>
          <a:lstStyle/>
          <a:p>
            <a:pPr>
              <a:defRPr/>
            </a:pPr>
            <a:fld id="{16DC407A-6388-475E-9935-47549C74E10E}" type="slidenum">
              <a:rPr lang="en-US"/>
              <a:pPr>
                <a:defRPr/>
              </a:pPr>
              <a:t>9</a:t>
            </a:fld>
            <a:endParaRPr lang="en-US" dirty="0"/>
          </a:p>
        </p:txBody>
      </p:sp>
      <p:sp>
        <p:nvSpPr>
          <p:cNvPr id="2" name="Rectangle 3"/>
          <p:cNvSpPr>
            <a:spLocks noGrp="1" noChangeArrowheads="1"/>
          </p:cNvSpPr>
          <p:nvPr>
            <p:ph sz="quarter" idx="1"/>
          </p:nvPr>
        </p:nvSpPr>
        <p:spPr>
          <a:xfrm>
            <a:off x="609600" y="1047750"/>
            <a:ext cx="7620000" cy="3581400"/>
          </a:xfrm>
        </p:spPr>
        <p:txBody>
          <a:bodyPr>
            <a:normAutofit fontScale="25000" lnSpcReduction="20000"/>
          </a:bodyPr>
          <a:lstStyle/>
          <a:p>
            <a:pPr marL="274320" indent="-274320" eaLnBrk="1" fontAlgn="auto" hangingPunct="1">
              <a:spcBef>
                <a:spcPts val="580"/>
              </a:spcBef>
              <a:spcAft>
                <a:spcPts val="0"/>
              </a:spcAft>
              <a:buFont typeface="Wingdings 2"/>
              <a:buChar char=""/>
              <a:defRPr/>
            </a:pPr>
            <a:r>
              <a:rPr lang="en-US" sz="9600" dirty="0" smtClean="0">
                <a:solidFill>
                  <a:srgbClr val="C00000"/>
                </a:solidFill>
                <a:latin typeface="Arial Rounded MT Bold" pitchFamily="34" charset="0"/>
                <a:ea typeface="Aharoni"/>
                <a:cs typeface="Aharoni"/>
              </a:rPr>
              <a:t>Revenue  Stakeholders’ meeting with the Governor as a vehicle for sustained Revenue drive;</a:t>
            </a:r>
          </a:p>
          <a:p>
            <a:pPr marL="274320" indent="-274320" eaLnBrk="1" fontAlgn="auto" hangingPunct="1">
              <a:spcBef>
                <a:spcPts val="580"/>
              </a:spcBef>
              <a:spcAft>
                <a:spcPts val="0"/>
              </a:spcAft>
              <a:buFont typeface="Wingdings 2"/>
              <a:buChar char=""/>
              <a:defRPr/>
            </a:pPr>
            <a:r>
              <a:rPr lang="en-US" sz="9600" dirty="0" smtClean="0">
                <a:solidFill>
                  <a:srgbClr val="C00000"/>
                </a:solidFill>
                <a:latin typeface="Arial Rounded MT Bold" pitchFamily="34" charset="0"/>
                <a:ea typeface="Aharoni"/>
                <a:cs typeface="Aharoni"/>
              </a:rPr>
              <a:t>Enhanced transparency and accountability; </a:t>
            </a:r>
          </a:p>
          <a:p>
            <a:pPr marL="274320" indent="-274320" eaLnBrk="1" fontAlgn="auto" hangingPunct="1">
              <a:spcBef>
                <a:spcPts val="580"/>
              </a:spcBef>
              <a:spcAft>
                <a:spcPts val="0"/>
              </a:spcAft>
              <a:buFont typeface="Wingdings 2"/>
              <a:buChar char=""/>
              <a:defRPr/>
            </a:pPr>
            <a:r>
              <a:rPr lang="en-US" sz="9600" dirty="0" smtClean="0">
                <a:solidFill>
                  <a:srgbClr val="C00000"/>
                </a:solidFill>
                <a:latin typeface="Arial Rounded MT Bold" pitchFamily="34" charset="0"/>
                <a:ea typeface="Aharoni"/>
                <a:cs typeface="Aharoni"/>
              </a:rPr>
              <a:t>Efficient allocation of resources across sectors;</a:t>
            </a:r>
          </a:p>
          <a:p>
            <a:pPr marL="274320" indent="-274320" eaLnBrk="1" fontAlgn="auto" hangingPunct="1">
              <a:spcBef>
                <a:spcPts val="580"/>
              </a:spcBef>
              <a:spcAft>
                <a:spcPts val="0"/>
              </a:spcAft>
              <a:buFont typeface="Wingdings 2"/>
              <a:buChar char=""/>
              <a:defRPr/>
            </a:pPr>
            <a:r>
              <a:rPr lang="en-US" sz="9600" dirty="0" smtClean="0">
                <a:solidFill>
                  <a:srgbClr val="C00000"/>
                </a:solidFill>
                <a:latin typeface="Arial Rounded MT Bold" pitchFamily="34" charset="0"/>
                <a:ea typeface="Aharoni"/>
                <a:cs typeface="Aharoni"/>
              </a:rPr>
              <a:t>Tighter operating expenditure control;</a:t>
            </a:r>
          </a:p>
          <a:p>
            <a:pPr marL="274320" indent="-274320" eaLnBrk="1" fontAlgn="auto" hangingPunct="1">
              <a:spcBef>
                <a:spcPts val="580"/>
              </a:spcBef>
              <a:spcAft>
                <a:spcPts val="0"/>
              </a:spcAft>
              <a:buFont typeface="Wingdings 2"/>
              <a:buChar char=""/>
              <a:defRPr/>
            </a:pPr>
            <a:r>
              <a:rPr lang="en-US" sz="9600" dirty="0" smtClean="0">
                <a:solidFill>
                  <a:srgbClr val="C00000"/>
                </a:solidFill>
                <a:latin typeface="Arial Rounded MT Bold" pitchFamily="34" charset="0"/>
                <a:ea typeface="Aharoni"/>
                <a:cs typeface="Aharoni"/>
              </a:rPr>
              <a:t>Periodic review of performance;</a:t>
            </a:r>
          </a:p>
          <a:p>
            <a:pPr marL="274320" indent="-274320" eaLnBrk="1" fontAlgn="auto" hangingPunct="1">
              <a:spcBef>
                <a:spcPts val="580"/>
              </a:spcBef>
              <a:spcAft>
                <a:spcPts val="0"/>
              </a:spcAft>
              <a:buFont typeface="Wingdings 2"/>
              <a:buChar char=""/>
              <a:defRPr/>
            </a:pPr>
            <a:r>
              <a:rPr lang="en-US" sz="9600" dirty="0" smtClean="0">
                <a:solidFill>
                  <a:srgbClr val="C00000"/>
                </a:solidFill>
                <a:latin typeface="Arial Rounded MT Bold" pitchFamily="34" charset="0"/>
                <a:ea typeface="Aharoni"/>
                <a:cs typeface="Aharoni"/>
              </a:rPr>
              <a:t>More effective Project Monitoring;</a:t>
            </a:r>
          </a:p>
          <a:p>
            <a:pPr marL="274320" indent="-274320" eaLnBrk="1" fontAlgn="auto" hangingPunct="1">
              <a:spcBef>
                <a:spcPts val="580"/>
              </a:spcBef>
              <a:spcAft>
                <a:spcPts val="0"/>
              </a:spcAft>
              <a:buFont typeface="Wingdings 2"/>
              <a:buChar char=""/>
              <a:defRPr/>
            </a:pPr>
            <a:r>
              <a:rPr lang="en-US" sz="9600" dirty="0" smtClean="0">
                <a:solidFill>
                  <a:srgbClr val="C00000"/>
                </a:solidFill>
                <a:latin typeface="Arial Rounded MT Bold" pitchFamily="34" charset="0"/>
                <a:ea typeface="Aharoni"/>
                <a:cs typeface="Aharoni"/>
              </a:rPr>
              <a:t>Benchmark performance set at 90%</a:t>
            </a:r>
            <a:endParaRPr lang="en-US" sz="9600" dirty="0" smtClean="0"/>
          </a:p>
          <a:p>
            <a:pPr marL="274320" indent="-274320" algn="just" eaLnBrk="1" fontAlgn="auto" hangingPunct="1">
              <a:spcBef>
                <a:spcPts val="580"/>
              </a:spcBef>
              <a:spcAft>
                <a:spcPts val="0"/>
              </a:spcAft>
              <a:buFontTx/>
              <a:buNone/>
              <a:defRPr/>
            </a:pPr>
            <a:r>
              <a:rPr lang="en-US" sz="2400" dirty="0" smtClean="0"/>
              <a:t>	</a:t>
            </a:r>
          </a:p>
          <a:p>
            <a:pPr marL="274320" indent="-274320" eaLnBrk="1" fontAlgn="auto" hangingPunct="1">
              <a:spcBef>
                <a:spcPts val="580"/>
              </a:spcBef>
              <a:spcAft>
                <a:spcPts val="0"/>
              </a:spcAft>
              <a:buFontTx/>
              <a:buNone/>
              <a:defRPr/>
            </a:pPr>
            <a:r>
              <a:rPr lang="en-US" dirty="0" smtClean="0"/>
              <a:t>	</a:t>
            </a:r>
          </a:p>
        </p:txBody>
      </p:sp>
      <p:pic>
        <p:nvPicPr>
          <p:cNvPr id="2048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2048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990600" y="117475"/>
            <a:ext cx="7162800" cy="701675"/>
          </a:xfrm>
        </p:spPr>
        <p:txBody>
          <a:bodyPr/>
          <a:lstStyle/>
          <a:p>
            <a:pPr eaLnBrk="1" hangingPunct="1"/>
            <a:r>
              <a:rPr lang="en-US" sz="3600" b="1" dirty="0" smtClean="0">
                <a:solidFill>
                  <a:srgbClr val="002060"/>
                </a:solidFill>
              </a:rPr>
              <a:t>Notes from Y2011 Full Year Review</a:t>
            </a:r>
          </a:p>
        </p:txBody>
      </p:sp>
      <p:sp>
        <p:nvSpPr>
          <p:cNvPr id="21507" name="Footer Placeholder 4"/>
          <p:cNvSpPr>
            <a:spLocks noGrp="1"/>
          </p:cNvSpPr>
          <p:nvPr>
            <p:ph type="ftr" sz="quarter" idx="11"/>
          </p:nvPr>
        </p:nvSpPr>
        <p:spPr bwMode="auto">
          <a:xfrm>
            <a:off x="228600" y="4705350"/>
            <a:ext cx="8610600" cy="2540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8" name="Slide Number Placeholder 7"/>
          <p:cNvSpPr>
            <a:spLocks noGrp="1"/>
          </p:cNvSpPr>
          <p:nvPr>
            <p:ph type="sldNum" sz="quarter" idx="12"/>
          </p:nvPr>
        </p:nvSpPr>
        <p:spPr>
          <a:xfrm>
            <a:off x="8458200" y="4629150"/>
            <a:ext cx="457200" cy="342900"/>
          </a:xfrm>
        </p:spPr>
        <p:txBody>
          <a:bodyPr>
            <a:normAutofit/>
          </a:bodyPr>
          <a:lstStyle/>
          <a:p>
            <a:pPr>
              <a:defRPr/>
            </a:pPr>
            <a:fld id="{F6A45E87-A5F0-4F27-9E51-7133CA241F25}" type="slidenum">
              <a:rPr lang="en-US"/>
              <a:pPr>
                <a:defRPr/>
              </a:pPr>
              <a:t>10</a:t>
            </a:fld>
            <a:endParaRPr lang="en-US" dirty="0"/>
          </a:p>
        </p:txBody>
      </p:sp>
      <p:sp>
        <p:nvSpPr>
          <p:cNvPr id="2" name="Rectangle 3"/>
          <p:cNvSpPr>
            <a:spLocks noGrp="1" noChangeArrowheads="1"/>
          </p:cNvSpPr>
          <p:nvPr>
            <p:ph sz="quarter" idx="1"/>
          </p:nvPr>
        </p:nvSpPr>
        <p:spPr>
          <a:xfrm>
            <a:off x="228600" y="895350"/>
            <a:ext cx="8534400" cy="4248150"/>
          </a:xfrm>
        </p:spPr>
        <p:txBody>
          <a:bodyPr>
            <a:normAutofit fontScale="32500" lnSpcReduction="20000"/>
          </a:bodyPr>
          <a:lstStyle/>
          <a:p>
            <a:pPr marL="274320" indent="-274320" eaLnBrk="1" fontAlgn="auto" hangingPunct="1">
              <a:lnSpc>
                <a:spcPct val="120000"/>
              </a:lnSpc>
              <a:spcBef>
                <a:spcPts val="580"/>
              </a:spcBef>
              <a:spcAft>
                <a:spcPts val="0"/>
              </a:spcAft>
              <a:buFont typeface="Arial" pitchFamily="34" charset="0"/>
              <a:buChar char="•"/>
              <a:defRPr/>
            </a:pPr>
            <a:r>
              <a:rPr lang="en-US" sz="8000" dirty="0" smtClean="0">
                <a:solidFill>
                  <a:srgbClr val="C00000"/>
                </a:solidFill>
                <a:latin typeface="Arial" pitchFamily="34" charset="0"/>
                <a:cs typeface="Arial" pitchFamily="34" charset="0"/>
              </a:rPr>
              <a:t>The Overall budget performance of 77%  was far below the set benchmark of 90%;</a:t>
            </a:r>
          </a:p>
          <a:p>
            <a:pPr marL="274320" indent="-274320" eaLnBrk="1" fontAlgn="auto" hangingPunct="1">
              <a:lnSpc>
                <a:spcPct val="80000"/>
              </a:lnSpc>
              <a:spcBef>
                <a:spcPts val="580"/>
              </a:spcBef>
              <a:spcAft>
                <a:spcPts val="0"/>
              </a:spcAft>
              <a:buFont typeface="Wingdings 2"/>
              <a:buChar char=""/>
              <a:defRPr/>
            </a:pPr>
            <a:r>
              <a:rPr lang="en-US" sz="8000" dirty="0" smtClean="0">
                <a:solidFill>
                  <a:srgbClr val="C00000"/>
                </a:solidFill>
                <a:latin typeface="Arial" pitchFamily="34" charset="0"/>
                <a:cs typeface="Arial" pitchFamily="34" charset="0"/>
              </a:rPr>
              <a:t>Ordinary Revenue performance stood at 75%;            </a:t>
            </a:r>
          </a:p>
          <a:p>
            <a:pPr marL="274320" indent="-274320" eaLnBrk="1" fontAlgn="auto" hangingPunct="1">
              <a:lnSpc>
                <a:spcPct val="80000"/>
              </a:lnSpc>
              <a:spcBef>
                <a:spcPts val="580"/>
              </a:spcBef>
              <a:spcAft>
                <a:spcPts val="0"/>
              </a:spcAft>
              <a:buFont typeface="Wingdings 2"/>
              <a:buChar char=""/>
              <a:defRPr/>
            </a:pPr>
            <a:endParaRPr lang="en-US" sz="2200" dirty="0" smtClean="0">
              <a:solidFill>
                <a:srgbClr val="C00000"/>
              </a:solidFill>
              <a:latin typeface="Arial" pitchFamily="34" charset="0"/>
              <a:cs typeface="Arial" pitchFamily="34" charset="0"/>
            </a:endParaRPr>
          </a:p>
          <a:p>
            <a:pPr marL="274320" indent="-274320" eaLnBrk="1" fontAlgn="auto" hangingPunct="1">
              <a:spcBef>
                <a:spcPts val="580"/>
              </a:spcBef>
              <a:spcAft>
                <a:spcPts val="0"/>
              </a:spcAft>
              <a:buFont typeface="Wingdings 2"/>
              <a:buChar char=""/>
              <a:defRPr/>
            </a:pPr>
            <a:r>
              <a:rPr lang="en-US" sz="8000" dirty="0" smtClean="0">
                <a:solidFill>
                  <a:srgbClr val="C00000"/>
                </a:solidFill>
                <a:latin typeface="Arial" pitchFamily="34" charset="0"/>
                <a:cs typeface="Arial" pitchFamily="34" charset="0"/>
              </a:rPr>
              <a:t>LIRS, the major contributor to IGR performed at 87%</a:t>
            </a:r>
          </a:p>
          <a:p>
            <a:pPr marL="274320" indent="-274320" eaLnBrk="1" fontAlgn="auto" hangingPunct="1">
              <a:spcBef>
                <a:spcPts val="580"/>
              </a:spcBef>
              <a:spcAft>
                <a:spcPts val="0"/>
              </a:spcAft>
              <a:buFont typeface="Wingdings 2"/>
              <a:buChar char=""/>
              <a:defRPr/>
            </a:pPr>
            <a:endParaRPr lang="en-US" sz="1800" dirty="0" smtClean="0">
              <a:solidFill>
                <a:srgbClr val="C00000"/>
              </a:solidFill>
              <a:latin typeface="Arial" pitchFamily="34" charset="0"/>
              <a:cs typeface="Arial" pitchFamily="34" charset="0"/>
            </a:endParaRPr>
          </a:p>
          <a:p>
            <a:pPr marL="274320" indent="-274320" eaLnBrk="1" fontAlgn="auto" hangingPunct="1">
              <a:spcBef>
                <a:spcPts val="580"/>
              </a:spcBef>
              <a:spcAft>
                <a:spcPts val="0"/>
              </a:spcAft>
              <a:buFont typeface="Wingdings 2"/>
              <a:buChar char=""/>
              <a:defRPr/>
            </a:pPr>
            <a:r>
              <a:rPr lang="en-US" sz="8000" dirty="0" smtClean="0">
                <a:solidFill>
                  <a:srgbClr val="C00000"/>
                </a:solidFill>
                <a:latin typeface="Arial" pitchFamily="34" charset="0"/>
                <a:cs typeface="Arial" pitchFamily="34" charset="0"/>
              </a:rPr>
              <a:t>Recurrent Expenditure overall performed at 93%</a:t>
            </a:r>
          </a:p>
          <a:p>
            <a:pPr marL="274320" indent="-274320" eaLnBrk="1" fontAlgn="auto" hangingPunct="1">
              <a:spcBef>
                <a:spcPts val="580"/>
              </a:spcBef>
              <a:spcAft>
                <a:spcPts val="0"/>
              </a:spcAft>
              <a:buNone/>
              <a:defRPr/>
            </a:pPr>
            <a:endParaRPr lang="en-US" sz="2200" dirty="0" smtClean="0">
              <a:solidFill>
                <a:srgbClr val="C00000"/>
              </a:solidFill>
              <a:latin typeface="Arial" pitchFamily="34" charset="0"/>
              <a:cs typeface="Arial" pitchFamily="34" charset="0"/>
            </a:endParaRPr>
          </a:p>
          <a:p>
            <a:pPr marL="274320" indent="-274320" eaLnBrk="1" fontAlgn="auto" hangingPunct="1">
              <a:spcBef>
                <a:spcPts val="580"/>
              </a:spcBef>
              <a:spcAft>
                <a:spcPts val="0"/>
              </a:spcAft>
              <a:buFont typeface="Wingdings 2"/>
              <a:buChar char=""/>
              <a:defRPr/>
            </a:pPr>
            <a:r>
              <a:rPr lang="en-US" sz="8000" dirty="0" smtClean="0">
                <a:solidFill>
                  <a:srgbClr val="C00000"/>
                </a:solidFill>
                <a:latin typeface="Arial" pitchFamily="34" charset="0"/>
                <a:cs typeface="Arial" pitchFamily="34" charset="0"/>
              </a:rPr>
              <a:t>Total Personnel Cost exceeded budget at 108% </a:t>
            </a:r>
          </a:p>
          <a:p>
            <a:pPr marL="274320" indent="-274320" eaLnBrk="1" fontAlgn="auto" hangingPunct="1">
              <a:spcBef>
                <a:spcPts val="580"/>
              </a:spcBef>
              <a:spcAft>
                <a:spcPts val="0"/>
              </a:spcAft>
              <a:buNone/>
              <a:defRPr/>
            </a:pPr>
            <a:endParaRPr lang="en-US" sz="2200" dirty="0" smtClean="0">
              <a:solidFill>
                <a:srgbClr val="C00000"/>
              </a:solidFill>
              <a:latin typeface="Arial" pitchFamily="34" charset="0"/>
              <a:cs typeface="Arial" pitchFamily="34" charset="0"/>
            </a:endParaRPr>
          </a:p>
          <a:p>
            <a:pPr marL="274320" indent="-274320" eaLnBrk="1" fontAlgn="auto" hangingPunct="1">
              <a:spcBef>
                <a:spcPts val="580"/>
              </a:spcBef>
              <a:spcAft>
                <a:spcPts val="0"/>
              </a:spcAft>
              <a:buFont typeface="Wingdings 2"/>
              <a:buChar char=""/>
              <a:defRPr/>
            </a:pPr>
            <a:r>
              <a:rPr lang="en-US" sz="8000" dirty="0" smtClean="0">
                <a:solidFill>
                  <a:srgbClr val="C00000"/>
                </a:solidFill>
                <a:latin typeface="Arial" pitchFamily="34" charset="0"/>
                <a:cs typeface="Arial" pitchFamily="34" charset="0"/>
              </a:rPr>
              <a:t>Capital Expenditure performed at only 65%</a:t>
            </a:r>
          </a:p>
          <a:p>
            <a:pPr marL="274320" indent="-274320" eaLnBrk="1" fontAlgn="auto" hangingPunct="1">
              <a:spcBef>
                <a:spcPts val="580"/>
              </a:spcBef>
              <a:spcAft>
                <a:spcPts val="0"/>
              </a:spcAft>
              <a:buFont typeface="Wingdings 2"/>
              <a:buChar char=""/>
              <a:defRPr/>
            </a:pPr>
            <a:r>
              <a:rPr lang="en-US" sz="8000" dirty="0" smtClean="0">
                <a:solidFill>
                  <a:srgbClr val="C00000"/>
                </a:solidFill>
                <a:latin typeface="Arial" pitchFamily="34" charset="0"/>
                <a:cs typeface="Arial" pitchFamily="34" charset="0"/>
              </a:rPr>
              <a:t>Capital: Recurrent Expenditure ratio was 43:57</a:t>
            </a:r>
          </a:p>
          <a:p>
            <a:pPr marL="274320" indent="-274320" eaLnBrk="1" fontAlgn="auto" hangingPunct="1">
              <a:spcBef>
                <a:spcPts val="0"/>
              </a:spcBef>
              <a:spcAft>
                <a:spcPts val="0"/>
              </a:spcAft>
              <a:buFont typeface="Wingdings" pitchFamily="2" charset="2"/>
              <a:buNone/>
              <a:defRPr/>
            </a:pPr>
            <a:r>
              <a:rPr lang="en-US" dirty="0" smtClean="0">
                <a:solidFill>
                  <a:srgbClr val="C00000"/>
                </a:solidFill>
              </a:rPr>
              <a:t>	</a:t>
            </a:r>
          </a:p>
          <a:p>
            <a:pPr marL="274320" indent="-274320" eaLnBrk="1" fontAlgn="auto" hangingPunct="1">
              <a:spcBef>
                <a:spcPts val="580"/>
              </a:spcBef>
              <a:spcAft>
                <a:spcPts val="0"/>
              </a:spcAft>
              <a:buFontTx/>
              <a:buNone/>
              <a:defRPr/>
            </a:pPr>
            <a:r>
              <a:rPr lang="en-US" dirty="0" smtClean="0"/>
              <a:t>			</a:t>
            </a:r>
          </a:p>
          <a:p>
            <a:pPr marL="274320" indent="-274320" eaLnBrk="1" fontAlgn="auto" hangingPunct="1">
              <a:spcBef>
                <a:spcPts val="580"/>
              </a:spcBef>
              <a:spcAft>
                <a:spcPts val="0"/>
              </a:spcAft>
              <a:buFontTx/>
              <a:buNone/>
              <a:defRPr/>
            </a:pPr>
            <a:endParaRPr lang="en-US" sz="2800" b="1" dirty="0" smtClean="0"/>
          </a:p>
        </p:txBody>
      </p:sp>
      <p:pic>
        <p:nvPicPr>
          <p:cNvPr id="21510"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21511" name="Picture 9" descr="MEPB fin_0.tmp"/>
          <p:cNvPicPr>
            <a:picLocks noChangeAspect="1"/>
          </p:cNvPicPr>
          <p:nvPr/>
        </p:nvPicPr>
        <p:blipFill>
          <a:blip r:embed="rId3" cstate="print"/>
          <a:srcRect l="37587" t="2222" r="1588" b="55556"/>
          <a:stretch>
            <a:fillRect/>
          </a:stretch>
        </p:blipFill>
        <p:spPr bwMode="auto">
          <a:xfrm>
            <a:off x="8001000" y="133350"/>
            <a:ext cx="995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7772400" cy="1063625"/>
          </a:xfrm>
        </p:spPr>
        <p:txBody>
          <a:bodyPr/>
          <a:lstStyle/>
          <a:p>
            <a:pPr algn="ctr"/>
            <a:r>
              <a:rPr lang="en-US" dirty="0" smtClean="0"/>
              <a:t>Highlights of Y2012 Budget</a:t>
            </a:r>
            <a:br>
              <a:rPr lang="en-US" dirty="0" smtClean="0"/>
            </a:br>
            <a:r>
              <a:rPr lang="en-US" sz="1800" dirty="0" smtClean="0">
                <a:solidFill>
                  <a:srgbClr val="FF0000"/>
                </a:solidFill>
              </a:rPr>
              <a:t>Projected Revenue Sources</a:t>
            </a:r>
            <a:endParaRPr lang="en-US" sz="1800" dirty="0">
              <a:solidFill>
                <a:srgbClr val="FF0000"/>
              </a:solidFill>
            </a:endParaRPr>
          </a:p>
        </p:txBody>
      </p:sp>
      <p:sp>
        <p:nvSpPr>
          <p:cNvPr id="4" name="Footer Placeholder 3"/>
          <p:cNvSpPr>
            <a:spLocks noGrp="1"/>
          </p:cNvSpPr>
          <p:nvPr>
            <p:ph type="ftr" sz="quarter" idx="11"/>
          </p:nvPr>
        </p:nvSpPr>
        <p:spPr>
          <a:xfrm>
            <a:off x="914400" y="4629150"/>
            <a:ext cx="48768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11</a:t>
            </a:fld>
            <a:endParaRPr lang="en-US" dirty="0"/>
          </a:p>
        </p:txBody>
      </p:sp>
      <p:graphicFrame>
        <p:nvGraphicFramePr>
          <p:cNvPr id="7" name="Content Placeholder 6"/>
          <p:cNvGraphicFramePr>
            <a:graphicFrameLocks noGrp="1"/>
          </p:cNvGraphicFramePr>
          <p:nvPr>
            <p:ph sz="quarter" idx="1"/>
          </p:nvPr>
        </p:nvGraphicFramePr>
        <p:xfrm>
          <a:off x="914400" y="1085850"/>
          <a:ext cx="7772400" cy="3429000"/>
        </p:xfrm>
        <a:graphic>
          <a:graphicData uri="http://schemas.openxmlformats.org/drawingml/2006/chart">
            <c:chart xmlns:c="http://schemas.openxmlformats.org/drawingml/2006/chart" xmlns:r="http://schemas.openxmlformats.org/officeDocument/2006/relationships" r:id="rId3"/>
          </a:graphicData>
        </a:graphic>
      </p:graphicFrame>
      <p:pic>
        <p:nvPicPr>
          <p:cNvPr id="8" name="Picture 9" descr="MEPB fin_0.tmp"/>
          <p:cNvPicPr>
            <a:picLocks noChangeAspect="1"/>
          </p:cNvPicPr>
          <p:nvPr/>
        </p:nvPicPr>
        <p:blipFill>
          <a:blip r:embed="rId4" cstate="print"/>
          <a:srcRect l="37587" t="2222" r="1588" b="55556"/>
          <a:stretch>
            <a:fillRect/>
          </a:stretch>
        </p:blipFill>
        <p:spPr bwMode="auto">
          <a:xfrm>
            <a:off x="7924800" y="133350"/>
            <a:ext cx="1071563" cy="762000"/>
          </a:xfrm>
          <a:prstGeom prst="rect">
            <a:avLst/>
          </a:prstGeom>
          <a:noFill/>
          <a:ln w="9525">
            <a:noFill/>
            <a:miter lim="800000"/>
            <a:headEnd/>
            <a:tailEnd/>
          </a:ln>
        </p:spPr>
      </p:pic>
      <p:pic>
        <p:nvPicPr>
          <p:cNvPr id="9" name="Picture 7" descr="MEPB fin_0.tmp"/>
          <p:cNvPicPr>
            <a:picLocks noChangeAspect="1"/>
          </p:cNvPicPr>
          <p:nvPr/>
        </p:nvPicPr>
        <p:blipFill>
          <a:blip r:embed="rId5" cstate="print"/>
          <a:srcRect l="6554" t="11111" r="63655" b="61111"/>
          <a:stretch>
            <a:fillRect/>
          </a:stretch>
        </p:blipFill>
        <p:spPr bwMode="auto">
          <a:xfrm>
            <a:off x="152400" y="133350"/>
            <a:ext cx="804863" cy="838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CAPITAL RECURRENT RATIO</a:t>
            </a:r>
            <a:endParaRPr lang="en-US" dirty="0"/>
          </a:p>
        </p:txBody>
      </p:sp>
      <p:sp>
        <p:nvSpPr>
          <p:cNvPr id="4" name="Footer Placeholder 3"/>
          <p:cNvSpPr>
            <a:spLocks noGrp="1"/>
          </p:cNvSpPr>
          <p:nvPr>
            <p:ph type="ftr" sz="quarter" idx="11"/>
          </p:nvPr>
        </p:nvSpPr>
        <p:spPr>
          <a:xfrm>
            <a:off x="914400" y="4629150"/>
            <a:ext cx="48006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12</a:t>
            </a:fld>
            <a:endParaRPr lang="en-US" dirty="0"/>
          </a:p>
        </p:txBody>
      </p:sp>
      <p:graphicFrame>
        <p:nvGraphicFramePr>
          <p:cNvPr id="6" name="Content Placeholder 5"/>
          <p:cNvGraphicFramePr>
            <a:graphicFrameLocks noGrp="1"/>
          </p:cNvGraphicFramePr>
          <p:nvPr>
            <p:ph sz="quarter" idx="1"/>
          </p:nvPr>
        </p:nvGraphicFramePr>
        <p:xfrm>
          <a:off x="914400" y="1085850"/>
          <a:ext cx="7772400" cy="3429000"/>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pic>
        <p:nvPicPr>
          <p:cNvPr id="8" name="Picture 7" descr="MEPB fin_0.tmp"/>
          <p:cNvPicPr>
            <a:picLocks noChangeAspect="1"/>
          </p:cNvPicPr>
          <p:nvPr/>
        </p:nvPicPr>
        <p:blipFill>
          <a:blip r:embed="rId4" cstate="print"/>
          <a:srcRect l="6554" t="11111" r="63655" b="61111"/>
          <a:stretch>
            <a:fillRect/>
          </a:stretch>
        </p:blipFill>
        <p:spPr bwMode="auto">
          <a:xfrm>
            <a:off x="152400" y="133350"/>
            <a:ext cx="804863" cy="838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90600" y="0"/>
            <a:ext cx="6705600" cy="514350"/>
          </a:xfrm>
        </p:spPr>
        <p:txBody>
          <a:bodyPr/>
          <a:lstStyle/>
          <a:p>
            <a:pPr algn="ctr" eaLnBrk="1" hangingPunct="1"/>
            <a:r>
              <a:rPr lang="en-US" sz="2000" b="1" dirty="0" smtClean="0">
                <a:solidFill>
                  <a:srgbClr val="002060"/>
                </a:solidFill>
              </a:rPr>
              <a:t>Y2012  Q1 Revenue Performance</a:t>
            </a:r>
            <a:endParaRPr lang="en-US" sz="2000" b="1" dirty="0" smtClean="0"/>
          </a:p>
        </p:txBody>
      </p:sp>
      <p:sp>
        <p:nvSpPr>
          <p:cNvPr id="35843" name="Footer Placeholder 4"/>
          <p:cNvSpPr>
            <a:spLocks noGrp="1"/>
          </p:cNvSpPr>
          <p:nvPr>
            <p:ph type="ftr" sz="quarter" idx="11"/>
          </p:nvPr>
        </p:nvSpPr>
        <p:spPr bwMode="auto">
          <a:xfrm>
            <a:off x="685800" y="4705350"/>
            <a:ext cx="6172200" cy="254000"/>
          </a:xfrm>
          <a:noFill/>
          <a:ln>
            <a:miter lim="800000"/>
            <a:headEnd/>
            <a:tailEnd/>
          </a:ln>
        </p:spPr>
        <p:txBody>
          <a:bodyPr vert="horz" wrap="square" lIns="91440" tIns="45720" rIns="91440" bIns="45720" numCol="1" compatLnSpc="1">
            <a:prstTxWarp prst="textNoShape">
              <a:avLst/>
            </a:prstTxWarp>
          </a:bodyPr>
          <a:lstStyle/>
          <a:p>
            <a:pPr algn="ctr"/>
            <a:r>
              <a:rPr lang="en-US" b="1" smtClean="0">
                <a:latin typeface="Arial" charset="0"/>
                <a:cs typeface="Arial" charset="0"/>
              </a:rPr>
              <a:t>MEPB:1st Quarter Y2012 Budget Performance Appraisal</a:t>
            </a:r>
          </a:p>
        </p:txBody>
      </p:sp>
      <p:sp>
        <p:nvSpPr>
          <p:cNvPr id="8" name="Slide Number Placeholder 7"/>
          <p:cNvSpPr>
            <a:spLocks noGrp="1"/>
          </p:cNvSpPr>
          <p:nvPr>
            <p:ph type="sldNum" sz="quarter" idx="12"/>
          </p:nvPr>
        </p:nvSpPr>
        <p:spPr>
          <a:xfrm>
            <a:off x="8458200" y="4800600"/>
            <a:ext cx="457200" cy="342900"/>
          </a:xfrm>
        </p:spPr>
        <p:txBody>
          <a:bodyPr>
            <a:normAutofit/>
          </a:bodyPr>
          <a:lstStyle/>
          <a:p>
            <a:pPr>
              <a:defRPr/>
            </a:pPr>
            <a:fld id="{A47D8BB7-B234-4537-A8F0-1DAB08505743}" type="slidenum">
              <a:rPr lang="en-US"/>
              <a:pPr>
                <a:defRPr/>
              </a:pPr>
              <a:t>13</a:t>
            </a:fld>
            <a:endParaRPr lang="en-US" dirty="0"/>
          </a:p>
        </p:txBody>
      </p:sp>
      <p:pic>
        <p:nvPicPr>
          <p:cNvPr id="35845" name="Picture 7" descr="MEPB fin_0.tmp"/>
          <p:cNvPicPr>
            <a:picLocks noChangeAspect="1"/>
          </p:cNvPicPr>
          <p:nvPr/>
        </p:nvPicPr>
        <p:blipFill>
          <a:blip r:embed="rId3" cstate="print"/>
          <a:srcRect l="6554" t="11111" r="63655" b="61111"/>
          <a:stretch>
            <a:fillRect/>
          </a:stretch>
        </p:blipFill>
        <p:spPr bwMode="auto">
          <a:xfrm>
            <a:off x="152401" y="133350"/>
            <a:ext cx="533400" cy="685800"/>
          </a:xfrm>
          <a:prstGeom prst="rect">
            <a:avLst/>
          </a:prstGeom>
          <a:noFill/>
          <a:ln w="9525">
            <a:noFill/>
            <a:miter lim="800000"/>
            <a:headEnd/>
            <a:tailEnd/>
          </a:ln>
        </p:spPr>
      </p:pic>
      <p:pic>
        <p:nvPicPr>
          <p:cNvPr id="35846" name="Picture 9" descr="MEPB fin_0.tmp"/>
          <p:cNvPicPr>
            <a:picLocks noChangeAspect="1"/>
          </p:cNvPicPr>
          <p:nvPr/>
        </p:nvPicPr>
        <p:blipFill>
          <a:blip r:embed="rId4" cstate="print"/>
          <a:srcRect l="37587" t="2222" r="1588" b="55556"/>
          <a:stretch>
            <a:fillRect/>
          </a:stretch>
        </p:blipFill>
        <p:spPr bwMode="auto">
          <a:xfrm>
            <a:off x="8458200" y="209550"/>
            <a:ext cx="461963" cy="533400"/>
          </a:xfrm>
          <a:prstGeom prst="rect">
            <a:avLst/>
          </a:prstGeom>
          <a:noFill/>
          <a:ln w="9525">
            <a:noFill/>
            <a:miter lim="800000"/>
            <a:headEnd/>
            <a:tailEnd/>
          </a:ln>
        </p:spPr>
      </p:pic>
      <p:graphicFrame>
        <p:nvGraphicFramePr>
          <p:cNvPr id="9" name="Table 8"/>
          <p:cNvGraphicFramePr>
            <a:graphicFrameLocks noGrp="1"/>
          </p:cNvGraphicFramePr>
          <p:nvPr/>
        </p:nvGraphicFramePr>
        <p:xfrm>
          <a:off x="838200" y="514349"/>
          <a:ext cx="7620000" cy="4419601"/>
        </p:xfrm>
        <a:graphic>
          <a:graphicData uri="http://schemas.openxmlformats.org/drawingml/2006/table">
            <a:tbl>
              <a:tblPr firstRow="1" bandRow="1">
                <a:tableStyleId>{5C22544A-7EE6-4342-B048-85BDC9FD1C3A}</a:tableStyleId>
              </a:tblPr>
              <a:tblGrid>
                <a:gridCol w="2913530"/>
                <a:gridCol w="1330520"/>
                <a:gridCol w="1205696"/>
                <a:gridCol w="1012785"/>
                <a:gridCol w="1157469"/>
              </a:tblGrid>
              <a:tr h="76183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charset="0"/>
                      </a:endParaRP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   Y’12 Provision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          Nbn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Q1 Provision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Jan – Mar’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Nbn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Jan – Mar Nbn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Performance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a:t>
                      </a:r>
                    </a:p>
                  </a:txBody>
                  <a:tcPr horzOverflow="overflow">
                    <a:solidFill>
                      <a:schemeClr val="bg1"/>
                    </a:solidFill>
                  </a:tcPr>
                </a:tc>
              </a:tr>
              <a:tr h="3174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Total Revenue</a:t>
                      </a: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399,834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99.959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85.103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85</a:t>
                      </a:r>
                    </a:p>
                  </a:txBody>
                  <a:tcPr horzOverflow="overflow">
                    <a:solidFill>
                      <a:schemeClr val="bg1"/>
                    </a:solidFill>
                  </a:tcPr>
                </a:tc>
              </a:tr>
              <a:tr h="3174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A.   Ordinary Revenue</a:t>
                      </a: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289,676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0" dirty="0" smtClean="0">
                          <a:latin typeface="Calibri" pitchFamily="34" charset="0"/>
                          <a:cs typeface="Calibri" pitchFamily="34" charset="0"/>
                        </a:rPr>
                        <a:t>72.419</a:t>
                      </a:r>
                      <a:endParaRPr kumimoji="0" lang="en-US"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53.136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73</a:t>
                      </a:r>
                    </a:p>
                  </a:txBody>
                  <a:tcPr horzOverflow="overflow">
                    <a:solidFill>
                      <a:schemeClr val="bg1"/>
                    </a:solidFill>
                  </a:tcPr>
                </a:tc>
              </a:tr>
              <a:tr h="53963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charset="0"/>
                        </a:rPr>
                        <a:t>I. L/S Internal   Revenue Services (LIRS)</a:t>
                      </a: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211.000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0" dirty="0" smtClean="0">
                          <a:latin typeface="Calibri" pitchFamily="34" charset="0"/>
                          <a:cs typeface="Calibri" pitchFamily="34" charset="0"/>
                        </a:rPr>
                        <a:t>52.750 </a:t>
                      </a:r>
                      <a:endParaRPr kumimoji="0" lang="en-US"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43.094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82</a:t>
                      </a:r>
                    </a:p>
                  </a:txBody>
                  <a:tcPr horzOverflow="overflow">
                    <a:solidFill>
                      <a:schemeClr val="bg1"/>
                    </a:solidFill>
                  </a:tcPr>
                </a:tc>
              </a:tr>
              <a:tr h="53963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charset="0"/>
                        </a:rPr>
                        <a:t>II. Internally   Generated Revenue (Others)</a:t>
                      </a: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41.475</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0" dirty="0" smtClean="0">
                          <a:latin typeface="Calibri" pitchFamily="34" charset="0"/>
                          <a:cs typeface="Calibri" pitchFamily="34" charset="0"/>
                        </a:rPr>
                        <a:t>10.369 </a:t>
                      </a:r>
                      <a:endParaRPr kumimoji="0" lang="en-US"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6.112</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59</a:t>
                      </a:r>
                    </a:p>
                  </a:txBody>
                  <a:tcPr horzOverflow="overflow">
                    <a:solidFill>
                      <a:schemeClr val="bg1"/>
                    </a:solidFill>
                  </a:tcPr>
                </a:tc>
              </a:tr>
              <a:tr h="3174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charset="0"/>
                        </a:rPr>
                        <a:t>III. Dedicated Revenue</a:t>
                      </a: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28.439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0" dirty="0" smtClean="0">
                          <a:latin typeface="Calibri" pitchFamily="34" charset="0"/>
                          <a:cs typeface="Calibri" pitchFamily="34" charset="0"/>
                        </a:rPr>
                        <a:t>7.110</a:t>
                      </a:r>
                      <a:endParaRPr kumimoji="0" lang="en-US"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3.930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55</a:t>
                      </a:r>
                    </a:p>
                  </a:txBody>
                  <a:tcPr horzOverflow="overflow">
                    <a:solidFill>
                      <a:schemeClr val="bg1"/>
                    </a:solidFill>
                  </a:tcPr>
                </a:tc>
              </a:tr>
              <a:tr h="3176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charset="0"/>
                        </a:rPr>
                        <a:t>IV Extra Ordinary Revenue        </a:t>
                      </a: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8.762</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0" dirty="0" smtClean="0">
                          <a:latin typeface="Calibri" pitchFamily="34" charset="0"/>
                          <a:cs typeface="Calibri" pitchFamily="34" charset="0"/>
                        </a:rPr>
                        <a:t>2.191 </a:t>
                      </a:r>
                      <a:endParaRPr kumimoji="0" lang="en-US"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0</a:t>
                      </a:r>
                    </a:p>
                  </a:txBody>
                  <a:tcPr horzOverflow="overflow">
                    <a:solidFill>
                      <a:schemeClr val="bg1"/>
                    </a:solidFill>
                  </a:tcPr>
                </a:tc>
              </a:tr>
              <a:tr h="3174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B.   Federal Transfers</a:t>
                      </a: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110.158</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27.540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31.967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116</a:t>
                      </a:r>
                    </a:p>
                  </a:txBody>
                  <a:tcPr horzOverflow="overflow">
                    <a:solidFill>
                      <a:schemeClr val="bg1"/>
                    </a:solidFill>
                  </a:tcPr>
                </a:tc>
              </a:tr>
              <a:tr h="31743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charset="0"/>
                        </a:rPr>
                        <a:t>I.  Statutory Allocation</a:t>
                      </a:r>
                      <a:endParaRPr kumimoji="0" lang="en-SG" sz="1400" b="0" i="0" u="none" strike="noStrike" cap="none" normalizeH="0" baseline="0" dirty="0" smtClean="0">
                        <a:ln>
                          <a:noFill/>
                        </a:ln>
                        <a:solidFill>
                          <a:schemeClr val="tx1"/>
                        </a:solidFill>
                        <a:effectLst/>
                        <a:latin typeface="Arial" charset="0"/>
                        <a:cs typeface="Arial" charset="0"/>
                      </a:endParaRPr>
                    </a:p>
                  </a:txBody>
                  <a:tcPr horzOverflow="overflow">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SG" sz="1400" b="0" i="0" u="none" strike="noStrike" cap="none" normalizeH="0" baseline="0" dirty="0" smtClean="0">
                          <a:ln>
                            <a:noFill/>
                          </a:ln>
                          <a:solidFill>
                            <a:schemeClr val="tx1"/>
                          </a:solidFill>
                          <a:effectLst/>
                          <a:latin typeface="Calibri" pitchFamily="34" charset="0"/>
                          <a:cs typeface="Calibri" pitchFamily="34" charset="0"/>
                        </a:rPr>
                        <a:t>57.662</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400" b="0" i="0" u="none" strike="noStrike" cap="none" normalizeH="0" baseline="0" dirty="0" smtClean="0">
                          <a:ln>
                            <a:noFill/>
                          </a:ln>
                          <a:solidFill>
                            <a:schemeClr val="tx1"/>
                          </a:solidFill>
                          <a:effectLst/>
                          <a:latin typeface="Calibri" pitchFamily="34" charset="0"/>
                          <a:cs typeface="Calibri" pitchFamily="34" charset="0"/>
                        </a:rPr>
                        <a:t>14.416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17.063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118</a:t>
                      </a:r>
                    </a:p>
                  </a:txBody>
                  <a:tcPr horzOverflow="overflow">
                    <a:solidFill>
                      <a:schemeClr val="bg1"/>
                    </a:solidFill>
                  </a:tcPr>
                </a:tc>
              </a:tr>
              <a:tr h="33687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Arial" charset="0"/>
                        </a:rPr>
                        <a:t>II. Value Added Tax</a:t>
                      </a:r>
                      <a:endParaRPr kumimoji="0" lang="en-SG" sz="1400" b="0" i="0" u="none" strike="noStrike" cap="none" normalizeH="0" baseline="0" dirty="0" smtClean="0">
                        <a:ln>
                          <a:noFill/>
                        </a:ln>
                        <a:solidFill>
                          <a:schemeClr val="tx1"/>
                        </a:solidFill>
                        <a:effectLst/>
                        <a:latin typeface="Arial" charset="0"/>
                        <a:cs typeface="Arial" charset="0"/>
                      </a:endParaRPr>
                    </a:p>
                  </a:txBody>
                  <a:tcPr horzOverflow="overflow">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SG" sz="1400" b="0" i="0" u="none" strike="noStrike" cap="none" normalizeH="0" baseline="0" dirty="0" smtClean="0">
                          <a:ln>
                            <a:noFill/>
                          </a:ln>
                          <a:solidFill>
                            <a:schemeClr val="tx1"/>
                          </a:solidFill>
                          <a:effectLst/>
                          <a:latin typeface="Calibri" pitchFamily="34" charset="0"/>
                          <a:cs typeface="Calibri" pitchFamily="34" charset="0"/>
                        </a:rPr>
                        <a:t>52.496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400" b="0" i="0" u="none" strike="noStrike" cap="none" normalizeH="0" baseline="0" dirty="0" smtClean="0">
                          <a:ln>
                            <a:noFill/>
                          </a:ln>
                          <a:solidFill>
                            <a:schemeClr val="tx1"/>
                          </a:solidFill>
                          <a:effectLst/>
                          <a:latin typeface="Calibri" pitchFamily="34" charset="0"/>
                          <a:cs typeface="Calibri" pitchFamily="34" charset="0"/>
                        </a:rPr>
                        <a:t>13.124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14.904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114</a:t>
                      </a:r>
                    </a:p>
                  </a:txBody>
                  <a:tcPr horzOverflow="overflow">
                    <a:solidFill>
                      <a:schemeClr val="bg1"/>
                    </a:solidFill>
                  </a:tcPr>
                </a:tc>
              </a:tr>
              <a:tr h="33687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C.  Capital Receipts</a:t>
                      </a:r>
                    </a:p>
                  </a:txBody>
                  <a:tcPr horzOverflow="overflow">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25.677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6.419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2.596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Calibri" pitchFamily="34" charset="0"/>
                          <a:cs typeface="Calibri" pitchFamily="34" charset="0"/>
                        </a:rPr>
                        <a:t>40</a:t>
                      </a:r>
                    </a:p>
                  </a:txBody>
                  <a:tcPr horzOverflow="overflow">
                    <a:solidFill>
                      <a:schemeClr val="bg1"/>
                    </a:solidFill>
                  </a:tcPr>
                </a:tc>
              </a:tr>
            </a:tbl>
          </a:graphicData>
        </a:graphic>
      </p:graphicFrame>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90600" y="-171450"/>
            <a:ext cx="6705600" cy="685800"/>
          </a:xfrm>
        </p:spPr>
        <p:txBody>
          <a:bodyPr/>
          <a:lstStyle/>
          <a:p>
            <a:pPr algn="ctr" eaLnBrk="1" hangingPunct="1"/>
            <a:r>
              <a:rPr lang="en-US" sz="1400" b="1" dirty="0" smtClean="0">
                <a:solidFill>
                  <a:schemeClr val="tx1"/>
                </a:solidFill>
              </a:rPr>
              <a:t/>
            </a:r>
            <a:br>
              <a:rPr lang="en-US" sz="1400" b="1" dirty="0" smtClean="0">
                <a:solidFill>
                  <a:schemeClr val="tx1"/>
                </a:solidFill>
              </a:rPr>
            </a:br>
            <a:r>
              <a:rPr lang="en-US" sz="1400" b="1" dirty="0" smtClean="0">
                <a:solidFill>
                  <a:schemeClr val="tx1"/>
                </a:solidFill>
              </a:rPr>
              <a:t/>
            </a:r>
            <a:br>
              <a:rPr lang="en-US" sz="1400" b="1" dirty="0" smtClean="0">
                <a:solidFill>
                  <a:schemeClr val="tx1"/>
                </a:solidFill>
              </a:rPr>
            </a:br>
            <a:r>
              <a:rPr lang="en-US" sz="1400" b="1" dirty="0" smtClean="0">
                <a:solidFill>
                  <a:schemeClr val="tx1"/>
                </a:solidFill>
              </a:rPr>
              <a:t/>
            </a:r>
            <a:br>
              <a:rPr lang="en-US" sz="1400" b="1" dirty="0" smtClean="0">
                <a:solidFill>
                  <a:schemeClr val="tx1"/>
                </a:solidFill>
              </a:rPr>
            </a:br>
            <a:r>
              <a:rPr lang="en-US" sz="1400" b="1" dirty="0" smtClean="0">
                <a:solidFill>
                  <a:schemeClr val="tx1"/>
                </a:solidFill>
              </a:rPr>
              <a:t>COMPARATIVE ANALYSIS OF Y2010 - Y2012 </a:t>
            </a:r>
            <a:br>
              <a:rPr lang="en-US" sz="1400" b="1" dirty="0" smtClean="0">
                <a:solidFill>
                  <a:schemeClr val="tx1"/>
                </a:solidFill>
              </a:rPr>
            </a:br>
            <a:r>
              <a:rPr lang="en-US" sz="1400" b="1" dirty="0" smtClean="0">
                <a:solidFill>
                  <a:schemeClr val="tx1"/>
                </a:solidFill>
              </a:rPr>
              <a:t>1</a:t>
            </a:r>
            <a:r>
              <a:rPr lang="en-US" sz="1400" b="1" baseline="30000" dirty="0" smtClean="0">
                <a:solidFill>
                  <a:schemeClr val="tx1"/>
                </a:solidFill>
              </a:rPr>
              <a:t>st</a:t>
            </a:r>
            <a:r>
              <a:rPr lang="en-US" sz="1400" b="1" dirty="0" smtClean="0">
                <a:solidFill>
                  <a:schemeClr val="tx1"/>
                </a:solidFill>
              </a:rPr>
              <a:t> QTR REVENUE PERFORMANCE</a:t>
            </a:r>
          </a:p>
        </p:txBody>
      </p:sp>
      <p:sp>
        <p:nvSpPr>
          <p:cNvPr id="35843" name="Footer Placeholder 4"/>
          <p:cNvSpPr>
            <a:spLocks noGrp="1"/>
          </p:cNvSpPr>
          <p:nvPr>
            <p:ph type="ftr" sz="quarter" idx="11"/>
          </p:nvPr>
        </p:nvSpPr>
        <p:spPr bwMode="auto">
          <a:xfrm>
            <a:off x="685800" y="4705350"/>
            <a:ext cx="6172200" cy="254000"/>
          </a:xfrm>
          <a:noFill/>
          <a:ln>
            <a:miter lim="800000"/>
            <a:headEnd/>
            <a:tailEnd/>
          </a:ln>
        </p:spPr>
        <p:txBody>
          <a:bodyPr vert="horz" wrap="square" lIns="91440" tIns="45720" rIns="91440" bIns="45720" numCol="1" compatLnSpc="1">
            <a:prstTxWarp prst="textNoShape">
              <a:avLst/>
            </a:prstTxWarp>
          </a:bodyPr>
          <a:lstStyle/>
          <a:p>
            <a:pPr algn="ctr"/>
            <a:r>
              <a:rPr lang="en-US" b="1"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458200" y="4800600"/>
            <a:ext cx="457200" cy="342900"/>
          </a:xfrm>
        </p:spPr>
        <p:txBody>
          <a:bodyPr>
            <a:normAutofit/>
          </a:bodyPr>
          <a:lstStyle/>
          <a:p>
            <a:pPr>
              <a:defRPr/>
            </a:pPr>
            <a:fld id="{A47D8BB7-B234-4537-A8F0-1DAB08505743}" type="slidenum">
              <a:rPr lang="en-US"/>
              <a:pPr>
                <a:defRPr/>
              </a:pPr>
              <a:t>14</a:t>
            </a:fld>
            <a:endParaRPr lang="en-US" dirty="0"/>
          </a:p>
        </p:txBody>
      </p:sp>
      <p:pic>
        <p:nvPicPr>
          <p:cNvPr id="35845"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35846" name="Picture 9" descr="MEPB fin_0.tmp"/>
          <p:cNvPicPr>
            <a:picLocks noChangeAspect="1"/>
          </p:cNvPicPr>
          <p:nvPr/>
        </p:nvPicPr>
        <p:blipFill>
          <a:blip r:embed="rId4" cstate="print"/>
          <a:srcRect l="37587" t="2222" r="1588" b="55556"/>
          <a:stretch>
            <a:fillRect/>
          </a:stretch>
        </p:blipFill>
        <p:spPr bwMode="auto">
          <a:xfrm>
            <a:off x="8610600" y="133350"/>
            <a:ext cx="385763" cy="457200"/>
          </a:xfrm>
          <a:prstGeom prst="rect">
            <a:avLst/>
          </a:prstGeom>
          <a:noFill/>
          <a:ln w="9525">
            <a:noFill/>
            <a:miter lim="800000"/>
            <a:headEnd/>
            <a:tailEnd/>
          </a:ln>
        </p:spPr>
      </p:pic>
      <p:graphicFrame>
        <p:nvGraphicFramePr>
          <p:cNvPr id="9" name="Table 8"/>
          <p:cNvGraphicFramePr>
            <a:graphicFrameLocks noGrp="1"/>
          </p:cNvGraphicFramePr>
          <p:nvPr/>
        </p:nvGraphicFramePr>
        <p:xfrm>
          <a:off x="228599" y="590551"/>
          <a:ext cx="8382002" cy="4005359"/>
        </p:xfrm>
        <a:graphic>
          <a:graphicData uri="http://schemas.openxmlformats.org/drawingml/2006/table">
            <a:tbl>
              <a:tblPr firstRow="1" bandRow="1">
                <a:tableStyleId>{5C22544A-7EE6-4342-B048-85BDC9FD1C3A}</a:tableStyleId>
              </a:tblPr>
              <a:tblGrid>
                <a:gridCol w="1740879"/>
                <a:gridCol w="838200"/>
                <a:gridCol w="849922"/>
                <a:gridCol w="533400"/>
                <a:gridCol w="838200"/>
                <a:gridCol w="762000"/>
                <a:gridCol w="533400"/>
                <a:gridCol w="838200"/>
                <a:gridCol w="762000"/>
                <a:gridCol w="685801"/>
              </a:tblGrid>
              <a:tr h="285155">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b="1" i="0" u="none" strike="noStrike" cap="none" normalizeH="0" baseline="0" dirty="0" smtClean="0">
                        <a:ln>
                          <a:noFill/>
                        </a:ln>
                        <a:solidFill>
                          <a:schemeClr val="tx1"/>
                        </a:solidFill>
                        <a:effectLst/>
                        <a:latin typeface="Calibri" pitchFamily="34" charset="0"/>
                        <a:cs typeface="Arial" charset="0"/>
                      </a:endParaRPr>
                    </a:p>
                  </a:txBody>
                  <a:tcPr horzOverflow="overflow">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Y2012</a:t>
                      </a:r>
                    </a:p>
                  </a:txBody>
                  <a:tcPr horzOverflow="overflow">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charset="0"/>
                      </a:endParaRPr>
                    </a:p>
                  </a:txBody>
                  <a:tcPr horzOverflow="overflow">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charset="0"/>
                      </a:endParaRPr>
                    </a:p>
                  </a:txBody>
                  <a:tcPr horzOverflow="overflow">
                    <a:lnB w="12700" cap="flat" cmpd="sng" algn="ctr">
                      <a:solidFill>
                        <a:schemeClr val="tx1"/>
                      </a:solidFill>
                      <a:prstDash val="solid"/>
                      <a:round/>
                      <a:headEnd type="none" w="med" len="med"/>
                      <a:tailEnd type="none" w="med" len="med"/>
                    </a:lnB>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Y2011</a:t>
                      </a:r>
                    </a:p>
                  </a:txBody>
                  <a:tcPr horzOverflow="overflow">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charset="0"/>
                      </a:endParaRPr>
                    </a:p>
                  </a:txBody>
                  <a:tcPr horzOverflow="overflow">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charset="0"/>
                      </a:endParaRPr>
                    </a:p>
                  </a:txBody>
                  <a:tcPr horzOverflow="overflow">
                    <a:lnB w="12700" cap="flat" cmpd="sng" algn="ctr">
                      <a:solidFill>
                        <a:schemeClr val="tx1"/>
                      </a:solidFill>
                      <a:prstDash val="solid"/>
                      <a:round/>
                      <a:headEnd type="none" w="med" len="med"/>
                      <a:tailEnd type="none" w="med" len="med"/>
                    </a:lnB>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Y2010</a:t>
                      </a:r>
                    </a:p>
                  </a:txBody>
                  <a:tcPr horzOverflow="overflow">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charset="0"/>
                      </a:endParaRPr>
                    </a:p>
                  </a:txBody>
                  <a:tcPr horzOverflow="overflow">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charset="0"/>
                      </a:endParaRPr>
                    </a:p>
                  </a:txBody>
                  <a:tcPr horzOverflow="overflow">
                    <a:lnB w="12700" cap="flat" cmpd="sng" algn="ctr">
                      <a:solidFill>
                        <a:schemeClr val="tx1"/>
                      </a:solidFill>
                      <a:prstDash val="solid"/>
                      <a:round/>
                      <a:headEnd type="none" w="med" len="med"/>
                      <a:tailEnd type="none" w="med" len="med"/>
                    </a:lnB>
                  </a:tcPr>
                </a:tc>
              </a:tr>
              <a:tr h="825711">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Provision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Jan – Mar’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Nbn</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100" b="1" i="0" u="none" strike="noStrike" cap="none" normalizeH="0" baseline="0" dirty="0" smtClean="0">
                        <a:ln>
                          <a:noFill/>
                        </a:ln>
                        <a:solidFill>
                          <a:schemeClr val="tx1"/>
                        </a:solidFill>
                        <a:effectLst/>
                        <a:latin typeface="Calibri" pitchFamily="34" charset="0"/>
                        <a:cs typeface="Arial" charset="0"/>
                      </a:endParaRPr>
                    </a:p>
                  </a:txBody>
                  <a:tcPr horzOverflow="overflow">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Jan – Mar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Nbn</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100" b="1" i="0" u="none" strike="noStrike" cap="none" normalizeH="0" baseline="0" dirty="0" smtClean="0">
                        <a:ln>
                          <a:noFill/>
                        </a:ln>
                        <a:solidFill>
                          <a:schemeClr val="tx1"/>
                        </a:solidFill>
                        <a:effectLst/>
                        <a:latin typeface="Calibri" pitchFamily="34" charset="0"/>
                        <a:cs typeface="Arial" charset="0"/>
                      </a:endParaRPr>
                    </a:p>
                  </a:txBody>
                  <a:tcPr horzOverflow="overflow">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Calibri" pitchFamily="34" charset="0"/>
                          <a:cs typeface="Arial" charset="0"/>
                        </a:rPr>
                        <a:t>Perf</a:t>
                      </a:r>
                      <a:r>
                        <a:rPr kumimoji="0" lang="en-US" sz="1100" b="1"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100" b="1" i="0" u="none" strike="noStrike" cap="none" normalizeH="0" baseline="0" dirty="0" smtClean="0">
                        <a:ln>
                          <a:noFill/>
                        </a:ln>
                        <a:solidFill>
                          <a:schemeClr val="tx1"/>
                        </a:solidFill>
                        <a:effectLst/>
                        <a:latin typeface="Calibri" pitchFamily="34" charset="0"/>
                        <a:cs typeface="Arial" charset="0"/>
                      </a:endParaRPr>
                    </a:p>
                  </a:txBody>
                  <a:tcPr horzOverflow="overflow">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Provision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Jan – Mar’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Nbn</a:t>
                      </a:r>
                    </a:p>
                  </a:txBody>
                  <a:tcPr horzOverflow="overflow">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Jan – Mar Nbn</a:t>
                      </a:r>
                    </a:p>
                  </a:txBody>
                  <a:tcPr horzOverflow="overflow">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Calibri" pitchFamily="34" charset="0"/>
                          <a:cs typeface="Arial" charset="0"/>
                        </a:rPr>
                        <a:t>Perf</a:t>
                      </a:r>
                      <a:r>
                        <a:rPr kumimoji="0" lang="en-US" sz="1100" b="1"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a:t>
                      </a:r>
                    </a:p>
                  </a:txBody>
                  <a:tcPr horzOverflow="overflow">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Provision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Jan – Mar’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Nbn</a:t>
                      </a:r>
                    </a:p>
                  </a:txBody>
                  <a:tcPr horzOverflow="overflow">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Jan – Mar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 Nbn</a:t>
                      </a:r>
                    </a:p>
                  </a:txBody>
                  <a:tcPr horzOverflow="overflow">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err="1" smtClean="0">
                          <a:ln>
                            <a:noFill/>
                          </a:ln>
                          <a:solidFill>
                            <a:schemeClr val="tx1"/>
                          </a:solidFill>
                          <a:effectLst/>
                          <a:latin typeface="Calibri" pitchFamily="34" charset="0"/>
                          <a:cs typeface="Arial" charset="0"/>
                        </a:rPr>
                        <a:t>Perf</a:t>
                      </a:r>
                      <a:r>
                        <a:rPr kumimoji="0" lang="en-US" sz="1100" b="1"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a:t>
                      </a:r>
                    </a:p>
                  </a:txBody>
                  <a:tcPr horzOverflow="overflow">
                    <a:lnT w="12700" cap="flat" cmpd="sng" algn="ctr">
                      <a:solidFill>
                        <a:schemeClr val="tx1"/>
                      </a:solidFill>
                      <a:prstDash val="solid"/>
                      <a:round/>
                      <a:headEnd type="none" w="med" len="med"/>
                      <a:tailEnd type="none" w="med" len="med"/>
                    </a:lnT>
                    <a:solidFill>
                      <a:schemeClr val="bg1"/>
                    </a:solidFill>
                  </a:tcPr>
                </a:tc>
              </a:tr>
              <a:tr h="28912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Total Revenue</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99.959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85.103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85</a:t>
                      </a:r>
                    </a:p>
                  </a:txBody>
                  <a:tcPr horzOverflow="overflow">
                    <a:solidFill>
                      <a:schemeClr val="bg1"/>
                    </a:solidFill>
                  </a:tcPr>
                </a:tc>
                <a:tc>
                  <a:txBody>
                    <a:bodyPr/>
                    <a:lstStyle/>
                    <a:p>
                      <a:pPr algn="ctr"/>
                      <a:r>
                        <a:rPr lang="en-US" sz="1100" b="1" dirty="0" smtClean="0">
                          <a:latin typeface="+mn-lt"/>
                        </a:rPr>
                        <a:t>88.080</a:t>
                      </a:r>
                      <a:endParaRPr lang="en-US" sz="1100" b="1" dirty="0">
                        <a:latin typeface="+mn-lt"/>
                      </a:endParaRPr>
                    </a:p>
                  </a:txBody>
                  <a:tcPr>
                    <a:solidFill>
                      <a:schemeClr val="bg1"/>
                    </a:solidFill>
                  </a:tcPr>
                </a:tc>
                <a:tc>
                  <a:txBody>
                    <a:bodyPr/>
                    <a:lstStyle/>
                    <a:p>
                      <a:pPr algn="ctr"/>
                      <a:r>
                        <a:rPr lang="en-US" sz="1100" b="1" dirty="0" smtClean="0">
                          <a:solidFill>
                            <a:schemeClr val="tx1"/>
                          </a:solidFill>
                          <a:latin typeface="+mn-lt"/>
                        </a:rPr>
                        <a:t>74.408 </a:t>
                      </a:r>
                      <a:endParaRPr lang="en-US" sz="1100" b="1" dirty="0">
                        <a:solidFill>
                          <a:schemeClr val="tx1"/>
                        </a:solidFill>
                        <a:latin typeface="+mn-lt"/>
                      </a:endParaRPr>
                    </a:p>
                  </a:txBody>
                  <a:tcPr>
                    <a:solidFill>
                      <a:schemeClr val="bg1"/>
                    </a:solidFill>
                  </a:tcPr>
                </a:tc>
                <a:tc>
                  <a:txBody>
                    <a:bodyPr/>
                    <a:lstStyle/>
                    <a:p>
                      <a:pPr algn="ctr"/>
                      <a:r>
                        <a:rPr lang="en-US" sz="1100" b="1" dirty="0" smtClean="0">
                          <a:solidFill>
                            <a:schemeClr val="tx1"/>
                          </a:solidFill>
                          <a:latin typeface="+mn-lt"/>
                        </a:rPr>
                        <a:t>84.5</a:t>
                      </a:r>
                      <a:endParaRPr lang="en-US" sz="1100" b="1" dirty="0">
                        <a:solidFill>
                          <a:schemeClr val="tx1"/>
                        </a:solidFill>
                        <a:latin typeface="+mn-lt"/>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76.757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62.834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81.9</a:t>
                      </a:r>
                    </a:p>
                  </a:txBody>
                  <a:tcPr horzOverflow="overflow">
                    <a:solidFill>
                      <a:schemeClr val="bg1"/>
                    </a:solidFill>
                  </a:tcPr>
                </a:tc>
              </a:tr>
              <a:tr h="28912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A.   Ordinary Revenue</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100" dirty="0" smtClean="0">
                          <a:latin typeface="+mn-lt"/>
                        </a:rPr>
                        <a:t>72.419</a:t>
                      </a:r>
                      <a:endParaRPr kumimoji="0" lang="en-US" sz="1100" b="1" i="0" u="none" strike="noStrike" cap="none" normalizeH="0" baseline="0" dirty="0" smtClean="0">
                        <a:ln>
                          <a:noFill/>
                        </a:ln>
                        <a:solidFill>
                          <a:schemeClr val="tx1"/>
                        </a:solidFill>
                        <a:effectLst/>
                        <a:latin typeface="+mn-lt"/>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53.136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73</a:t>
                      </a:r>
                    </a:p>
                  </a:txBody>
                  <a:tcPr horzOverflow="overflow">
                    <a:solidFill>
                      <a:schemeClr val="bg1"/>
                    </a:solidFill>
                  </a:tcPr>
                </a:tc>
                <a:tc>
                  <a:txBody>
                    <a:bodyPr/>
                    <a:lstStyle/>
                    <a:p>
                      <a:pPr algn="ctr"/>
                      <a:r>
                        <a:rPr lang="en-US" sz="1100" b="1" dirty="0" smtClean="0">
                          <a:latin typeface="+mn-lt"/>
                        </a:rPr>
                        <a:t>65.655</a:t>
                      </a:r>
                      <a:endParaRPr lang="en-US" sz="1100" b="1" dirty="0">
                        <a:latin typeface="+mn-lt"/>
                      </a:endParaRPr>
                    </a:p>
                  </a:txBody>
                  <a:tcPr>
                    <a:solidFill>
                      <a:schemeClr val="bg1"/>
                    </a:solidFill>
                  </a:tcPr>
                </a:tc>
                <a:tc>
                  <a:txBody>
                    <a:bodyPr/>
                    <a:lstStyle/>
                    <a:p>
                      <a:pPr algn="ctr"/>
                      <a:r>
                        <a:rPr lang="en-US" sz="1100" b="1" dirty="0" smtClean="0">
                          <a:latin typeface="+mn-lt"/>
                        </a:rPr>
                        <a:t>51.897</a:t>
                      </a:r>
                      <a:endParaRPr lang="en-US" sz="1100" b="1" dirty="0">
                        <a:latin typeface="+mn-lt"/>
                      </a:endParaRPr>
                    </a:p>
                  </a:txBody>
                  <a:tcPr>
                    <a:solidFill>
                      <a:schemeClr val="bg1"/>
                    </a:solidFill>
                  </a:tcPr>
                </a:tc>
                <a:tc>
                  <a:txBody>
                    <a:bodyPr/>
                    <a:lstStyle/>
                    <a:p>
                      <a:pPr algn="ctr"/>
                      <a:r>
                        <a:rPr lang="en-US" sz="1100" b="1" dirty="0" smtClean="0">
                          <a:latin typeface="+mn-lt"/>
                        </a:rPr>
                        <a:t>79.03</a:t>
                      </a:r>
                      <a:endParaRPr lang="en-US" sz="1100" b="1" dirty="0">
                        <a:latin typeface="+mn-lt"/>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57.257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40.715</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71.1</a:t>
                      </a:r>
                    </a:p>
                  </a:txBody>
                  <a:tcPr horzOverflow="overflow">
                    <a:solidFill>
                      <a:schemeClr val="bg1"/>
                    </a:solidFill>
                  </a:tcPr>
                </a:tc>
              </a:tr>
              <a:tr h="24238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I. L/S Int. Rev. Serv. (LIRS)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100" dirty="0" smtClean="0">
                          <a:latin typeface="+mn-lt"/>
                        </a:rPr>
                        <a:t>52.750 </a:t>
                      </a:r>
                      <a:endParaRPr kumimoji="0" lang="en-US" sz="1100" b="0" i="0" u="none" strike="noStrike" cap="none" normalizeH="0" baseline="0" dirty="0" smtClean="0">
                        <a:ln>
                          <a:noFill/>
                        </a:ln>
                        <a:solidFill>
                          <a:schemeClr val="tx1"/>
                        </a:solidFill>
                        <a:effectLst/>
                        <a:latin typeface="+mn-lt"/>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cs typeface="Arial" charset="0"/>
                        </a:rPr>
                        <a:t>43.094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cs typeface="Arial" charset="0"/>
                        </a:rPr>
                        <a:t>82</a:t>
                      </a:r>
                    </a:p>
                  </a:txBody>
                  <a:tcPr horzOverflow="overflow">
                    <a:solidFill>
                      <a:schemeClr val="bg1"/>
                    </a:solidFill>
                  </a:tcPr>
                </a:tc>
                <a:tc>
                  <a:txBody>
                    <a:bodyPr/>
                    <a:lstStyle/>
                    <a:p>
                      <a:pPr algn="ctr"/>
                      <a:r>
                        <a:rPr lang="en-US" sz="1100" dirty="0" smtClean="0">
                          <a:latin typeface="+mn-lt"/>
                        </a:rPr>
                        <a:t>48.000</a:t>
                      </a:r>
                      <a:endParaRPr lang="en-US" sz="1100" dirty="0">
                        <a:latin typeface="+mn-lt"/>
                      </a:endParaRPr>
                    </a:p>
                  </a:txBody>
                  <a:tcPr>
                    <a:solidFill>
                      <a:schemeClr val="bg1"/>
                    </a:solidFill>
                  </a:tcPr>
                </a:tc>
                <a:tc>
                  <a:txBody>
                    <a:bodyPr/>
                    <a:lstStyle/>
                    <a:p>
                      <a:pPr algn="ctr"/>
                      <a:r>
                        <a:rPr lang="en-US" sz="1100" dirty="0" smtClean="0">
                          <a:latin typeface="+mn-lt"/>
                        </a:rPr>
                        <a:t>44.881</a:t>
                      </a:r>
                      <a:endParaRPr lang="en-US" sz="1100" dirty="0">
                        <a:latin typeface="+mn-lt"/>
                      </a:endParaRPr>
                    </a:p>
                  </a:txBody>
                  <a:tcPr>
                    <a:solidFill>
                      <a:schemeClr val="bg1"/>
                    </a:solidFill>
                  </a:tcPr>
                </a:tc>
                <a:tc>
                  <a:txBody>
                    <a:bodyPr/>
                    <a:lstStyle/>
                    <a:p>
                      <a:pPr algn="ctr"/>
                      <a:r>
                        <a:rPr lang="en-US" sz="1100" dirty="0" smtClean="0">
                          <a:latin typeface="+mn-lt"/>
                        </a:rPr>
                        <a:t>93.5</a:t>
                      </a:r>
                      <a:endParaRPr lang="en-US" sz="1100" dirty="0">
                        <a:latin typeface="+mn-lt"/>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41.250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33.827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82.0</a:t>
                      </a:r>
                    </a:p>
                  </a:txBody>
                  <a:tcPr horzOverflow="overflow">
                    <a:solidFill>
                      <a:schemeClr val="bg1"/>
                    </a:solidFill>
                  </a:tcPr>
                </a:tc>
              </a:tr>
              <a:tr h="42099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II. Internally   Generated Revenue (Others)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100" dirty="0" smtClean="0">
                          <a:latin typeface="+mn-lt"/>
                        </a:rPr>
                        <a:t>10.369 </a:t>
                      </a:r>
                      <a:endParaRPr kumimoji="0" lang="en-US" sz="1100" b="0" i="0" u="none" strike="noStrike" cap="none" normalizeH="0" baseline="0" dirty="0" smtClean="0">
                        <a:ln>
                          <a:noFill/>
                        </a:ln>
                        <a:solidFill>
                          <a:schemeClr val="tx1"/>
                        </a:solidFill>
                        <a:effectLst/>
                        <a:latin typeface="+mn-lt"/>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6.112</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59</a:t>
                      </a:r>
                    </a:p>
                  </a:txBody>
                  <a:tcPr horzOverflow="overflow">
                    <a:solidFill>
                      <a:schemeClr val="bg1"/>
                    </a:solidFill>
                  </a:tcPr>
                </a:tc>
                <a:tc>
                  <a:txBody>
                    <a:bodyPr/>
                    <a:lstStyle/>
                    <a:p>
                      <a:pPr algn="ctr"/>
                      <a:r>
                        <a:rPr lang="en-US" sz="1100" dirty="0" smtClean="0">
                          <a:latin typeface="+mn-lt"/>
                        </a:rPr>
                        <a:t>9.130</a:t>
                      </a:r>
                      <a:endParaRPr lang="en-US" sz="1100" dirty="0">
                        <a:latin typeface="+mn-lt"/>
                      </a:endParaRPr>
                    </a:p>
                  </a:txBody>
                  <a:tcPr>
                    <a:solidFill>
                      <a:schemeClr val="bg1"/>
                    </a:solidFill>
                  </a:tcPr>
                </a:tc>
                <a:tc>
                  <a:txBody>
                    <a:bodyPr/>
                    <a:lstStyle/>
                    <a:p>
                      <a:pPr algn="ctr"/>
                      <a:r>
                        <a:rPr lang="en-US" sz="1100" dirty="0" smtClean="0">
                          <a:latin typeface="+mn-lt"/>
                        </a:rPr>
                        <a:t>2.343</a:t>
                      </a:r>
                      <a:endParaRPr lang="en-US" sz="1100" dirty="0">
                        <a:latin typeface="+mn-lt"/>
                      </a:endParaRPr>
                    </a:p>
                  </a:txBody>
                  <a:tcPr>
                    <a:solidFill>
                      <a:schemeClr val="bg1"/>
                    </a:solidFill>
                  </a:tcPr>
                </a:tc>
                <a:tc>
                  <a:txBody>
                    <a:bodyPr/>
                    <a:lstStyle/>
                    <a:p>
                      <a:pPr algn="ctr"/>
                      <a:r>
                        <a:rPr lang="en-US" sz="1100" dirty="0" smtClean="0">
                          <a:latin typeface="+mn-lt"/>
                        </a:rPr>
                        <a:t>25.7</a:t>
                      </a:r>
                      <a:endParaRPr lang="en-US" sz="1100" dirty="0">
                        <a:latin typeface="+mn-lt"/>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9.750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3.225</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33.1</a:t>
                      </a:r>
                    </a:p>
                  </a:txBody>
                  <a:tcPr horzOverflow="overflow">
                    <a:solidFill>
                      <a:schemeClr val="bg1"/>
                    </a:solidFill>
                  </a:tcPr>
                </a:tc>
              </a:tr>
              <a:tr h="24878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III. Dedicated Revenue</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100" dirty="0" smtClean="0">
                          <a:latin typeface="+mn-lt"/>
                        </a:rPr>
                        <a:t>7.110</a:t>
                      </a:r>
                      <a:endParaRPr kumimoji="0" lang="en-US" sz="1100" b="0" i="0" u="none" strike="noStrike" cap="none" normalizeH="0" baseline="0" dirty="0" smtClean="0">
                        <a:ln>
                          <a:noFill/>
                        </a:ln>
                        <a:solidFill>
                          <a:schemeClr val="tx1"/>
                        </a:solidFill>
                        <a:effectLst/>
                        <a:latin typeface="+mn-lt"/>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3.930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55</a:t>
                      </a:r>
                    </a:p>
                  </a:txBody>
                  <a:tcPr horzOverflow="overflow">
                    <a:solidFill>
                      <a:schemeClr val="bg1"/>
                    </a:solidFill>
                  </a:tcPr>
                </a:tc>
                <a:tc>
                  <a:txBody>
                    <a:bodyPr/>
                    <a:lstStyle/>
                    <a:p>
                      <a:pPr algn="ctr"/>
                      <a:r>
                        <a:rPr lang="en-US" sz="1100" dirty="0" smtClean="0">
                          <a:latin typeface="+mn-lt"/>
                        </a:rPr>
                        <a:t>6.525</a:t>
                      </a:r>
                      <a:endParaRPr lang="en-US" sz="1100" dirty="0">
                        <a:latin typeface="+mn-lt"/>
                      </a:endParaRPr>
                    </a:p>
                  </a:txBody>
                  <a:tcPr>
                    <a:solidFill>
                      <a:schemeClr val="bg1"/>
                    </a:solidFill>
                  </a:tcPr>
                </a:tc>
                <a:tc>
                  <a:txBody>
                    <a:bodyPr/>
                    <a:lstStyle/>
                    <a:p>
                      <a:pPr algn="ctr"/>
                      <a:r>
                        <a:rPr lang="en-US" sz="1100" dirty="0" smtClean="0">
                          <a:latin typeface="+mn-lt"/>
                        </a:rPr>
                        <a:t>0.671</a:t>
                      </a:r>
                      <a:endParaRPr lang="en-US" sz="1100" dirty="0">
                        <a:latin typeface="+mn-lt"/>
                      </a:endParaRPr>
                    </a:p>
                  </a:txBody>
                  <a:tcPr>
                    <a:solidFill>
                      <a:schemeClr val="bg1"/>
                    </a:solidFill>
                  </a:tcPr>
                </a:tc>
                <a:tc>
                  <a:txBody>
                    <a:bodyPr/>
                    <a:lstStyle/>
                    <a:p>
                      <a:pPr algn="ctr"/>
                      <a:r>
                        <a:rPr lang="en-US" sz="1100" dirty="0" smtClean="0">
                          <a:latin typeface="+mn-lt"/>
                        </a:rPr>
                        <a:t>10.3</a:t>
                      </a:r>
                      <a:endParaRPr lang="en-US" sz="1100" dirty="0">
                        <a:latin typeface="+mn-lt"/>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5.007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0.719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14.4</a:t>
                      </a:r>
                    </a:p>
                  </a:txBody>
                  <a:tcPr horzOverflow="overflow">
                    <a:solidFill>
                      <a:schemeClr val="bg1"/>
                    </a:solidFill>
                  </a:tcPr>
                </a:tc>
              </a:tr>
              <a:tr h="24238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IV Extra Ordinary Revenue        </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100" dirty="0" smtClean="0">
                          <a:latin typeface="+mn-lt"/>
                        </a:rPr>
                        <a:t>2.191 </a:t>
                      </a:r>
                      <a:endParaRPr kumimoji="0" lang="en-US" sz="1100" b="0" i="0" u="none" strike="noStrike" cap="none" normalizeH="0" baseline="0" dirty="0" smtClean="0">
                        <a:ln>
                          <a:noFill/>
                        </a:ln>
                        <a:solidFill>
                          <a:schemeClr val="tx1"/>
                        </a:solidFill>
                        <a:effectLst/>
                        <a:latin typeface="+mn-lt"/>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0</a:t>
                      </a:r>
                    </a:p>
                  </a:txBody>
                  <a:tcPr horzOverflow="overflow">
                    <a:solidFill>
                      <a:schemeClr val="bg1"/>
                    </a:solidFill>
                  </a:tcPr>
                </a:tc>
                <a:tc>
                  <a:txBody>
                    <a:bodyPr/>
                    <a:lstStyle/>
                    <a:p>
                      <a:pPr algn="ctr"/>
                      <a:r>
                        <a:rPr lang="en-US" sz="1100" dirty="0" smtClean="0">
                          <a:latin typeface="+mn-lt"/>
                        </a:rPr>
                        <a:t>2.000</a:t>
                      </a:r>
                      <a:endParaRPr lang="en-US" sz="1100" dirty="0">
                        <a:latin typeface="+mn-lt"/>
                      </a:endParaRPr>
                    </a:p>
                  </a:txBody>
                  <a:tcPr>
                    <a:solidFill>
                      <a:schemeClr val="bg1"/>
                    </a:solidFill>
                  </a:tcPr>
                </a:tc>
                <a:tc>
                  <a:txBody>
                    <a:bodyPr/>
                    <a:lstStyle/>
                    <a:p>
                      <a:pPr algn="ctr"/>
                      <a:r>
                        <a:rPr lang="en-US" sz="1100" dirty="0" smtClean="0">
                          <a:latin typeface="+mn-lt"/>
                        </a:rPr>
                        <a:t>4.002</a:t>
                      </a:r>
                      <a:endParaRPr lang="en-US" sz="1100" dirty="0">
                        <a:latin typeface="+mn-lt"/>
                      </a:endParaRPr>
                    </a:p>
                  </a:txBody>
                  <a:tcPr>
                    <a:solidFill>
                      <a:schemeClr val="bg1"/>
                    </a:solidFill>
                  </a:tcPr>
                </a:tc>
                <a:tc>
                  <a:txBody>
                    <a:bodyPr/>
                    <a:lstStyle/>
                    <a:p>
                      <a:pPr algn="ctr"/>
                      <a:r>
                        <a:rPr lang="en-US" sz="1100" dirty="0" smtClean="0">
                          <a:latin typeface="+mn-lt"/>
                        </a:rPr>
                        <a:t>200.1</a:t>
                      </a:r>
                      <a:endParaRPr lang="en-US" sz="1100" dirty="0">
                        <a:latin typeface="+mn-lt"/>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1.250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2.994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235.5</a:t>
                      </a:r>
                    </a:p>
                  </a:txBody>
                  <a:tcPr horzOverflow="overflow">
                    <a:solidFill>
                      <a:schemeClr val="bg1"/>
                    </a:solidFill>
                  </a:tcPr>
                </a:tc>
              </a:tr>
              <a:tr h="24238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B.   Federal Transfers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27.540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31.967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116</a:t>
                      </a:r>
                    </a:p>
                  </a:txBody>
                  <a:tcPr horzOverflow="overflow">
                    <a:solidFill>
                      <a:schemeClr val="bg1"/>
                    </a:solidFill>
                  </a:tcPr>
                </a:tc>
                <a:tc>
                  <a:txBody>
                    <a:bodyPr/>
                    <a:lstStyle/>
                    <a:p>
                      <a:pPr algn="ctr"/>
                      <a:r>
                        <a:rPr lang="en-US" sz="1100" b="1" dirty="0" smtClean="0">
                          <a:latin typeface="+mn-lt"/>
                        </a:rPr>
                        <a:t>22.425</a:t>
                      </a:r>
                      <a:endParaRPr lang="en-US" sz="1100" b="1" dirty="0">
                        <a:latin typeface="+mn-lt"/>
                      </a:endParaRPr>
                    </a:p>
                  </a:txBody>
                  <a:tcPr>
                    <a:solidFill>
                      <a:schemeClr val="bg1"/>
                    </a:solidFill>
                  </a:tcPr>
                </a:tc>
                <a:tc>
                  <a:txBody>
                    <a:bodyPr/>
                    <a:lstStyle/>
                    <a:p>
                      <a:pPr algn="ctr"/>
                      <a:r>
                        <a:rPr lang="en-US" sz="1100" b="1" dirty="0" smtClean="0">
                          <a:latin typeface="+mn-lt"/>
                        </a:rPr>
                        <a:t>22.511</a:t>
                      </a:r>
                      <a:endParaRPr lang="en-US" sz="1100" b="1" dirty="0">
                        <a:latin typeface="+mn-lt"/>
                      </a:endParaRPr>
                    </a:p>
                  </a:txBody>
                  <a:tcPr>
                    <a:solidFill>
                      <a:schemeClr val="bg1"/>
                    </a:solidFill>
                  </a:tcPr>
                </a:tc>
                <a:tc>
                  <a:txBody>
                    <a:bodyPr/>
                    <a:lstStyle/>
                    <a:p>
                      <a:pPr algn="ctr"/>
                      <a:r>
                        <a:rPr lang="en-US" sz="1100" b="1" dirty="0" smtClean="0">
                          <a:latin typeface="+mn-lt"/>
                        </a:rPr>
                        <a:t>100.4</a:t>
                      </a:r>
                      <a:endParaRPr lang="en-US" sz="1100" b="1" dirty="0">
                        <a:latin typeface="+mn-lt"/>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19.500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 22.119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113.4</a:t>
                      </a:r>
                    </a:p>
                  </a:txBody>
                  <a:tcPr horzOverflow="overflow">
                    <a:solidFill>
                      <a:schemeClr val="bg1"/>
                    </a:solidFill>
                  </a:tcPr>
                </a:tc>
              </a:tr>
              <a:tr h="2423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I.  Statutory Allocation</a:t>
                      </a:r>
                      <a:endParaRPr kumimoji="0" lang="en-SG" sz="1100" b="0" i="0" u="none" strike="noStrike" cap="none" normalizeH="0" baseline="0" dirty="0" smtClean="0">
                        <a:ln>
                          <a:noFill/>
                        </a:ln>
                        <a:solidFill>
                          <a:schemeClr val="tx1"/>
                        </a:solidFill>
                        <a:effectLst/>
                        <a:latin typeface="Arial" charset="0"/>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100" b="0" i="0" u="none" strike="noStrike" cap="none" normalizeH="0" baseline="0" dirty="0" smtClean="0">
                          <a:ln>
                            <a:noFill/>
                          </a:ln>
                          <a:solidFill>
                            <a:schemeClr val="tx1"/>
                          </a:solidFill>
                          <a:effectLst/>
                          <a:latin typeface="+mn-lt"/>
                          <a:cs typeface="Arial" charset="0"/>
                        </a:rPr>
                        <a:t>14.416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17.063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118</a:t>
                      </a:r>
                    </a:p>
                  </a:txBody>
                  <a:tcPr horzOverflow="overflow">
                    <a:solidFill>
                      <a:schemeClr val="bg1"/>
                    </a:solidFill>
                  </a:tcPr>
                </a:tc>
                <a:tc>
                  <a:txBody>
                    <a:bodyPr/>
                    <a:lstStyle/>
                    <a:p>
                      <a:pPr algn="ctr"/>
                      <a:r>
                        <a:rPr lang="en-US" sz="1100" dirty="0" smtClean="0">
                          <a:latin typeface="+mn-lt"/>
                        </a:rPr>
                        <a:t>11.500</a:t>
                      </a:r>
                      <a:endParaRPr lang="en-US" sz="1100" dirty="0">
                        <a:latin typeface="+mn-lt"/>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100" b="0" i="0" u="none" strike="noStrike" cap="none" normalizeH="0" baseline="0" dirty="0" smtClean="0">
                          <a:ln>
                            <a:noFill/>
                          </a:ln>
                          <a:solidFill>
                            <a:schemeClr val="tx1"/>
                          </a:solidFill>
                          <a:effectLst/>
                          <a:latin typeface="+mn-lt"/>
                        </a:rPr>
                        <a:t>10.069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100" b="0" i="0" u="none" strike="noStrike" cap="none" normalizeH="0" baseline="0" dirty="0" smtClean="0">
                          <a:ln>
                            <a:noFill/>
                          </a:ln>
                          <a:solidFill>
                            <a:schemeClr val="tx1"/>
                          </a:solidFill>
                          <a:effectLst/>
                          <a:latin typeface="+mn-lt"/>
                        </a:rPr>
                        <a:t>87.6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10.000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10.394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103.9</a:t>
                      </a:r>
                    </a:p>
                  </a:txBody>
                  <a:tcPr horzOverflow="overflow">
                    <a:solidFill>
                      <a:schemeClr val="bg1"/>
                    </a:solidFill>
                  </a:tcPr>
                </a:tc>
              </a:tr>
              <a:tr h="2423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II. Value Added Tax</a:t>
                      </a:r>
                      <a:endParaRPr kumimoji="0" lang="en-SG" sz="1100" b="0" i="0" u="none" strike="noStrike" cap="none" normalizeH="0" baseline="0" dirty="0" smtClean="0">
                        <a:ln>
                          <a:noFill/>
                        </a:ln>
                        <a:solidFill>
                          <a:schemeClr val="tx1"/>
                        </a:solidFill>
                        <a:effectLst/>
                        <a:latin typeface="Arial" charset="0"/>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100" b="0" i="0" u="none" strike="noStrike" cap="none" normalizeH="0" baseline="0" dirty="0" smtClean="0">
                          <a:ln>
                            <a:noFill/>
                          </a:ln>
                          <a:solidFill>
                            <a:schemeClr val="tx1"/>
                          </a:solidFill>
                          <a:effectLst/>
                          <a:latin typeface="+mn-lt"/>
                          <a:cs typeface="Arial" charset="0"/>
                        </a:rPr>
                        <a:t>13.124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14.904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114</a:t>
                      </a:r>
                    </a:p>
                  </a:txBody>
                  <a:tcPr horzOverflow="overflow">
                    <a:solidFill>
                      <a:schemeClr val="bg1"/>
                    </a:solidFill>
                  </a:tcPr>
                </a:tc>
                <a:tc>
                  <a:txBody>
                    <a:bodyPr/>
                    <a:lstStyle/>
                    <a:p>
                      <a:pPr algn="ctr"/>
                      <a:r>
                        <a:rPr lang="en-US" sz="1100" dirty="0" smtClean="0">
                          <a:latin typeface="+mn-lt"/>
                        </a:rPr>
                        <a:t>10.925</a:t>
                      </a:r>
                      <a:endParaRPr lang="en-US" sz="1100" dirty="0">
                        <a:latin typeface="+mn-lt"/>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100" b="0" i="0" u="none" strike="noStrike" cap="none" normalizeH="0" baseline="0" dirty="0" smtClean="0">
                          <a:ln>
                            <a:noFill/>
                          </a:ln>
                          <a:solidFill>
                            <a:schemeClr val="tx1"/>
                          </a:solidFill>
                          <a:effectLst/>
                          <a:latin typeface="+mn-lt"/>
                        </a:rPr>
                        <a:t>12.442</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SG" sz="1100" b="0" i="0" u="none" strike="noStrike" cap="none" normalizeH="0" baseline="0" dirty="0" smtClean="0">
                          <a:ln>
                            <a:noFill/>
                          </a:ln>
                          <a:solidFill>
                            <a:schemeClr val="tx1"/>
                          </a:solidFill>
                          <a:effectLst/>
                          <a:latin typeface="+mn-lt"/>
                        </a:rPr>
                        <a:t>113.9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9.500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11.725</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123.5</a:t>
                      </a:r>
                    </a:p>
                  </a:txBody>
                  <a:tcPr horzOverflow="overflow">
                    <a:solidFill>
                      <a:schemeClr val="bg1"/>
                    </a:solidFill>
                  </a:tcPr>
                </a:tc>
              </a:tr>
              <a:tr h="31540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itchFamily="34" charset="0"/>
                          <a:cs typeface="Arial" charset="0"/>
                        </a:rPr>
                        <a:t>C.  Capital Receipts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6.419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2.596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mn-lt"/>
                          <a:cs typeface="Arial" charset="0"/>
                        </a:rPr>
                        <a:t>40</a:t>
                      </a:r>
                    </a:p>
                  </a:txBody>
                  <a:tcPr horzOverflow="overflow">
                    <a:solidFill>
                      <a:schemeClr val="bg1"/>
                    </a:solidFill>
                  </a:tcPr>
                </a:tc>
                <a:tc>
                  <a:txBody>
                    <a:bodyPr/>
                    <a:lstStyle/>
                    <a:p>
                      <a:pPr algn="ctr"/>
                      <a:r>
                        <a:rPr lang="en-US" sz="1100" b="1" dirty="0" smtClean="0">
                          <a:latin typeface="+mn-lt"/>
                        </a:rPr>
                        <a:t>4.815</a:t>
                      </a:r>
                      <a:endParaRPr lang="en-US" sz="1100" b="1" dirty="0">
                        <a:latin typeface="+mn-lt"/>
                      </a:endParaRPr>
                    </a:p>
                  </a:txBody>
                  <a:tcPr>
                    <a:solidFill>
                      <a:schemeClr val="bg1"/>
                    </a:solidFill>
                  </a:tcPr>
                </a:tc>
                <a:tc>
                  <a:txBody>
                    <a:bodyPr/>
                    <a:lstStyle/>
                    <a:p>
                      <a:pPr algn="ctr"/>
                      <a:r>
                        <a:rPr lang="en-US" sz="1100" b="1" dirty="0" smtClean="0">
                          <a:latin typeface="+mn-lt"/>
                        </a:rPr>
                        <a:t>1.267</a:t>
                      </a:r>
                      <a:endParaRPr lang="en-US" sz="1100" b="1" dirty="0">
                        <a:latin typeface="+mn-lt"/>
                      </a:endParaRPr>
                    </a:p>
                  </a:txBody>
                  <a:tcPr>
                    <a:solidFill>
                      <a:schemeClr val="bg1"/>
                    </a:solidFill>
                  </a:tcPr>
                </a:tc>
                <a:tc>
                  <a:txBody>
                    <a:bodyPr/>
                    <a:lstStyle/>
                    <a:p>
                      <a:pPr algn="ctr"/>
                      <a:r>
                        <a:rPr lang="en-US" sz="1100" b="1" dirty="0" smtClean="0">
                          <a:latin typeface="+mn-lt"/>
                        </a:rPr>
                        <a:t>26.3</a:t>
                      </a:r>
                      <a:endParaRPr lang="en-US" sz="1100" b="1" dirty="0">
                        <a:latin typeface="+mn-lt"/>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7.093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2.394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mn-lt"/>
                        </a:rPr>
                        <a:t>33.8</a:t>
                      </a:r>
                    </a:p>
                  </a:txBody>
                  <a:tcPr horzOverflow="overflow">
                    <a:solidFill>
                      <a:schemeClr val="bg1"/>
                    </a:solidFill>
                  </a:tcPr>
                </a:tc>
              </a:tr>
            </a:tbl>
          </a:graphicData>
        </a:graphic>
      </p:graphicFrame>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914400" y="117475"/>
            <a:ext cx="6705600" cy="777875"/>
          </a:xfrm>
        </p:spPr>
        <p:txBody>
          <a:bodyPr/>
          <a:lstStyle/>
          <a:p>
            <a:pPr algn="ctr" eaLnBrk="1" hangingPunct="1"/>
            <a:r>
              <a:rPr lang="en-US" sz="3600" b="1" dirty="0" smtClean="0">
                <a:solidFill>
                  <a:srgbClr val="002060"/>
                </a:solidFill>
                <a:latin typeface="Aharoni" pitchFamily="2" charset="-79"/>
                <a:cs typeface="Aharoni" pitchFamily="2" charset="-79"/>
              </a:rPr>
              <a:t>Revenue Appraisal</a:t>
            </a:r>
            <a:endParaRPr lang="en-US" sz="3600" b="1" dirty="0" smtClean="0">
              <a:solidFill>
                <a:srgbClr val="002060"/>
              </a:solidFill>
            </a:endParaRPr>
          </a:p>
        </p:txBody>
      </p:sp>
      <p:sp>
        <p:nvSpPr>
          <p:cNvPr id="36867" name="Footer Placeholder 4"/>
          <p:cNvSpPr>
            <a:spLocks noGrp="1"/>
          </p:cNvSpPr>
          <p:nvPr>
            <p:ph type="ftr" sz="quarter" idx="11"/>
          </p:nvPr>
        </p:nvSpPr>
        <p:spPr bwMode="auto">
          <a:xfrm>
            <a:off x="228600" y="4705350"/>
            <a:ext cx="8686800" cy="2540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458200" y="4629150"/>
            <a:ext cx="457200" cy="342900"/>
          </a:xfrm>
        </p:spPr>
        <p:txBody>
          <a:bodyPr>
            <a:normAutofit/>
          </a:bodyPr>
          <a:lstStyle/>
          <a:p>
            <a:pPr>
              <a:defRPr/>
            </a:pPr>
            <a:fld id="{829E9F76-F89B-4C32-826A-DB1E93B3076D}" type="slidenum">
              <a:rPr lang="en-US"/>
              <a:pPr>
                <a:defRPr/>
              </a:pPr>
              <a:t>15</a:t>
            </a:fld>
            <a:endParaRPr lang="en-US" dirty="0"/>
          </a:p>
        </p:txBody>
      </p:sp>
      <p:sp>
        <p:nvSpPr>
          <p:cNvPr id="36869" name="Rectangle 3"/>
          <p:cNvSpPr>
            <a:spLocks noGrp="1" noChangeArrowheads="1"/>
          </p:cNvSpPr>
          <p:nvPr>
            <p:ph sz="quarter" idx="1"/>
          </p:nvPr>
        </p:nvSpPr>
        <p:spPr>
          <a:xfrm>
            <a:off x="381000" y="1047750"/>
            <a:ext cx="8534400" cy="3657600"/>
          </a:xfrm>
        </p:spPr>
        <p:txBody>
          <a:bodyPr/>
          <a:lstStyle/>
          <a:p>
            <a:pPr algn="just" eaLnBrk="1" hangingPunct="1">
              <a:buFont typeface="Wingdings" pitchFamily="2" charset="2"/>
              <a:buChar char="v"/>
            </a:pPr>
            <a:r>
              <a:rPr lang="en-US" sz="2000" b="1" dirty="0" smtClean="0">
                <a:solidFill>
                  <a:srgbClr val="C00000"/>
                </a:solidFill>
              </a:rPr>
              <a:t>Total Revenue  performed at </a:t>
            </a:r>
            <a:r>
              <a:rPr lang="en-US" sz="2000" dirty="0" smtClean="0">
                <a:solidFill>
                  <a:srgbClr val="C00000"/>
                </a:solidFill>
              </a:rPr>
              <a:t> 85</a:t>
            </a:r>
            <a:r>
              <a:rPr lang="en-US" sz="2000" b="1" dirty="0" smtClean="0">
                <a:solidFill>
                  <a:srgbClr val="C00000"/>
                </a:solidFill>
              </a:rPr>
              <a:t>% of target compared to 84.5% for 1Qtr. Year 2011. Note however, that the March 2012 figure is an optimistic estimate rather than the actual</a:t>
            </a:r>
          </a:p>
          <a:p>
            <a:pPr algn="just" eaLnBrk="1" hangingPunct="1">
              <a:buFont typeface="Wingdings" pitchFamily="2" charset="2"/>
              <a:buChar char="v"/>
            </a:pPr>
            <a:r>
              <a:rPr lang="en-US" sz="2000" b="1" dirty="0" smtClean="0">
                <a:solidFill>
                  <a:srgbClr val="C00000"/>
                </a:solidFill>
              </a:rPr>
              <a:t>Ordinary Revenue (IGR) including Dedicated Revenue was  N53.136bn representing  62.4% of  Total Revenue.</a:t>
            </a:r>
          </a:p>
          <a:p>
            <a:pPr algn="just" eaLnBrk="1" hangingPunct="1">
              <a:buFont typeface="Wingdings" pitchFamily="2" charset="2"/>
              <a:buChar char="v"/>
            </a:pPr>
            <a:r>
              <a:rPr lang="en-US" sz="2000" b="1" dirty="0" smtClean="0">
                <a:solidFill>
                  <a:srgbClr val="C00000"/>
                </a:solidFill>
              </a:rPr>
              <a:t>LIRS performance accounted for 50.6% of the Total Revenue for the period, compared to 60.3% in Y2011</a:t>
            </a:r>
          </a:p>
          <a:p>
            <a:pPr algn="just" eaLnBrk="1" hangingPunct="1">
              <a:buFont typeface="Wingdings" pitchFamily="2" charset="2"/>
              <a:buChar char="v"/>
            </a:pPr>
            <a:r>
              <a:rPr lang="en-US" sz="2000" b="1" dirty="0" smtClean="0">
                <a:solidFill>
                  <a:srgbClr val="C00000"/>
                </a:solidFill>
              </a:rPr>
              <a:t>LIRS performance was lower in absolute term than that of  same period in Y2011, probably reflecting impact of new PITA</a:t>
            </a:r>
            <a:endParaRPr lang="en-US" sz="2800" dirty="0" smtClean="0"/>
          </a:p>
        </p:txBody>
      </p:sp>
      <p:pic>
        <p:nvPicPr>
          <p:cNvPr id="36870"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36871"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latin typeface="Aharoni" pitchFamily="2" charset="-79"/>
                <a:cs typeface="Aharoni" pitchFamily="2" charset="-79"/>
              </a:rPr>
              <a:t>Revenue Appraisal……2/ </a:t>
            </a:r>
            <a:endParaRPr lang="en-US" dirty="0"/>
          </a:p>
        </p:txBody>
      </p:sp>
      <p:sp>
        <p:nvSpPr>
          <p:cNvPr id="3" name="Content Placeholder 2"/>
          <p:cNvSpPr>
            <a:spLocks noGrp="1"/>
          </p:cNvSpPr>
          <p:nvPr>
            <p:ph sz="quarter" idx="1"/>
          </p:nvPr>
        </p:nvSpPr>
        <p:spPr/>
        <p:txBody>
          <a:bodyPr/>
          <a:lstStyle/>
          <a:p>
            <a:pPr algn="just" eaLnBrk="1" hangingPunct="1">
              <a:buFont typeface="Wingdings" pitchFamily="2" charset="2"/>
              <a:buChar char="v"/>
            </a:pPr>
            <a:endParaRPr lang="en-US" sz="2000" b="1" dirty="0" smtClean="0">
              <a:solidFill>
                <a:srgbClr val="C00000"/>
              </a:solidFill>
            </a:endParaRPr>
          </a:p>
          <a:p>
            <a:pPr algn="just" eaLnBrk="1" hangingPunct="1">
              <a:buFont typeface="Wingdings" pitchFamily="2" charset="2"/>
              <a:buChar char="v"/>
            </a:pPr>
            <a:r>
              <a:rPr lang="en-US" sz="2000" b="1" dirty="0" smtClean="0">
                <a:solidFill>
                  <a:srgbClr val="C00000"/>
                </a:solidFill>
              </a:rPr>
              <a:t>The 82% LIRS performance relative to Budget also compares unfavourably to 93.5% in 2011</a:t>
            </a:r>
          </a:p>
          <a:p>
            <a:pPr algn="just" eaLnBrk="1" hangingPunct="1">
              <a:buFont typeface="Wingdings" pitchFamily="2" charset="2"/>
              <a:buChar char="v"/>
            </a:pPr>
            <a:r>
              <a:rPr lang="en-US" sz="2000" b="1" dirty="0" smtClean="0">
                <a:solidFill>
                  <a:srgbClr val="C00000"/>
                </a:solidFill>
              </a:rPr>
              <a:t>Both Dedicated Revenue and Capital Receipts performed lowly at N3.930bn(55%) and N2.596bn (40%) respectively.</a:t>
            </a:r>
          </a:p>
          <a:p>
            <a:pPr algn="just" eaLnBrk="1" hangingPunct="1">
              <a:buFont typeface="Wingdings" pitchFamily="2" charset="2"/>
              <a:buChar char="v"/>
            </a:pPr>
            <a:r>
              <a:rPr lang="en-US" sz="2000" b="1" dirty="0" smtClean="0">
                <a:solidFill>
                  <a:srgbClr val="C00000"/>
                </a:solidFill>
              </a:rPr>
              <a:t>Statutory Allocation contributed N17.063bn representing 118% performance,  while VAT performed at 114%  or N14.904bn in absolute term; both reflect continuing positive trend of Federal transfers </a:t>
            </a:r>
            <a:r>
              <a:rPr lang="en-US" sz="2000" b="1" dirty="0" err="1" smtClean="0">
                <a:solidFill>
                  <a:srgbClr val="C00000"/>
                </a:solidFill>
              </a:rPr>
              <a:t>viz</a:t>
            </a:r>
            <a:r>
              <a:rPr lang="en-US" sz="2000" b="1" dirty="0" smtClean="0">
                <a:solidFill>
                  <a:srgbClr val="C00000"/>
                </a:solidFill>
              </a:rPr>
              <a:t> a </a:t>
            </a:r>
            <a:r>
              <a:rPr lang="en-US" sz="2000" b="1" dirty="0" err="1" smtClean="0">
                <a:solidFill>
                  <a:srgbClr val="C00000"/>
                </a:solidFill>
              </a:rPr>
              <a:t>viz</a:t>
            </a:r>
            <a:r>
              <a:rPr lang="en-US" sz="2000" b="1" dirty="0" smtClean="0">
                <a:solidFill>
                  <a:srgbClr val="C00000"/>
                </a:solidFill>
              </a:rPr>
              <a:t> the State’s budget </a:t>
            </a:r>
          </a:p>
          <a:p>
            <a:endParaRPr lang="en-US" dirty="0"/>
          </a:p>
        </p:txBody>
      </p:sp>
      <p:sp>
        <p:nvSpPr>
          <p:cNvPr id="4" name="Footer Placeholder 3"/>
          <p:cNvSpPr>
            <a:spLocks noGrp="1"/>
          </p:cNvSpPr>
          <p:nvPr>
            <p:ph type="ftr" sz="quarter" idx="11"/>
          </p:nvPr>
        </p:nvSpPr>
        <p:spPr>
          <a:xfrm>
            <a:off x="914400" y="4629150"/>
            <a:ext cx="51054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16</a:t>
            </a:fld>
            <a:endParaRPr lang="en-US" dirty="0"/>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914400" y="0"/>
            <a:ext cx="7772400" cy="1063625"/>
          </a:xfrm>
        </p:spPr>
        <p:txBody>
          <a:bodyPr/>
          <a:lstStyle/>
          <a:p>
            <a:pPr algn="ctr"/>
            <a:r>
              <a:rPr lang="en-US" sz="2800" b="1" dirty="0" smtClean="0"/>
              <a:t>Q1 REVENUE PERFORMANCE </a:t>
            </a:r>
            <a:br>
              <a:rPr lang="en-US" sz="2800" b="1" dirty="0" smtClean="0"/>
            </a:br>
            <a:r>
              <a:rPr lang="en-US" sz="2800" b="1" dirty="0" smtClean="0"/>
              <a:t>FROM 2008 TO Y2012</a:t>
            </a:r>
            <a:endParaRPr lang="en-US" sz="2800" dirty="0" smtClean="0"/>
          </a:p>
        </p:txBody>
      </p:sp>
      <p:graphicFrame>
        <p:nvGraphicFramePr>
          <p:cNvPr id="6" name="Content Placeholder 5"/>
          <p:cNvGraphicFramePr>
            <a:graphicFrameLocks noGrp="1"/>
          </p:cNvGraphicFramePr>
          <p:nvPr>
            <p:ph sz="quarter" idx="1"/>
          </p:nvPr>
        </p:nvGraphicFramePr>
        <p:xfrm>
          <a:off x="914400" y="1085850"/>
          <a:ext cx="6553200" cy="2768600"/>
        </p:xfrm>
        <a:graphic>
          <a:graphicData uri="http://schemas.openxmlformats.org/drawingml/2006/table">
            <a:tbl>
              <a:tblPr firstRow="1" bandRow="1">
                <a:tableStyleId>{5C22544A-7EE6-4342-B048-85BDC9FD1C3A}</a:tableStyleId>
              </a:tblPr>
              <a:tblGrid>
                <a:gridCol w="1676400"/>
                <a:gridCol w="1752600"/>
                <a:gridCol w="1676400"/>
                <a:gridCol w="1447800"/>
              </a:tblGrid>
              <a:tr h="370840">
                <a:tc>
                  <a:txBody>
                    <a:bodyPr/>
                    <a:lstStyle/>
                    <a:p>
                      <a:r>
                        <a:rPr lang="en-US" dirty="0" smtClean="0">
                          <a:solidFill>
                            <a:schemeClr val="tx1"/>
                          </a:solidFill>
                        </a:rPr>
                        <a:t>YEAR</a:t>
                      </a:r>
                      <a:endParaRPr lang="en-US" dirty="0">
                        <a:solidFill>
                          <a:schemeClr val="tx1"/>
                        </a:solidFill>
                      </a:endParaRPr>
                    </a:p>
                  </a:txBody>
                  <a:tcPr>
                    <a:solidFill>
                      <a:schemeClr val="bg1"/>
                    </a:solidFill>
                  </a:tcPr>
                </a:tc>
                <a:tc>
                  <a:txBody>
                    <a:bodyPr/>
                    <a:lstStyle/>
                    <a:p>
                      <a:r>
                        <a:rPr lang="en-US" dirty="0" smtClean="0">
                          <a:solidFill>
                            <a:schemeClr val="tx1"/>
                          </a:solidFill>
                        </a:rPr>
                        <a:t>PROVISION</a:t>
                      </a:r>
                    </a:p>
                    <a:p>
                      <a:pPr algn="ctr"/>
                      <a:r>
                        <a:rPr lang="en-US" dirty="0" smtClean="0">
                          <a:solidFill>
                            <a:schemeClr val="tx1"/>
                          </a:solidFill>
                        </a:rPr>
                        <a:t>Nbn</a:t>
                      </a:r>
                    </a:p>
                    <a:p>
                      <a:pPr algn="ctr"/>
                      <a:r>
                        <a:rPr lang="en-US" dirty="0" smtClean="0">
                          <a:solidFill>
                            <a:schemeClr val="tx1"/>
                          </a:solidFill>
                        </a:rPr>
                        <a:t>Jan – Mar.</a:t>
                      </a:r>
                      <a:endParaRPr lang="en-US" dirty="0">
                        <a:solidFill>
                          <a:schemeClr val="tx1"/>
                        </a:solidFill>
                      </a:endParaRPr>
                    </a:p>
                  </a:txBody>
                  <a:tcPr>
                    <a:solidFill>
                      <a:schemeClr val="bg1"/>
                    </a:solidFill>
                  </a:tcPr>
                </a:tc>
                <a:tc>
                  <a:txBody>
                    <a:bodyPr/>
                    <a:lstStyle/>
                    <a:p>
                      <a:r>
                        <a:rPr lang="en-US" dirty="0" smtClean="0">
                          <a:solidFill>
                            <a:schemeClr val="tx1"/>
                          </a:solidFill>
                        </a:rPr>
                        <a:t>      ACTUAL</a:t>
                      </a:r>
                    </a:p>
                    <a:p>
                      <a:pPr algn="ctr"/>
                      <a:r>
                        <a:rPr lang="en-US" dirty="0" smtClean="0">
                          <a:solidFill>
                            <a:schemeClr val="tx1"/>
                          </a:solidFill>
                        </a:rPr>
                        <a:t>Nbn</a:t>
                      </a:r>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Jan – Mar.</a:t>
                      </a:r>
                    </a:p>
                  </a:txBody>
                  <a:tcPr>
                    <a:solidFill>
                      <a:schemeClr val="bg1"/>
                    </a:solidFill>
                  </a:tcPr>
                </a:tc>
                <a:tc>
                  <a:txBody>
                    <a:bodyPr/>
                    <a:lstStyle/>
                    <a:p>
                      <a:r>
                        <a:rPr lang="en-US" dirty="0" smtClean="0">
                          <a:solidFill>
                            <a:schemeClr val="tx1"/>
                          </a:solidFill>
                        </a:rPr>
                        <a:t>          %</a:t>
                      </a:r>
                      <a:endParaRPr lang="en-US" dirty="0">
                        <a:solidFill>
                          <a:schemeClr val="tx1"/>
                        </a:solidFill>
                      </a:endParaRPr>
                    </a:p>
                  </a:txBody>
                  <a:tcPr>
                    <a:solidFill>
                      <a:schemeClr val="bg1"/>
                    </a:solidFill>
                  </a:tcPr>
                </a:tc>
              </a:tr>
              <a:tr h="370840">
                <a:tc>
                  <a:txBody>
                    <a:bodyPr/>
                    <a:lstStyle/>
                    <a:p>
                      <a:r>
                        <a:rPr lang="en-US" dirty="0" smtClean="0"/>
                        <a:t>2008</a:t>
                      </a:r>
                      <a:endParaRPr lang="en-US" dirty="0"/>
                    </a:p>
                  </a:txBody>
                  <a:tcPr>
                    <a:solidFill>
                      <a:schemeClr val="bg1"/>
                    </a:solidFill>
                  </a:tcPr>
                </a:tc>
                <a:tc>
                  <a:txBody>
                    <a:bodyPr/>
                    <a:lstStyle/>
                    <a:p>
                      <a:r>
                        <a:rPr lang="en-US" dirty="0" smtClean="0"/>
                        <a:t>53.108</a:t>
                      </a:r>
                      <a:endParaRPr lang="en-US" dirty="0"/>
                    </a:p>
                  </a:txBody>
                  <a:tcPr>
                    <a:solidFill>
                      <a:schemeClr val="bg1"/>
                    </a:solidFill>
                  </a:tcPr>
                </a:tc>
                <a:tc>
                  <a:txBody>
                    <a:bodyPr/>
                    <a:lstStyle/>
                    <a:p>
                      <a:r>
                        <a:rPr lang="en-US" dirty="0" smtClean="0"/>
                        <a:t>42.858</a:t>
                      </a:r>
                      <a:endParaRPr lang="en-US" dirty="0"/>
                    </a:p>
                  </a:txBody>
                  <a:tcPr>
                    <a:solidFill>
                      <a:schemeClr val="bg1"/>
                    </a:solidFill>
                  </a:tcPr>
                </a:tc>
                <a:tc>
                  <a:txBody>
                    <a:bodyPr/>
                    <a:lstStyle/>
                    <a:p>
                      <a:r>
                        <a:rPr lang="en-US" dirty="0" smtClean="0"/>
                        <a:t>81</a:t>
                      </a:r>
                      <a:endParaRPr lang="en-US" dirty="0"/>
                    </a:p>
                  </a:txBody>
                  <a:tcPr>
                    <a:solidFill>
                      <a:schemeClr val="bg1"/>
                    </a:solidFill>
                  </a:tcPr>
                </a:tc>
              </a:tr>
              <a:tr h="370840">
                <a:tc>
                  <a:txBody>
                    <a:bodyPr/>
                    <a:lstStyle/>
                    <a:p>
                      <a:r>
                        <a:rPr lang="en-US" dirty="0" smtClean="0"/>
                        <a:t>2009</a:t>
                      </a:r>
                      <a:endParaRPr lang="en-US" dirty="0"/>
                    </a:p>
                  </a:txBody>
                  <a:tcPr>
                    <a:solidFill>
                      <a:schemeClr val="bg1"/>
                    </a:solidFill>
                  </a:tcPr>
                </a:tc>
                <a:tc>
                  <a:txBody>
                    <a:bodyPr/>
                    <a:lstStyle/>
                    <a:p>
                      <a:r>
                        <a:rPr lang="en-US" dirty="0" smtClean="0"/>
                        <a:t>72.241</a:t>
                      </a:r>
                      <a:endParaRPr lang="en-US" dirty="0"/>
                    </a:p>
                  </a:txBody>
                  <a:tcPr>
                    <a:solidFill>
                      <a:schemeClr val="bg1"/>
                    </a:solidFill>
                  </a:tcPr>
                </a:tc>
                <a:tc>
                  <a:txBody>
                    <a:bodyPr/>
                    <a:lstStyle/>
                    <a:p>
                      <a:r>
                        <a:rPr lang="en-US" dirty="0" smtClean="0"/>
                        <a:t>59.878</a:t>
                      </a:r>
                      <a:endParaRPr lang="en-US" dirty="0"/>
                    </a:p>
                  </a:txBody>
                  <a:tcPr>
                    <a:solidFill>
                      <a:schemeClr val="bg1"/>
                    </a:solidFill>
                  </a:tcPr>
                </a:tc>
                <a:tc>
                  <a:txBody>
                    <a:bodyPr/>
                    <a:lstStyle/>
                    <a:p>
                      <a:r>
                        <a:rPr lang="en-US" dirty="0" smtClean="0"/>
                        <a:t>83</a:t>
                      </a:r>
                      <a:endParaRPr lang="en-US" dirty="0"/>
                    </a:p>
                  </a:txBody>
                  <a:tcPr>
                    <a:solidFill>
                      <a:schemeClr val="bg1"/>
                    </a:solidFill>
                  </a:tcPr>
                </a:tc>
              </a:tr>
              <a:tr h="370840">
                <a:tc>
                  <a:txBody>
                    <a:bodyPr/>
                    <a:lstStyle/>
                    <a:p>
                      <a:r>
                        <a:rPr lang="en-US" dirty="0" smtClean="0"/>
                        <a:t>2010</a:t>
                      </a:r>
                      <a:endParaRPr lang="en-US" dirty="0"/>
                    </a:p>
                  </a:txBody>
                  <a:tcPr>
                    <a:solidFill>
                      <a:schemeClr val="bg1"/>
                    </a:solidFill>
                  </a:tcPr>
                </a:tc>
                <a:tc>
                  <a:txBody>
                    <a:bodyPr/>
                    <a:lstStyle/>
                    <a:p>
                      <a:r>
                        <a:rPr lang="en-US" dirty="0" smtClean="0"/>
                        <a:t>76.757</a:t>
                      </a:r>
                      <a:endParaRPr lang="en-US" dirty="0"/>
                    </a:p>
                  </a:txBody>
                  <a:tcPr>
                    <a:solidFill>
                      <a:schemeClr val="bg1"/>
                    </a:solidFill>
                  </a:tcPr>
                </a:tc>
                <a:tc>
                  <a:txBody>
                    <a:bodyPr/>
                    <a:lstStyle/>
                    <a:p>
                      <a:r>
                        <a:rPr lang="en-US" dirty="0" smtClean="0"/>
                        <a:t>62.834</a:t>
                      </a:r>
                      <a:endParaRPr lang="en-US" dirty="0"/>
                    </a:p>
                  </a:txBody>
                  <a:tcPr>
                    <a:solidFill>
                      <a:schemeClr val="bg1"/>
                    </a:solidFill>
                  </a:tcPr>
                </a:tc>
                <a:tc>
                  <a:txBody>
                    <a:bodyPr/>
                    <a:lstStyle/>
                    <a:p>
                      <a:r>
                        <a:rPr lang="en-US" dirty="0" smtClean="0"/>
                        <a:t>82</a:t>
                      </a:r>
                      <a:endParaRPr lang="en-US" dirty="0"/>
                    </a:p>
                  </a:txBody>
                  <a:tcPr>
                    <a:solidFill>
                      <a:schemeClr val="bg1"/>
                    </a:solidFill>
                  </a:tcPr>
                </a:tc>
              </a:tr>
              <a:tr h="370840">
                <a:tc>
                  <a:txBody>
                    <a:bodyPr/>
                    <a:lstStyle/>
                    <a:p>
                      <a:r>
                        <a:rPr lang="en-US" dirty="0" smtClean="0"/>
                        <a:t>2011</a:t>
                      </a:r>
                      <a:endParaRPr lang="en-US" dirty="0"/>
                    </a:p>
                  </a:txBody>
                  <a:tcPr>
                    <a:solidFill>
                      <a:schemeClr val="bg1"/>
                    </a:solidFill>
                  </a:tcPr>
                </a:tc>
                <a:tc>
                  <a:txBody>
                    <a:bodyPr/>
                    <a:lstStyle/>
                    <a:p>
                      <a:r>
                        <a:rPr lang="en-US" dirty="0" smtClean="0"/>
                        <a:t>88.08</a:t>
                      </a:r>
                      <a:endParaRPr lang="en-US" dirty="0"/>
                    </a:p>
                  </a:txBody>
                  <a:tcPr>
                    <a:solidFill>
                      <a:schemeClr val="bg1"/>
                    </a:solidFill>
                  </a:tcPr>
                </a:tc>
                <a:tc>
                  <a:txBody>
                    <a:bodyPr/>
                    <a:lstStyle/>
                    <a:p>
                      <a:r>
                        <a:rPr lang="en-US" dirty="0" smtClean="0">
                          <a:solidFill>
                            <a:schemeClr val="tx1"/>
                          </a:solidFill>
                        </a:rPr>
                        <a:t>74.408</a:t>
                      </a:r>
                      <a:endParaRPr lang="en-US" dirty="0">
                        <a:solidFill>
                          <a:schemeClr val="tx1"/>
                        </a:solidFill>
                      </a:endParaRPr>
                    </a:p>
                  </a:txBody>
                  <a:tcPr horzOverflow="overflow">
                    <a:solidFill>
                      <a:schemeClr val="bg1"/>
                    </a:solidFill>
                  </a:tcPr>
                </a:tc>
                <a:tc>
                  <a:txBody>
                    <a:bodyPr/>
                    <a:lstStyle/>
                    <a:p>
                      <a:pPr algn="l"/>
                      <a:r>
                        <a:rPr lang="en-US" dirty="0" smtClean="0">
                          <a:solidFill>
                            <a:schemeClr val="tx1"/>
                          </a:solidFill>
                        </a:rPr>
                        <a:t>84.5</a:t>
                      </a:r>
                      <a:endParaRPr lang="en-US" dirty="0">
                        <a:solidFill>
                          <a:schemeClr val="tx1"/>
                        </a:solidFill>
                      </a:endParaRPr>
                    </a:p>
                  </a:txBody>
                  <a:tcPr horzOverflow="overflow">
                    <a:solidFill>
                      <a:schemeClr val="bg1"/>
                    </a:solidFill>
                  </a:tcPr>
                </a:tc>
              </a:tr>
              <a:tr h="370840">
                <a:tc>
                  <a:txBody>
                    <a:bodyPr/>
                    <a:lstStyle/>
                    <a:p>
                      <a:r>
                        <a:rPr lang="en-US" dirty="0" smtClean="0"/>
                        <a:t>2012</a:t>
                      </a:r>
                      <a:endParaRPr lang="en-US" dirty="0"/>
                    </a:p>
                  </a:txBody>
                  <a:tcPr>
                    <a:solidFill>
                      <a:schemeClr val="bg1"/>
                    </a:solidFill>
                  </a:tcPr>
                </a:tc>
                <a:tc>
                  <a:txBody>
                    <a:bodyPr/>
                    <a:lstStyle/>
                    <a:p>
                      <a:r>
                        <a:rPr lang="en-US" dirty="0" smtClean="0"/>
                        <a:t>99.959</a:t>
                      </a:r>
                      <a:endParaRPr lang="en-US" dirty="0"/>
                    </a:p>
                  </a:txBody>
                  <a:tcPr>
                    <a:solidFill>
                      <a:schemeClr val="bg1"/>
                    </a:solidFill>
                  </a:tcPr>
                </a:tc>
                <a:tc>
                  <a:txBody>
                    <a:bodyPr/>
                    <a:lstStyle/>
                    <a:p>
                      <a:r>
                        <a:rPr lang="en-US" dirty="0" smtClean="0"/>
                        <a:t>85.103</a:t>
                      </a:r>
                      <a:endParaRPr lang="en-US" dirty="0"/>
                    </a:p>
                  </a:txBody>
                  <a:tcPr>
                    <a:solidFill>
                      <a:schemeClr val="bg1"/>
                    </a:solidFill>
                  </a:tcPr>
                </a:tc>
                <a:tc>
                  <a:txBody>
                    <a:bodyPr/>
                    <a:lstStyle/>
                    <a:p>
                      <a:r>
                        <a:rPr lang="en-US" dirty="0" smtClean="0"/>
                        <a:t>85</a:t>
                      </a:r>
                      <a:endParaRPr lang="en-US" dirty="0"/>
                    </a:p>
                  </a:txBody>
                  <a:tcPr>
                    <a:solidFill>
                      <a:schemeClr val="bg1"/>
                    </a:solidFill>
                  </a:tcPr>
                </a:tc>
              </a:tr>
            </a:tbl>
          </a:graphicData>
        </a:graphic>
      </p:graphicFrame>
      <p:sp>
        <p:nvSpPr>
          <p:cNvPr id="47144" name="Footer Placeholder 3"/>
          <p:cNvSpPr>
            <a:spLocks noGrp="1"/>
          </p:cNvSpPr>
          <p:nvPr>
            <p:ph type="ftr" sz="quarter" idx="11"/>
          </p:nvPr>
        </p:nvSpPr>
        <p:spPr bwMode="auto">
          <a:xfrm>
            <a:off x="914400" y="4629150"/>
            <a:ext cx="47244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5" name="Slide Number Placeholder 4"/>
          <p:cNvSpPr>
            <a:spLocks noGrp="1"/>
          </p:cNvSpPr>
          <p:nvPr>
            <p:ph type="sldNum" sz="quarter" idx="12"/>
          </p:nvPr>
        </p:nvSpPr>
        <p:spPr/>
        <p:txBody>
          <a:bodyPr/>
          <a:lstStyle/>
          <a:p>
            <a:pPr>
              <a:defRPr/>
            </a:pPr>
            <a:fld id="{0DB585D9-F6A5-4ADC-9C70-CC0ED28201B9}" type="slidenum">
              <a:rPr lang="en-US" smtClean="0"/>
              <a:pPr>
                <a:defRPr/>
              </a:pPr>
              <a:t>17</a:t>
            </a:fld>
            <a:endParaRPr lang="en-US" dirty="0"/>
          </a:p>
        </p:txBody>
      </p:sp>
      <p:pic>
        <p:nvPicPr>
          <p:cNvPr id="4714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714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7772400" cy="1063625"/>
          </a:xfrm>
        </p:spPr>
        <p:txBody>
          <a:bodyPr/>
          <a:lstStyle/>
          <a:p>
            <a:pPr algn="ctr"/>
            <a:r>
              <a:rPr lang="en-US" sz="2800" b="1" dirty="0" smtClean="0"/>
              <a:t>Q1 REVENUE PERFORMANCE </a:t>
            </a:r>
            <a:br>
              <a:rPr lang="en-US" sz="2800" b="1" dirty="0" smtClean="0"/>
            </a:br>
            <a:r>
              <a:rPr lang="en-US" sz="2800" b="1" dirty="0" smtClean="0"/>
              <a:t>FROM 2008 TO Y2012</a:t>
            </a:r>
            <a:endParaRPr lang="en-US" sz="2800" dirty="0"/>
          </a:p>
        </p:txBody>
      </p:sp>
      <p:sp>
        <p:nvSpPr>
          <p:cNvPr id="4" name="Footer Placeholder 3"/>
          <p:cNvSpPr>
            <a:spLocks noGrp="1"/>
          </p:cNvSpPr>
          <p:nvPr>
            <p:ph type="ftr" sz="quarter" idx="11"/>
          </p:nvPr>
        </p:nvSpPr>
        <p:spPr>
          <a:xfrm>
            <a:off x="914400" y="4629150"/>
            <a:ext cx="4800600" cy="342900"/>
          </a:xfrm>
        </p:spPr>
        <p:txBody>
          <a:bodyPr/>
          <a:lstStyle/>
          <a:p>
            <a:pPr>
              <a:defRPr/>
            </a:pPr>
            <a:r>
              <a:rPr lang="en-US" dirty="0" smtClean="0"/>
              <a:t>MEPB:Q1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18</a:t>
            </a:fld>
            <a:endParaRPr lang="en-US" dirty="0"/>
          </a:p>
        </p:txBody>
      </p:sp>
      <p:graphicFrame>
        <p:nvGraphicFramePr>
          <p:cNvPr id="6" name="Content Placeholder 5"/>
          <p:cNvGraphicFramePr>
            <a:graphicFrameLocks noGrp="1"/>
          </p:cNvGraphicFramePr>
          <p:nvPr>
            <p:ph sz="quarter" idx="1"/>
          </p:nvPr>
        </p:nvGraphicFramePr>
        <p:xfrm>
          <a:off x="914400" y="1085850"/>
          <a:ext cx="7772400" cy="3429000"/>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pic>
        <p:nvPicPr>
          <p:cNvPr id="9" name="Picture 7" descr="MEPB fin_0.tmp"/>
          <p:cNvPicPr>
            <a:picLocks noChangeAspect="1"/>
          </p:cNvPicPr>
          <p:nvPr/>
        </p:nvPicPr>
        <p:blipFill>
          <a:blip r:embed="rId4" cstate="print"/>
          <a:srcRect l="6554" t="11111" r="63655" b="61111"/>
          <a:stretch>
            <a:fillRect/>
          </a:stretch>
        </p:blipFill>
        <p:spPr bwMode="auto">
          <a:xfrm>
            <a:off x="152400" y="133350"/>
            <a:ext cx="804863" cy="838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143000" y="206375"/>
            <a:ext cx="6477000" cy="612775"/>
          </a:xfrm>
        </p:spPr>
        <p:txBody>
          <a:bodyPr>
            <a:normAutofit fontScale="90000"/>
          </a:bodyPr>
          <a:lstStyle/>
          <a:p>
            <a:pPr eaLnBrk="1" fontAlgn="auto" hangingPunct="1">
              <a:spcAft>
                <a:spcPts val="0"/>
              </a:spcAft>
              <a:defRPr/>
            </a:pPr>
            <a:r>
              <a:rPr lang="en-GB" sz="3600" dirty="0" smtClean="0"/>
              <a:t> </a:t>
            </a:r>
            <a:r>
              <a:rPr lang="en-US" sz="2400" b="1" dirty="0" smtClean="0">
                <a:solidFill>
                  <a:srgbClr val="002060"/>
                </a:solidFill>
                <a:latin typeface="Aharoni"/>
                <a:ea typeface="Aharoni"/>
                <a:cs typeface="Aharoni"/>
              </a:rPr>
              <a:t>Appraisal of Capital Receipts;</a:t>
            </a:r>
            <a:r>
              <a:rPr lang="en-US" sz="2000" b="1" dirty="0" smtClean="0">
                <a:solidFill>
                  <a:srgbClr val="002060"/>
                </a:solidFill>
                <a:latin typeface="Aharoni"/>
                <a:ea typeface="Aharoni"/>
                <a:cs typeface="Aharoni"/>
              </a:rPr>
              <a:t> </a:t>
            </a:r>
            <a:r>
              <a:rPr lang="en-US" sz="2200" b="1" dirty="0" smtClean="0">
                <a:solidFill>
                  <a:srgbClr val="002060"/>
                </a:solidFill>
                <a:latin typeface="Aharoni"/>
                <a:ea typeface="Aharoni"/>
                <a:cs typeface="Aharoni"/>
              </a:rPr>
              <a:t>Jan – March </a:t>
            </a:r>
            <a:r>
              <a:rPr lang="en-US" sz="3600" b="1" dirty="0" smtClean="0">
                <a:solidFill>
                  <a:srgbClr val="002060"/>
                </a:solidFill>
                <a:latin typeface="Aharoni"/>
                <a:ea typeface="Aharoni"/>
                <a:cs typeface="Aharoni"/>
              </a:rPr>
              <a:t>2012</a:t>
            </a:r>
            <a:endParaRPr lang="en-GB" sz="3600" b="1" dirty="0" smtClean="0"/>
          </a:p>
        </p:txBody>
      </p:sp>
      <p:sp>
        <p:nvSpPr>
          <p:cNvPr id="43011" name="Footer Placeholder 4"/>
          <p:cNvSpPr>
            <a:spLocks noGrp="1"/>
          </p:cNvSpPr>
          <p:nvPr>
            <p:ph type="ftr" sz="quarter" idx="11"/>
          </p:nvPr>
        </p:nvSpPr>
        <p:spPr bwMode="auto">
          <a:xfrm>
            <a:off x="304800" y="4781550"/>
            <a:ext cx="8610600" cy="1778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MEPB:Q1 Y2012 Budget Performance Appraisal</a:t>
            </a:r>
          </a:p>
        </p:txBody>
      </p:sp>
      <p:sp>
        <p:nvSpPr>
          <p:cNvPr id="8" name="Slide Number Placeholder 7"/>
          <p:cNvSpPr>
            <a:spLocks noGrp="1"/>
          </p:cNvSpPr>
          <p:nvPr>
            <p:ph type="sldNum" sz="quarter" idx="12"/>
          </p:nvPr>
        </p:nvSpPr>
        <p:spPr>
          <a:xfrm>
            <a:off x="8534400" y="4629150"/>
            <a:ext cx="457200" cy="342900"/>
          </a:xfrm>
        </p:spPr>
        <p:txBody>
          <a:bodyPr>
            <a:normAutofit/>
          </a:bodyPr>
          <a:lstStyle/>
          <a:p>
            <a:pPr>
              <a:defRPr/>
            </a:pPr>
            <a:fld id="{A8DC2062-71AE-4DFE-B2D6-372E23B2682F}" type="slidenum">
              <a:rPr lang="en-US"/>
              <a:pPr>
                <a:defRPr/>
              </a:pPr>
              <a:t>19</a:t>
            </a:fld>
            <a:endParaRPr lang="en-US" dirty="0"/>
          </a:p>
        </p:txBody>
      </p:sp>
      <p:graphicFrame>
        <p:nvGraphicFramePr>
          <p:cNvPr id="9" name="Content Placeholder 8"/>
          <p:cNvGraphicFramePr>
            <a:graphicFrameLocks noGrp="1"/>
          </p:cNvGraphicFramePr>
          <p:nvPr>
            <p:ph sz="quarter" idx="1"/>
          </p:nvPr>
        </p:nvGraphicFramePr>
        <p:xfrm>
          <a:off x="838200" y="971550"/>
          <a:ext cx="7924800" cy="3505200"/>
        </p:xfrm>
        <a:graphic>
          <a:graphicData uri="http://schemas.openxmlformats.org/drawingml/2006/table">
            <a:tbl>
              <a:tblPr firstRow="1" bandRow="1">
                <a:tableStyleId>{5C22544A-7EE6-4342-B048-85BDC9FD1C3A}</a:tableStyleId>
              </a:tblPr>
              <a:tblGrid>
                <a:gridCol w="1981200"/>
                <a:gridCol w="1981200"/>
                <a:gridCol w="1981200"/>
                <a:gridCol w="1981200"/>
              </a:tblGrid>
              <a:tr h="726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Details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Provision</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N (billion)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Actual</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N (billion)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Performance</a:t>
                      </a:r>
                    </a:p>
                  </a:txBody>
                  <a:tcPr horzOverflow="overflow">
                    <a:solidFill>
                      <a:schemeClr val="bg1"/>
                    </a:solidFill>
                  </a:tcPr>
                </a:tc>
              </a:tr>
              <a:tr h="7101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Rounded MT Bold" pitchFamily="34" charset="0"/>
                          <a:cs typeface="Arial" charset="0"/>
                        </a:rPr>
                        <a:t>Grants (Donor Agencies)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Black" pitchFamily="34" charset="0"/>
                          <a:cs typeface="Arial" charset="0"/>
                        </a:rPr>
                        <a:t>0.867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0.042</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5</a:t>
                      </a:r>
                    </a:p>
                  </a:txBody>
                  <a:tcPr horzOverflow="overflow">
                    <a:solidFill>
                      <a:schemeClr val="bg1"/>
                    </a:solidFill>
                  </a:tcPr>
                </a:tc>
              </a:tr>
              <a:tr h="7101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Rounded MT Bold" pitchFamily="34" charset="0"/>
                          <a:cs typeface="Arial" charset="0"/>
                        </a:rPr>
                        <a:t>Investment Income</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Black" pitchFamily="34" charset="0"/>
                          <a:cs typeface="Arial" charset="0"/>
                        </a:rPr>
                        <a:t>0.072</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a:t>
                      </a:r>
                    </a:p>
                  </a:txBody>
                  <a:tcPr horzOverflow="overflow">
                    <a:solidFill>
                      <a:schemeClr val="bg1"/>
                    </a:solidFill>
                  </a:tcPr>
                </a:tc>
              </a:tr>
              <a:tr h="7101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Rounded MT Bold" pitchFamily="34" charset="0"/>
                          <a:cs typeface="Arial" charset="0"/>
                        </a:rPr>
                        <a:t>Other Capital Receipts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Black" pitchFamily="34" charset="0"/>
                          <a:cs typeface="Arial" charset="0"/>
                        </a:rPr>
                        <a:t>5.480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2.554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47</a:t>
                      </a:r>
                    </a:p>
                  </a:txBody>
                  <a:tcPr horzOverflow="overflow">
                    <a:solidFill>
                      <a:schemeClr val="bg1"/>
                    </a:solidFill>
                  </a:tcPr>
                </a:tc>
              </a:tr>
              <a:tr h="64843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rgbClr val="262626"/>
                          </a:solidFill>
                          <a:effectLst/>
                          <a:latin typeface="Arial Rounded MT Bold" pitchFamily="34" charset="0"/>
                          <a:cs typeface="Arial" charset="0"/>
                        </a:rPr>
                        <a:t>TOTAL CAPITAL RECEIPTS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rgbClr val="262626"/>
                          </a:solidFill>
                          <a:effectLst/>
                          <a:latin typeface="Arial Black" pitchFamily="34" charset="0"/>
                          <a:cs typeface="Arial" charset="0"/>
                        </a:rPr>
                        <a:t>6.419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1" i="0" u="none" strike="noStrike" cap="none" normalizeH="0" baseline="0" dirty="0" smtClean="0">
                          <a:ln>
                            <a:noFill/>
                          </a:ln>
                          <a:solidFill>
                            <a:schemeClr val="tx1"/>
                          </a:solidFill>
                          <a:effectLst/>
                          <a:latin typeface="Calibri" pitchFamily="34" charset="0"/>
                          <a:cs typeface="Arial" charset="0"/>
                        </a:rPr>
                        <a:t>2.596</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Calibri" pitchFamily="34" charset="0"/>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cs typeface="Arial" charset="0"/>
                        </a:rPr>
                        <a:t>40</a:t>
                      </a:r>
                    </a:p>
                  </a:txBody>
                  <a:tcPr horzOverflow="overflow">
                    <a:solidFill>
                      <a:schemeClr val="bg1"/>
                    </a:solidFill>
                  </a:tcPr>
                </a:tc>
              </a:tr>
            </a:tbl>
          </a:graphicData>
        </a:graphic>
      </p:graphicFrame>
      <p:pic>
        <p:nvPicPr>
          <p:cNvPr id="43045"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3046"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143000" y="285751"/>
            <a:ext cx="6629400" cy="609600"/>
          </a:xfrm>
        </p:spPr>
        <p:txBody>
          <a:bodyPr/>
          <a:lstStyle/>
          <a:p>
            <a:pPr algn="ctr" eaLnBrk="1" hangingPunct="1"/>
            <a:r>
              <a:rPr lang="en-US" sz="3600" b="1" dirty="0" smtClean="0">
                <a:solidFill>
                  <a:srgbClr val="002060"/>
                </a:solidFill>
              </a:rPr>
              <a:t>Capital Receipts Appraisal</a:t>
            </a:r>
            <a:endParaRPr lang="en-US" sz="4400" b="1" dirty="0" smtClean="0">
              <a:solidFill>
                <a:srgbClr val="002060"/>
              </a:solidFill>
            </a:endParaRPr>
          </a:p>
        </p:txBody>
      </p:sp>
      <p:sp>
        <p:nvSpPr>
          <p:cNvPr id="44035" name="Footer Placeholder 4"/>
          <p:cNvSpPr>
            <a:spLocks noGrp="1"/>
          </p:cNvSpPr>
          <p:nvPr>
            <p:ph type="ftr" sz="quarter" idx="11"/>
          </p:nvPr>
        </p:nvSpPr>
        <p:spPr bwMode="auto">
          <a:xfrm>
            <a:off x="228600" y="4781550"/>
            <a:ext cx="8534400" cy="1778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534400" y="4629150"/>
            <a:ext cx="457200" cy="342900"/>
          </a:xfrm>
        </p:spPr>
        <p:txBody>
          <a:bodyPr>
            <a:normAutofit/>
          </a:bodyPr>
          <a:lstStyle/>
          <a:p>
            <a:pPr>
              <a:defRPr/>
            </a:pPr>
            <a:fld id="{EB34AEED-C0BC-4D27-8266-42029C553073}" type="slidenum">
              <a:rPr lang="en-US"/>
              <a:pPr>
                <a:defRPr/>
              </a:pPr>
              <a:t>20</a:t>
            </a:fld>
            <a:endParaRPr lang="en-US" dirty="0"/>
          </a:p>
        </p:txBody>
      </p:sp>
      <p:pic>
        <p:nvPicPr>
          <p:cNvPr id="44037"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4038" name="Picture 9" descr="MEPB fin_0.tmp"/>
          <p:cNvPicPr>
            <a:picLocks noChangeAspect="1"/>
          </p:cNvPicPr>
          <p:nvPr/>
        </p:nvPicPr>
        <p:blipFill>
          <a:blip r:embed="rId4" cstate="print"/>
          <a:srcRect l="37587" t="2222" r="1588" b="55556"/>
          <a:stretch>
            <a:fillRect/>
          </a:stretch>
        </p:blipFill>
        <p:spPr bwMode="auto">
          <a:xfrm>
            <a:off x="7620000" y="133350"/>
            <a:ext cx="1376363" cy="762000"/>
          </a:xfrm>
          <a:prstGeom prst="rect">
            <a:avLst/>
          </a:prstGeom>
          <a:noFill/>
          <a:ln w="9525">
            <a:noFill/>
            <a:miter lim="800000"/>
            <a:headEnd/>
            <a:tailEnd/>
          </a:ln>
        </p:spPr>
      </p:pic>
      <p:sp>
        <p:nvSpPr>
          <p:cNvPr id="44039" name="Rectangle 9"/>
          <p:cNvSpPr>
            <a:spLocks noChangeArrowheads="1"/>
          </p:cNvSpPr>
          <p:nvPr/>
        </p:nvSpPr>
        <p:spPr bwMode="auto">
          <a:xfrm>
            <a:off x="381000" y="895350"/>
            <a:ext cx="8229600" cy="3847207"/>
          </a:xfrm>
          <a:prstGeom prst="rect">
            <a:avLst/>
          </a:prstGeom>
          <a:noFill/>
          <a:ln w="9525">
            <a:noFill/>
            <a:miter lim="800000"/>
            <a:headEnd/>
            <a:tailEnd/>
          </a:ln>
        </p:spPr>
        <p:txBody>
          <a:bodyPr wrap="square">
            <a:spAutoFit/>
          </a:bodyPr>
          <a:lstStyle/>
          <a:p>
            <a:pPr>
              <a:spcBef>
                <a:spcPts val="600"/>
              </a:spcBef>
              <a:buFont typeface="Wingdings" pitchFamily="2" charset="2"/>
              <a:buChar char="v"/>
            </a:pPr>
            <a:endParaRPr lang="en-US" sz="2000" dirty="0" smtClean="0"/>
          </a:p>
          <a:p>
            <a:pPr>
              <a:spcBef>
                <a:spcPts val="600"/>
              </a:spcBef>
              <a:buFont typeface="Wingdings" pitchFamily="2" charset="2"/>
              <a:buChar char="v"/>
            </a:pPr>
            <a:r>
              <a:rPr lang="en-US" sz="2000" dirty="0" smtClean="0"/>
              <a:t>Grants performed poorly at N0.042bn or 5%, reflecting mainly </a:t>
            </a:r>
          </a:p>
          <a:p>
            <a:pPr>
              <a:spcBef>
                <a:spcPts val="600"/>
              </a:spcBef>
            </a:pPr>
            <a:r>
              <a:rPr lang="en-US" sz="2000" dirty="0" smtClean="0"/>
              <a:t>Receipts from Federal Government  Conditional Grants Scheme (CGS), UN Agencies;  (UNICEF, UNFPA, etc.) and DFID</a:t>
            </a:r>
          </a:p>
          <a:p>
            <a:pPr>
              <a:spcBef>
                <a:spcPts val="600"/>
              </a:spcBef>
              <a:buFont typeface="Wingdings" pitchFamily="2" charset="2"/>
              <a:buChar char="v"/>
            </a:pPr>
            <a:r>
              <a:rPr lang="en-US" sz="2000" dirty="0" smtClean="0"/>
              <a:t>Other </a:t>
            </a:r>
            <a:r>
              <a:rPr lang="en-US" sz="2000" dirty="0"/>
              <a:t>Capital Receipts (Dedicated) performed at </a:t>
            </a:r>
            <a:r>
              <a:rPr lang="en-US" sz="2000" dirty="0" smtClean="0"/>
              <a:t>N2.554bn </a:t>
            </a:r>
            <a:r>
              <a:rPr lang="en-US" sz="2000" dirty="0"/>
              <a:t>or </a:t>
            </a:r>
            <a:r>
              <a:rPr lang="en-US" sz="2000" dirty="0" smtClean="0"/>
              <a:t>47%;   Responsible Agencies are</a:t>
            </a:r>
            <a:r>
              <a:rPr lang="en-US" dirty="0" smtClean="0"/>
              <a:t> (breakdown not yet available):</a:t>
            </a:r>
          </a:p>
          <a:p>
            <a:pPr lvl="2">
              <a:spcBef>
                <a:spcPts val="600"/>
              </a:spcBef>
              <a:buFont typeface="Wingdings" pitchFamily="2" charset="2"/>
              <a:buChar char="Ø"/>
            </a:pPr>
            <a:r>
              <a:rPr lang="en-US" sz="1600" dirty="0" smtClean="0"/>
              <a:t>Waterfront Infrastructure Development</a:t>
            </a:r>
          </a:p>
          <a:p>
            <a:pPr lvl="2">
              <a:spcBef>
                <a:spcPts val="600"/>
              </a:spcBef>
              <a:buFont typeface="Wingdings" pitchFamily="2" charset="2"/>
              <a:buChar char="Ø"/>
            </a:pPr>
            <a:r>
              <a:rPr lang="en-US" sz="1600" dirty="0" smtClean="0"/>
              <a:t>Housing</a:t>
            </a:r>
          </a:p>
          <a:p>
            <a:pPr lvl="2">
              <a:spcBef>
                <a:spcPts val="600"/>
              </a:spcBef>
              <a:buFont typeface="Wingdings" pitchFamily="2" charset="2"/>
              <a:buChar char="Ø"/>
            </a:pPr>
            <a:r>
              <a:rPr lang="en-US" sz="1600" dirty="0" smtClean="0"/>
              <a:t>Physical Planning &amp; Urban Development</a:t>
            </a:r>
          </a:p>
          <a:p>
            <a:pPr lvl="2">
              <a:spcBef>
                <a:spcPts val="600"/>
              </a:spcBef>
              <a:buFont typeface="Wingdings" pitchFamily="2" charset="2"/>
              <a:buChar char="Ø"/>
            </a:pPr>
            <a:r>
              <a:rPr lang="en-US" sz="1600" dirty="0" smtClean="0"/>
              <a:t>New Towns Development Authority</a:t>
            </a:r>
          </a:p>
          <a:p>
            <a:pPr>
              <a:spcBef>
                <a:spcPts val="600"/>
              </a:spcBef>
            </a:pPr>
            <a:r>
              <a:rPr lang="en-US" sz="2000" dirty="0" smtClean="0"/>
              <a:t> </a:t>
            </a:r>
            <a:endParaRPr lang="en-US" sz="2200" dirty="0"/>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b="1" dirty="0" smtClean="0">
                <a:solidFill>
                  <a:srgbClr val="002060"/>
                </a:solidFill>
              </a:rPr>
              <a:t>Capital Receipts Appraisal…….2/</a:t>
            </a:r>
            <a:endParaRPr lang="en-US" dirty="0"/>
          </a:p>
        </p:txBody>
      </p:sp>
      <p:sp>
        <p:nvSpPr>
          <p:cNvPr id="4" name="Footer Placeholder 3"/>
          <p:cNvSpPr>
            <a:spLocks noGrp="1"/>
          </p:cNvSpPr>
          <p:nvPr>
            <p:ph type="ftr" sz="quarter" idx="11"/>
          </p:nvPr>
        </p:nvSpPr>
        <p:spPr>
          <a:xfrm>
            <a:off x="1066800" y="4781550"/>
            <a:ext cx="5715000" cy="152401"/>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1F25BEC4-FDA3-446D-9876-CD0933323920}" type="slidenum">
              <a:rPr lang="en-US" smtClean="0"/>
              <a:pPr>
                <a:defRPr/>
              </a:pPr>
              <a:t>21</a:t>
            </a:fld>
            <a:endParaRPr lang="en-US" dirty="0"/>
          </a:p>
        </p:txBody>
      </p:sp>
      <p:pic>
        <p:nvPicPr>
          <p:cNvPr id="7"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8" name="Picture 9" descr="MEPB fin_0.tmp"/>
          <p:cNvPicPr>
            <a:picLocks noChangeAspect="1"/>
          </p:cNvPicPr>
          <p:nvPr/>
        </p:nvPicPr>
        <p:blipFill>
          <a:blip r:embed="rId3" cstate="print"/>
          <a:srcRect l="37587" t="2222" r="1588" b="55556"/>
          <a:stretch>
            <a:fillRect/>
          </a:stretch>
        </p:blipFill>
        <p:spPr bwMode="auto">
          <a:xfrm>
            <a:off x="8001000" y="133350"/>
            <a:ext cx="995363" cy="762000"/>
          </a:xfrm>
          <a:prstGeom prst="rect">
            <a:avLst/>
          </a:prstGeom>
          <a:noFill/>
          <a:ln w="9525">
            <a:noFill/>
            <a:miter lim="800000"/>
            <a:headEnd/>
            <a:tailEnd/>
          </a:ln>
        </p:spPr>
      </p:pic>
      <p:sp>
        <p:nvSpPr>
          <p:cNvPr id="9" name="Rectangle 8"/>
          <p:cNvSpPr/>
          <p:nvPr/>
        </p:nvSpPr>
        <p:spPr>
          <a:xfrm>
            <a:off x="762000" y="1200150"/>
            <a:ext cx="7010400" cy="3077766"/>
          </a:xfrm>
          <a:prstGeom prst="rect">
            <a:avLst/>
          </a:prstGeom>
        </p:spPr>
        <p:txBody>
          <a:bodyPr wrap="square">
            <a:spAutoFit/>
          </a:bodyPr>
          <a:lstStyle/>
          <a:p>
            <a:pPr>
              <a:lnSpc>
                <a:spcPct val="150000"/>
              </a:lnSpc>
              <a:spcBef>
                <a:spcPts val="600"/>
              </a:spcBef>
              <a:buFont typeface="Wingdings" pitchFamily="2" charset="2"/>
              <a:buChar char="v"/>
            </a:pPr>
            <a:r>
              <a:rPr lang="en-US" dirty="0" smtClean="0"/>
              <a:t>With pressure on our main IGR source (PAYE) and challenges in actualizing the State’s Borrowing </a:t>
            </a:r>
            <a:r>
              <a:rPr lang="en-US" dirty="0" err="1" smtClean="0"/>
              <a:t>programme</a:t>
            </a:r>
            <a:r>
              <a:rPr lang="en-US" dirty="0" smtClean="0"/>
              <a:t> for Y2012, Capital Receipts  represent a viable source of revenues to ensure the State’s budget for the year performs satisfactorily</a:t>
            </a:r>
          </a:p>
          <a:p>
            <a:pPr>
              <a:lnSpc>
                <a:spcPct val="150000"/>
              </a:lnSpc>
              <a:spcBef>
                <a:spcPts val="600"/>
              </a:spcBef>
              <a:buFont typeface="Wingdings" pitchFamily="2" charset="2"/>
              <a:buChar char="v"/>
            </a:pPr>
            <a:r>
              <a:rPr lang="en-US" dirty="0" smtClean="0"/>
              <a:t>We believe it is time to mount a deliberate and concerted drive for revenues by the concerned Agencies, each of which should be required to present a plan of action within the next fortnight      </a:t>
            </a:r>
            <a:endParaRPr lang="en-US" dirty="0"/>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914400" y="1"/>
            <a:ext cx="7772400" cy="971550"/>
          </a:xfrm>
        </p:spPr>
        <p:txBody>
          <a:bodyPr/>
          <a:lstStyle/>
          <a:p>
            <a:pPr algn="ctr"/>
            <a:r>
              <a:rPr lang="en-US" sz="2800" b="1" dirty="0" smtClean="0"/>
              <a:t>Q1 CAPITAL RECEIPTS PERFORMANCE </a:t>
            </a:r>
            <a:br>
              <a:rPr lang="en-US" sz="2800" b="1" dirty="0" smtClean="0"/>
            </a:br>
            <a:r>
              <a:rPr lang="en-US" sz="2800" b="1" dirty="0" smtClean="0"/>
              <a:t>FROM 2008 TO Y2012</a:t>
            </a:r>
            <a:endParaRPr lang="en-US" sz="2800" dirty="0" smtClean="0"/>
          </a:p>
        </p:txBody>
      </p:sp>
      <p:graphicFrame>
        <p:nvGraphicFramePr>
          <p:cNvPr id="6" name="Content Placeholder 5"/>
          <p:cNvGraphicFramePr>
            <a:graphicFrameLocks noGrp="1"/>
          </p:cNvGraphicFramePr>
          <p:nvPr>
            <p:ph sz="quarter" idx="1"/>
          </p:nvPr>
        </p:nvGraphicFramePr>
        <p:xfrm>
          <a:off x="1143000" y="971551"/>
          <a:ext cx="6324600" cy="3047998"/>
        </p:xfrm>
        <a:graphic>
          <a:graphicData uri="http://schemas.openxmlformats.org/drawingml/2006/table">
            <a:tbl>
              <a:tblPr firstRow="1" bandRow="1">
                <a:tableStyleId>{5C22544A-7EE6-4342-B048-85BDC9FD1C3A}</a:tableStyleId>
              </a:tblPr>
              <a:tblGrid>
                <a:gridCol w="1617921"/>
                <a:gridCol w="1691463"/>
                <a:gridCol w="1617921"/>
                <a:gridCol w="1397295"/>
              </a:tblGrid>
              <a:tr h="923636">
                <a:tc>
                  <a:txBody>
                    <a:bodyPr/>
                    <a:lstStyle/>
                    <a:p>
                      <a:r>
                        <a:rPr lang="en-US" dirty="0" smtClean="0">
                          <a:solidFill>
                            <a:schemeClr val="tx1"/>
                          </a:solidFill>
                        </a:rPr>
                        <a:t>YEAR</a:t>
                      </a:r>
                      <a:endParaRPr lang="en-US" dirty="0">
                        <a:solidFill>
                          <a:schemeClr val="tx1"/>
                        </a:solidFill>
                      </a:endParaRPr>
                    </a:p>
                  </a:txBody>
                  <a:tcPr>
                    <a:solidFill>
                      <a:schemeClr val="bg1"/>
                    </a:solidFill>
                  </a:tcPr>
                </a:tc>
                <a:tc>
                  <a:txBody>
                    <a:bodyPr/>
                    <a:lstStyle/>
                    <a:p>
                      <a:r>
                        <a:rPr lang="en-US" dirty="0" smtClean="0">
                          <a:solidFill>
                            <a:schemeClr val="tx1"/>
                          </a:solidFill>
                        </a:rPr>
                        <a:t>PROVISION</a:t>
                      </a:r>
                    </a:p>
                    <a:p>
                      <a:pPr algn="ctr"/>
                      <a:r>
                        <a:rPr lang="en-US" dirty="0" smtClean="0">
                          <a:solidFill>
                            <a:schemeClr val="tx1"/>
                          </a:solidFill>
                        </a:rPr>
                        <a:t>Nbn</a:t>
                      </a:r>
                    </a:p>
                    <a:p>
                      <a:pPr algn="ctr"/>
                      <a:r>
                        <a:rPr lang="en-US" dirty="0" smtClean="0">
                          <a:solidFill>
                            <a:schemeClr val="tx1"/>
                          </a:solidFill>
                        </a:rPr>
                        <a:t>Jan – Mar.</a:t>
                      </a:r>
                      <a:endParaRPr lang="en-US" dirty="0">
                        <a:solidFill>
                          <a:schemeClr val="tx1"/>
                        </a:solidFill>
                      </a:endParaRPr>
                    </a:p>
                  </a:txBody>
                  <a:tcPr>
                    <a:solidFill>
                      <a:schemeClr val="bg1"/>
                    </a:solidFill>
                  </a:tcPr>
                </a:tc>
                <a:tc>
                  <a:txBody>
                    <a:bodyPr/>
                    <a:lstStyle/>
                    <a:p>
                      <a:r>
                        <a:rPr lang="en-US" dirty="0" smtClean="0">
                          <a:solidFill>
                            <a:schemeClr val="tx1"/>
                          </a:solidFill>
                        </a:rPr>
                        <a:t>      ACTUAL</a:t>
                      </a:r>
                    </a:p>
                    <a:p>
                      <a:pPr algn="ctr"/>
                      <a:r>
                        <a:rPr lang="en-US" dirty="0" smtClean="0">
                          <a:solidFill>
                            <a:schemeClr val="tx1"/>
                          </a:solidFill>
                        </a:rPr>
                        <a:t>Nbn</a:t>
                      </a:r>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Jan – Mar.</a:t>
                      </a:r>
                    </a:p>
                  </a:txBody>
                  <a:tcPr>
                    <a:solidFill>
                      <a:schemeClr val="bg1"/>
                    </a:solidFill>
                  </a:tcPr>
                </a:tc>
                <a:tc>
                  <a:txBody>
                    <a:bodyPr/>
                    <a:lstStyle/>
                    <a:p>
                      <a:r>
                        <a:rPr lang="en-US" dirty="0" smtClean="0">
                          <a:solidFill>
                            <a:schemeClr val="tx1"/>
                          </a:solidFill>
                        </a:rPr>
                        <a:t>          %</a:t>
                      </a:r>
                      <a:endParaRPr lang="en-US" dirty="0">
                        <a:solidFill>
                          <a:schemeClr val="tx1"/>
                        </a:solidFill>
                      </a:endParaRPr>
                    </a:p>
                  </a:txBody>
                  <a:tcPr>
                    <a:solidFill>
                      <a:schemeClr val="bg1"/>
                    </a:solidFill>
                  </a:tcPr>
                </a:tc>
              </a:tr>
              <a:tr h="369454">
                <a:tc>
                  <a:txBody>
                    <a:bodyPr/>
                    <a:lstStyle/>
                    <a:p>
                      <a:r>
                        <a:rPr lang="en-US" dirty="0" smtClean="0"/>
                        <a:t>2008</a:t>
                      </a:r>
                      <a:endParaRPr lang="en-US" dirty="0"/>
                    </a:p>
                  </a:txBody>
                  <a:tcPr>
                    <a:solidFill>
                      <a:schemeClr val="bg1"/>
                    </a:solidFill>
                  </a:tcPr>
                </a:tc>
                <a:tc>
                  <a:txBody>
                    <a:bodyPr/>
                    <a:lstStyle/>
                    <a:p>
                      <a:r>
                        <a:rPr lang="en-US" dirty="0" smtClean="0"/>
                        <a:t>49.871</a:t>
                      </a:r>
                      <a:endParaRPr lang="en-US" dirty="0"/>
                    </a:p>
                  </a:txBody>
                  <a:tcPr>
                    <a:solidFill>
                      <a:schemeClr val="bg1"/>
                    </a:solidFill>
                  </a:tcPr>
                </a:tc>
                <a:tc>
                  <a:txBody>
                    <a:bodyPr/>
                    <a:lstStyle/>
                    <a:p>
                      <a:r>
                        <a:rPr lang="en-US" dirty="0" smtClean="0"/>
                        <a:t>49.727</a:t>
                      </a:r>
                      <a:endParaRPr lang="en-US" dirty="0"/>
                    </a:p>
                  </a:txBody>
                  <a:tcPr>
                    <a:solidFill>
                      <a:schemeClr val="bg1"/>
                    </a:solidFill>
                  </a:tcPr>
                </a:tc>
                <a:tc>
                  <a:txBody>
                    <a:bodyPr/>
                    <a:lstStyle/>
                    <a:p>
                      <a:r>
                        <a:rPr lang="en-US" dirty="0" smtClean="0"/>
                        <a:t>99.7</a:t>
                      </a:r>
                      <a:endParaRPr lang="en-US" dirty="0"/>
                    </a:p>
                  </a:txBody>
                  <a:tcPr>
                    <a:solidFill>
                      <a:schemeClr val="bg1"/>
                    </a:solidFill>
                  </a:tcPr>
                </a:tc>
              </a:tr>
              <a:tr h="369454">
                <a:tc>
                  <a:txBody>
                    <a:bodyPr/>
                    <a:lstStyle/>
                    <a:p>
                      <a:r>
                        <a:rPr lang="en-US" dirty="0" smtClean="0"/>
                        <a:t>2009</a:t>
                      </a:r>
                      <a:endParaRPr lang="en-US" dirty="0"/>
                    </a:p>
                  </a:txBody>
                  <a:tcPr>
                    <a:solidFill>
                      <a:schemeClr val="bg1"/>
                    </a:solidFill>
                  </a:tcPr>
                </a:tc>
                <a:tc>
                  <a:txBody>
                    <a:bodyPr/>
                    <a:lstStyle/>
                    <a:p>
                      <a:r>
                        <a:rPr lang="en-US" dirty="0" smtClean="0"/>
                        <a:t>10.551</a:t>
                      </a:r>
                      <a:endParaRPr lang="en-US" dirty="0"/>
                    </a:p>
                  </a:txBody>
                  <a:tcPr>
                    <a:solidFill>
                      <a:schemeClr val="bg1"/>
                    </a:solidFill>
                  </a:tcPr>
                </a:tc>
                <a:tc>
                  <a:txBody>
                    <a:bodyPr/>
                    <a:lstStyle/>
                    <a:p>
                      <a:r>
                        <a:rPr lang="en-US" dirty="0" smtClean="0"/>
                        <a:t>2.308</a:t>
                      </a:r>
                      <a:endParaRPr lang="en-US" dirty="0"/>
                    </a:p>
                  </a:txBody>
                  <a:tcPr>
                    <a:solidFill>
                      <a:schemeClr val="bg1"/>
                    </a:solidFill>
                  </a:tcPr>
                </a:tc>
                <a:tc>
                  <a:txBody>
                    <a:bodyPr/>
                    <a:lstStyle/>
                    <a:p>
                      <a:r>
                        <a:rPr lang="en-US" dirty="0" smtClean="0"/>
                        <a:t>22.0</a:t>
                      </a:r>
                      <a:endParaRPr lang="en-US" dirty="0"/>
                    </a:p>
                  </a:txBody>
                  <a:tcPr>
                    <a:solidFill>
                      <a:schemeClr val="bg1"/>
                    </a:solidFill>
                  </a:tcPr>
                </a:tc>
              </a:tr>
              <a:tr h="369454">
                <a:tc>
                  <a:txBody>
                    <a:bodyPr/>
                    <a:lstStyle/>
                    <a:p>
                      <a:r>
                        <a:rPr lang="en-US" dirty="0" smtClean="0"/>
                        <a:t>2010</a:t>
                      </a:r>
                      <a:endParaRPr lang="en-US" dirty="0"/>
                    </a:p>
                  </a:txBody>
                  <a:tcPr>
                    <a:solidFill>
                      <a:schemeClr val="bg1"/>
                    </a:solidFill>
                  </a:tcPr>
                </a:tc>
                <a:tc>
                  <a:txBody>
                    <a:bodyPr/>
                    <a:lstStyle/>
                    <a:p>
                      <a:r>
                        <a:rPr lang="en-US" dirty="0" smtClean="0"/>
                        <a:t>7.093</a:t>
                      </a:r>
                      <a:endParaRPr lang="en-US" dirty="0"/>
                    </a:p>
                  </a:txBody>
                  <a:tcPr>
                    <a:solidFill>
                      <a:schemeClr val="bg1"/>
                    </a:solidFill>
                  </a:tcPr>
                </a:tc>
                <a:tc>
                  <a:txBody>
                    <a:bodyPr/>
                    <a:lstStyle/>
                    <a:p>
                      <a:r>
                        <a:rPr lang="en-US" dirty="0" smtClean="0"/>
                        <a:t>2.394</a:t>
                      </a:r>
                      <a:endParaRPr lang="en-US" dirty="0"/>
                    </a:p>
                  </a:txBody>
                  <a:tcPr>
                    <a:solidFill>
                      <a:schemeClr val="bg1"/>
                    </a:solidFill>
                  </a:tcPr>
                </a:tc>
                <a:tc>
                  <a:txBody>
                    <a:bodyPr/>
                    <a:lstStyle/>
                    <a:p>
                      <a:r>
                        <a:rPr lang="en-US" dirty="0" smtClean="0"/>
                        <a:t>34</a:t>
                      </a:r>
                      <a:endParaRPr lang="en-US" dirty="0"/>
                    </a:p>
                  </a:txBody>
                  <a:tcPr>
                    <a:solidFill>
                      <a:schemeClr val="bg1"/>
                    </a:solidFill>
                  </a:tcPr>
                </a:tc>
              </a:tr>
              <a:tr h="369454">
                <a:tc>
                  <a:txBody>
                    <a:bodyPr/>
                    <a:lstStyle/>
                    <a:p>
                      <a:r>
                        <a:rPr lang="en-US" dirty="0" smtClean="0"/>
                        <a:t>2011</a:t>
                      </a:r>
                      <a:endParaRPr lang="en-US" dirty="0"/>
                    </a:p>
                  </a:txBody>
                  <a:tcPr>
                    <a:solidFill>
                      <a:schemeClr val="bg1"/>
                    </a:solidFill>
                  </a:tcPr>
                </a:tc>
                <a:tc>
                  <a:txBody>
                    <a:bodyPr/>
                    <a:lstStyle/>
                    <a:p>
                      <a:r>
                        <a:rPr lang="en-US" dirty="0" smtClean="0">
                          <a:solidFill>
                            <a:schemeClr val="tx1"/>
                          </a:solidFill>
                        </a:rPr>
                        <a:t>4.815</a:t>
                      </a:r>
                      <a:endParaRPr lang="en-US" dirty="0">
                        <a:solidFill>
                          <a:schemeClr val="tx1"/>
                        </a:solidFill>
                      </a:endParaRPr>
                    </a:p>
                  </a:txBody>
                  <a:tcPr horzOverflow="overflow">
                    <a:solidFill>
                      <a:schemeClr val="bg1"/>
                    </a:solidFill>
                  </a:tcPr>
                </a:tc>
                <a:tc>
                  <a:txBody>
                    <a:bodyPr/>
                    <a:lstStyle/>
                    <a:p>
                      <a:r>
                        <a:rPr lang="en-US" dirty="0" smtClean="0">
                          <a:solidFill>
                            <a:schemeClr val="tx1"/>
                          </a:solidFill>
                        </a:rPr>
                        <a:t>1.267</a:t>
                      </a:r>
                      <a:endParaRPr lang="en-US" dirty="0">
                        <a:solidFill>
                          <a:schemeClr val="tx1"/>
                        </a:solidFill>
                      </a:endParaRPr>
                    </a:p>
                  </a:txBody>
                  <a:tcPr horzOverflow="overflow">
                    <a:solidFill>
                      <a:schemeClr val="bg1"/>
                    </a:solidFill>
                  </a:tcPr>
                </a:tc>
                <a:tc>
                  <a:txBody>
                    <a:bodyPr/>
                    <a:lstStyle/>
                    <a:p>
                      <a:pPr algn="l"/>
                      <a:r>
                        <a:rPr lang="en-US" dirty="0" smtClean="0">
                          <a:solidFill>
                            <a:schemeClr val="tx1"/>
                          </a:solidFill>
                        </a:rPr>
                        <a:t>26.3</a:t>
                      </a:r>
                      <a:endParaRPr lang="en-US" dirty="0">
                        <a:solidFill>
                          <a:schemeClr val="tx1"/>
                        </a:solidFill>
                      </a:endParaRPr>
                    </a:p>
                  </a:txBody>
                  <a:tcPr horzOverflow="overflow">
                    <a:solidFill>
                      <a:schemeClr val="bg1"/>
                    </a:solidFill>
                  </a:tcPr>
                </a:tc>
              </a:tr>
              <a:tr h="646546">
                <a:tc>
                  <a:txBody>
                    <a:bodyPr/>
                    <a:lstStyle/>
                    <a:p>
                      <a:r>
                        <a:rPr lang="en-US" dirty="0" smtClean="0"/>
                        <a:t>2012</a:t>
                      </a:r>
                      <a:endParaRPr lang="en-US"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rgbClr val="262626"/>
                          </a:solidFill>
                          <a:effectLst/>
                          <a:latin typeface="+mn-lt"/>
                          <a:cs typeface="Arial" charset="0"/>
                        </a:rPr>
                        <a:t>6.419</a:t>
                      </a:r>
                    </a:p>
                    <a:p>
                      <a:endParaRPr lang="en-US" dirty="0"/>
                    </a:p>
                  </a:txBody>
                  <a:tcPr>
                    <a:solidFill>
                      <a:schemeClr val="bg1"/>
                    </a:solidFill>
                  </a:tcPr>
                </a:tc>
                <a:tc>
                  <a:txBody>
                    <a:bodyPr/>
                    <a:lstStyle/>
                    <a:p>
                      <a:r>
                        <a:rPr lang="en-US" dirty="0" smtClean="0"/>
                        <a:t>2.596</a:t>
                      </a:r>
                      <a:endParaRPr lang="en-US" dirty="0"/>
                    </a:p>
                  </a:txBody>
                  <a:tcPr>
                    <a:solidFill>
                      <a:schemeClr val="bg1"/>
                    </a:solidFill>
                  </a:tcPr>
                </a:tc>
                <a:tc>
                  <a:txBody>
                    <a:bodyPr/>
                    <a:lstStyle/>
                    <a:p>
                      <a:r>
                        <a:rPr lang="en-US" dirty="0" smtClean="0"/>
                        <a:t>40</a:t>
                      </a:r>
                      <a:endParaRPr lang="en-US" dirty="0"/>
                    </a:p>
                  </a:txBody>
                  <a:tcPr>
                    <a:solidFill>
                      <a:schemeClr val="bg1"/>
                    </a:solidFill>
                  </a:tcPr>
                </a:tc>
              </a:tr>
            </a:tbl>
          </a:graphicData>
        </a:graphic>
      </p:graphicFrame>
      <p:sp>
        <p:nvSpPr>
          <p:cNvPr id="47144" name="Footer Placeholder 3"/>
          <p:cNvSpPr>
            <a:spLocks noGrp="1"/>
          </p:cNvSpPr>
          <p:nvPr>
            <p:ph type="ftr" sz="quarter" idx="11"/>
          </p:nvPr>
        </p:nvSpPr>
        <p:spPr bwMode="auto">
          <a:xfrm>
            <a:off x="914400" y="4095750"/>
            <a:ext cx="4800600" cy="8763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Please note that in Y2008, Internal Loans, Bond Issue &amp; External Loans were under the Capital Receipts </a:t>
            </a:r>
          </a:p>
          <a:p>
            <a:endParaRPr lang="en-US" dirty="0" smtClean="0">
              <a:latin typeface="Arial" charset="0"/>
              <a:cs typeface="Arial" charset="0"/>
            </a:endParaRPr>
          </a:p>
          <a:p>
            <a:r>
              <a:rPr lang="en-US" dirty="0" smtClean="0">
                <a:latin typeface="Arial" charset="0"/>
                <a:cs typeface="Arial" charset="0"/>
              </a:rPr>
              <a:t>MEPB: Q1 Y2012 Budget Performance Appraisal</a:t>
            </a:r>
          </a:p>
        </p:txBody>
      </p:sp>
      <p:sp>
        <p:nvSpPr>
          <p:cNvPr id="5" name="Slide Number Placeholder 4"/>
          <p:cNvSpPr>
            <a:spLocks noGrp="1"/>
          </p:cNvSpPr>
          <p:nvPr>
            <p:ph type="sldNum" sz="quarter" idx="12"/>
          </p:nvPr>
        </p:nvSpPr>
        <p:spPr/>
        <p:txBody>
          <a:bodyPr/>
          <a:lstStyle/>
          <a:p>
            <a:pPr>
              <a:defRPr/>
            </a:pPr>
            <a:fld id="{0DB585D9-F6A5-4ADC-9C70-CC0ED28201B9}" type="slidenum">
              <a:rPr lang="en-US" smtClean="0"/>
              <a:pPr>
                <a:defRPr/>
              </a:pPr>
              <a:t>22</a:t>
            </a:fld>
            <a:endParaRPr lang="en-US" dirty="0"/>
          </a:p>
        </p:txBody>
      </p:sp>
      <p:pic>
        <p:nvPicPr>
          <p:cNvPr id="47146"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7147" name="Picture 9" descr="MEPB fin_0.tmp"/>
          <p:cNvPicPr>
            <a:picLocks noChangeAspect="1"/>
          </p:cNvPicPr>
          <p:nvPr/>
        </p:nvPicPr>
        <p:blipFill>
          <a:blip r:embed="rId4" cstate="print"/>
          <a:srcRect l="37587" t="2222" r="1588" b="55556"/>
          <a:stretch>
            <a:fillRect/>
          </a:stretch>
        </p:blipFill>
        <p:spPr bwMode="auto">
          <a:xfrm>
            <a:off x="7924800" y="133350"/>
            <a:ext cx="10715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990600" y="282575"/>
            <a:ext cx="6629400" cy="536575"/>
          </a:xfrm>
        </p:spPr>
        <p:txBody>
          <a:bodyPr/>
          <a:lstStyle/>
          <a:p>
            <a:pPr algn="ctr" eaLnBrk="1" hangingPunct="1"/>
            <a:r>
              <a:rPr lang="en-US" sz="2200" b="1" dirty="0" smtClean="0">
                <a:solidFill>
                  <a:srgbClr val="002060"/>
                </a:solidFill>
                <a:latin typeface="Arial Rounded MT Bold" pitchFamily="34" charset="0"/>
                <a:cs typeface="Aharoni" pitchFamily="2" charset="-79"/>
              </a:rPr>
              <a:t>Capital Expenditure (Jan –Mar’12</a:t>
            </a:r>
            <a:r>
              <a:rPr lang="en-US" sz="2000" dirty="0" smtClean="0">
                <a:solidFill>
                  <a:srgbClr val="002060"/>
                </a:solidFill>
                <a:latin typeface="Arial Rounded MT Bold" pitchFamily="34" charset="0"/>
                <a:cs typeface="Aharoni" pitchFamily="2" charset="-79"/>
              </a:rPr>
              <a:t>)</a:t>
            </a:r>
            <a:endParaRPr lang="en-US" sz="4400" b="1" dirty="0" smtClean="0">
              <a:solidFill>
                <a:srgbClr val="002060"/>
              </a:solidFill>
            </a:endParaRPr>
          </a:p>
        </p:txBody>
      </p:sp>
      <p:graphicFrame>
        <p:nvGraphicFramePr>
          <p:cNvPr id="24701" name="Group 125"/>
          <p:cNvGraphicFramePr>
            <a:graphicFrameLocks noGrp="1"/>
          </p:cNvGraphicFramePr>
          <p:nvPr>
            <p:ph type="tbl" idx="1"/>
          </p:nvPr>
        </p:nvGraphicFramePr>
        <p:xfrm>
          <a:off x="533400" y="819147"/>
          <a:ext cx="8077201" cy="3733802"/>
        </p:xfrm>
        <a:graphic>
          <a:graphicData uri="http://schemas.openxmlformats.org/drawingml/2006/table">
            <a:tbl>
              <a:tblPr/>
              <a:tblGrid>
                <a:gridCol w="2393244"/>
                <a:gridCol w="2094089"/>
                <a:gridCol w="2168879"/>
                <a:gridCol w="1420989"/>
              </a:tblGrid>
              <a:tr h="7805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Details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Budget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N (billion)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Actual</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cs typeface="Arial" pitchFamily="34" charset="0"/>
                        </a:rPr>
                        <a:t>N (billion)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kern="1200" cap="none" normalizeH="0" baseline="0" dirty="0" smtClean="0">
                          <a:ln>
                            <a:noFill/>
                          </a:ln>
                          <a:solidFill>
                            <a:schemeClr val="tx1"/>
                          </a:solidFill>
                          <a:effectLst/>
                          <a:latin typeface="Arial" pitchFamily="34" charset="0"/>
                          <a:ea typeface="+mn-ea"/>
                          <a:cs typeface="Arial" pitchFamily="34"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kern="1200" cap="none" normalizeH="0" baseline="0" dirty="0" smtClean="0">
                          <a:ln>
                            <a:noFill/>
                          </a:ln>
                          <a:solidFill>
                            <a:schemeClr val="tx1"/>
                          </a:solidFill>
                          <a:effectLst/>
                          <a:latin typeface="Arial" pitchFamily="34" charset="0"/>
                          <a:ea typeface="+mn-ea"/>
                          <a:cs typeface="Arial" pitchFamily="34" charset="0"/>
                        </a:rPr>
                        <a:t>Performance</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754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Core Capital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0" dirty="0" smtClean="0">
                          <a:latin typeface="Arial" pitchFamily="34" charset="0"/>
                          <a:cs typeface="Arial" pitchFamily="34" charset="0"/>
                        </a:rPr>
                        <a:t>56.092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1" dirty="0" smtClean="0"/>
                        <a:t>27.061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1" dirty="0" smtClean="0"/>
                        <a:t>48</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12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Capital Development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lang="en-US" sz="1400" b="0" dirty="0" smtClean="0">
                          <a:latin typeface="Arial" pitchFamily="34" charset="0"/>
                          <a:cs typeface="Arial" pitchFamily="34" charset="0"/>
                        </a:rPr>
                        <a:t>5.480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1" dirty="0" smtClean="0"/>
                        <a:t>0.624</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1400" b="1" dirty="0" smtClean="0"/>
                        <a:t>11</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12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Risk Retention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lang="en-US" sz="1400" b="0" dirty="0" smtClean="0">
                          <a:latin typeface="Arial" pitchFamily="34" charset="0"/>
                          <a:cs typeface="Arial" pitchFamily="34" charset="0"/>
                        </a:rPr>
                        <a:t>0.025</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12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Special Expenditure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lang="en-US" sz="1400" b="0" dirty="0" smtClean="0">
                          <a:latin typeface="Arial" pitchFamily="34" charset="0"/>
                          <a:cs typeface="Arial" pitchFamily="34" charset="0"/>
                        </a:rPr>
                        <a:t>1.250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870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70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69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 Grants from Donor Agencies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lang="en-US" sz="1400" b="0" dirty="0" smtClean="0">
                          <a:latin typeface="Arial" pitchFamily="34" charset="0"/>
                          <a:cs typeface="Arial" pitchFamily="34" charset="0"/>
                        </a:rPr>
                        <a:t>0.867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0.042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754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pitchFamily="34" charset="0"/>
                          <a:cs typeface="Arial" pitchFamily="34" charset="0"/>
                        </a:rPr>
                        <a:t>Counterpart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lang="en-US" sz="1400" b="0" dirty="0" smtClean="0">
                          <a:latin typeface="Arial" pitchFamily="34" charset="0"/>
                          <a:cs typeface="Arial" pitchFamily="34" charset="0"/>
                        </a:rPr>
                        <a:t>0.866 </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0.398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46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754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cs typeface="Arial" pitchFamily="34" charset="0"/>
                        </a:rPr>
                        <a:t>Total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64.580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28.995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cs typeface="Arial" pitchFamily="34" charset="0"/>
                        </a:rPr>
                        <a:t>45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5106" name="Footer Placeholder 4"/>
          <p:cNvSpPr>
            <a:spLocks noGrp="1"/>
          </p:cNvSpPr>
          <p:nvPr>
            <p:ph type="ftr" sz="quarter" idx="11"/>
          </p:nvPr>
        </p:nvSpPr>
        <p:spPr bwMode="auto">
          <a:xfrm>
            <a:off x="228600" y="4781550"/>
            <a:ext cx="8534400" cy="1778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534400" y="4800600"/>
            <a:ext cx="457200" cy="342900"/>
          </a:xfrm>
        </p:spPr>
        <p:txBody>
          <a:bodyPr>
            <a:normAutofit/>
          </a:bodyPr>
          <a:lstStyle/>
          <a:p>
            <a:pPr>
              <a:defRPr/>
            </a:pPr>
            <a:fld id="{33E4AB26-251D-46D7-86A5-0E1A463B0DBD}" type="slidenum">
              <a:rPr lang="en-US"/>
              <a:pPr>
                <a:defRPr/>
              </a:pPr>
              <a:t>23</a:t>
            </a:fld>
            <a:endParaRPr lang="en-US" dirty="0"/>
          </a:p>
        </p:txBody>
      </p:sp>
      <p:pic>
        <p:nvPicPr>
          <p:cNvPr id="45108" name="Picture 7" descr="MEPB fin_0.tmp"/>
          <p:cNvPicPr>
            <a:picLocks noChangeAspect="1"/>
          </p:cNvPicPr>
          <p:nvPr/>
        </p:nvPicPr>
        <p:blipFill>
          <a:blip r:embed="rId3" cstate="print"/>
          <a:srcRect l="6554" t="11111" r="63655" b="61111"/>
          <a:stretch>
            <a:fillRect/>
          </a:stretch>
        </p:blipFill>
        <p:spPr bwMode="auto">
          <a:xfrm>
            <a:off x="152400" y="209550"/>
            <a:ext cx="804863" cy="685800"/>
          </a:xfrm>
          <a:prstGeom prst="rect">
            <a:avLst/>
          </a:prstGeom>
          <a:noFill/>
          <a:ln w="9525">
            <a:noFill/>
            <a:miter lim="800000"/>
            <a:headEnd/>
            <a:tailEnd/>
          </a:ln>
        </p:spPr>
      </p:pic>
      <p:pic>
        <p:nvPicPr>
          <p:cNvPr id="45109" name="Picture 9" descr="MEPB fin_0.tmp"/>
          <p:cNvPicPr>
            <a:picLocks noChangeAspect="1"/>
          </p:cNvPicPr>
          <p:nvPr/>
        </p:nvPicPr>
        <p:blipFill>
          <a:blip r:embed="rId4"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536575"/>
          </a:xfrm>
        </p:spPr>
        <p:txBody>
          <a:bodyPr/>
          <a:lstStyle/>
          <a:p>
            <a:r>
              <a:rPr lang="en-US" sz="3600" b="1" dirty="0" smtClean="0">
                <a:solidFill>
                  <a:srgbClr val="002060"/>
                </a:solidFill>
              </a:rPr>
              <a:t>   Capital Expenditure Appraisal</a:t>
            </a:r>
            <a:endParaRPr lang="en-US" sz="3600" dirty="0"/>
          </a:p>
        </p:txBody>
      </p:sp>
      <p:sp>
        <p:nvSpPr>
          <p:cNvPr id="3" name="Content Placeholder 2"/>
          <p:cNvSpPr>
            <a:spLocks noGrp="1"/>
          </p:cNvSpPr>
          <p:nvPr>
            <p:ph sz="quarter" idx="1"/>
          </p:nvPr>
        </p:nvSpPr>
        <p:spPr>
          <a:xfrm>
            <a:off x="533400" y="819150"/>
            <a:ext cx="8153400" cy="4324350"/>
          </a:xfrm>
        </p:spPr>
        <p:txBody>
          <a:bodyPr/>
          <a:lstStyle/>
          <a:p>
            <a:r>
              <a:rPr lang="en-US" sz="2400" dirty="0" smtClean="0"/>
              <a:t>Low Q1 performance which began in Y2010 is becoming a trend; Note that in Q1 2009, </a:t>
            </a:r>
            <a:r>
              <a:rPr lang="en-US" sz="2400" dirty="0" err="1" smtClean="0"/>
              <a:t>Capex</a:t>
            </a:r>
            <a:r>
              <a:rPr lang="en-US" sz="2400" dirty="0" smtClean="0"/>
              <a:t> was N34.6bn compared to only N28.995bn in Y2012</a:t>
            </a:r>
          </a:p>
          <a:p>
            <a:r>
              <a:rPr lang="en-US" sz="2400" dirty="0" smtClean="0"/>
              <a:t>In Q1 2012, Capex:Recurrent ratio slumped further to 36:64 compared to 47:53 for full year 2011 and a budget of 57:43 for 2012</a:t>
            </a:r>
          </a:p>
          <a:p>
            <a:r>
              <a:rPr lang="en-US" sz="2400" dirty="0" smtClean="0"/>
              <a:t>This trend is more worrisome considering that Q1 falls in the dry season and the Y2012 budget was signed into Law on 3</a:t>
            </a:r>
            <a:r>
              <a:rPr lang="en-US" sz="2400" baseline="30000" dirty="0" smtClean="0"/>
              <a:t>rd</a:t>
            </a:r>
            <a:r>
              <a:rPr lang="en-US" sz="2400" dirty="0" smtClean="0"/>
              <a:t> January, 2012</a:t>
            </a:r>
          </a:p>
          <a:p>
            <a:r>
              <a:rPr lang="en-US" sz="2400" dirty="0" smtClean="0"/>
              <a:t>Concerted action is required by all concerned during Q2 to reverse the </a:t>
            </a:r>
            <a:r>
              <a:rPr lang="en-US" sz="2400" dirty="0" err="1" smtClean="0"/>
              <a:t>skewness</a:t>
            </a:r>
            <a:r>
              <a:rPr lang="en-US" sz="2400" dirty="0" smtClean="0"/>
              <a:t> in expenditure towards Recurrent</a:t>
            </a:r>
            <a:endParaRPr lang="en-US" sz="2400" dirty="0"/>
          </a:p>
        </p:txBody>
      </p:sp>
      <p:sp>
        <p:nvSpPr>
          <p:cNvPr id="4" name="Footer Placeholder 3"/>
          <p:cNvSpPr>
            <a:spLocks noGrp="1"/>
          </p:cNvSpPr>
          <p:nvPr>
            <p:ph type="ftr" sz="quarter" idx="11"/>
          </p:nvPr>
        </p:nvSpPr>
        <p:spPr>
          <a:xfrm>
            <a:off x="914400" y="4781550"/>
            <a:ext cx="5410200" cy="228600"/>
          </a:xfrm>
        </p:spPr>
        <p:txBody>
          <a:bodyPr/>
          <a:lstStyle/>
          <a:p>
            <a:pPr>
              <a:defRPr/>
            </a:pPr>
            <a:endParaRPr lang="en-US" sz="1200" dirty="0" smtClean="0"/>
          </a:p>
          <a:p>
            <a:pPr>
              <a:defRPr/>
            </a:pPr>
            <a:r>
              <a:rPr lang="en-US" sz="1200" dirty="0" smtClean="0"/>
              <a:t>MEPB: Q1 Y2012 Budget Performance Appraisal</a:t>
            </a:r>
            <a:endParaRPr lang="en-US" sz="1200"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24</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1" y="133350"/>
            <a:ext cx="609600" cy="7620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001000" y="133350"/>
            <a:ext cx="995363" cy="609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914400" y="0"/>
            <a:ext cx="7772400" cy="1063625"/>
          </a:xfrm>
        </p:spPr>
        <p:txBody>
          <a:bodyPr/>
          <a:lstStyle/>
          <a:p>
            <a:pPr algn="ctr"/>
            <a:r>
              <a:rPr lang="en-US" sz="2800" b="1" dirty="0" smtClean="0"/>
              <a:t>Q1 CAPITAL BUDGET PERFORMANCE </a:t>
            </a:r>
            <a:br>
              <a:rPr lang="en-US" sz="2800" b="1" dirty="0" smtClean="0"/>
            </a:br>
            <a:r>
              <a:rPr lang="en-US" sz="2800" b="1" dirty="0" smtClean="0"/>
              <a:t>FROM 2008 TO 2012</a:t>
            </a:r>
            <a:endParaRPr lang="en-US" sz="2800" dirty="0" smtClean="0"/>
          </a:p>
        </p:txBody>
      </p:sp>
      <p:graphicFrame>
        <p:nvGraphicFramePr>
          <p:cNvPr id="6" name="Content Placeholder 5"/>
          <p:cNvGraphicFramePr>
            <a:graphicFrameLocks noGrp="1"/>
          </p:cNvGraphicFramePr>
          <p:nvPr>
            <p:ph sz="quarter" idx="1"/>
          </p:nvPr>
        </p:nvGraphicFramePr>
        <p:xfrm>
          <a:off x="914400" y="1085850"/>
          <a:ext cx="6553200" cy="2768600"/>
        </p:xfrm>
        <a:graphic>
          <a:graphicData uri="http://schemas.openxmlformats.org/drawingml/2006/table">
            <a:tbl>
              <a:tblPr firstRow="1" bandRow="1">
                <a:tableStyleId>{5C22544A-7EE6-4342-B048-85BDC9FD1C3A}</a:tableStyleId>
              </a:tblPr>
              <a:tblGrid>
                <a:gridCol w="1676400"/>
                <a:gridCol w="1752600"/>
                <a:gridCol w="1676400"/>
                <a:gridCol w="1447800"/>
              </a:tblGrid>
              <a:tr h="370840">
                <a:tc>
                  <a:txBody>
                    <a:bodyPr/>
                    <a:lstStyle/>
                    <a:p>
                      <a:r>
                        <a:rPr lang="en-US" dirty="0" smtClean="0">
                          <a:solidFill>
                            <a:schemeClr val="tx1"/>
                          </a:solidFill>
                        </a:rPr>
                        <a:t>YEAR</a:t>
                      </a:r>
                      <a:endParaRPr lang="en-US" dirty="0">
                        <a:solidFill>
                          <a:schemeClr val="tx1"/>
                        </a:solidFill>
                      </a:endParaRPr>
                    </a:p>
                  </a:txBody>
                  <a:tcPr>
                    <a:solidFill>
                      <a:schemeClr val="bg1"/>
                    </a:solidFill>
                  </a:tcPr>
                </a:tc>
                <a:tc>
                  <a:txBody>
                    <a:bodyPr/>
                    <a:lstStyle/>
                    <a:p>
                      <a:r>
                        <a:rPr lang="en-US" dirty="0" smtClean="0">
                          <a:solidFill>
                            <a:schemeClr val="tx1"/>
                          </a:solidFill>
                        </a:rPr>
                        <a:t>PROVISION</a:t>
                      </a:r>
                    </a:p>
                    <a:p>
                      <a:pPr algn="ctr"/>
                      <a:r>
                        <a:rPr lang="en-US" dirty="0" smtClean="0">
                          <a:solidFill>
                            <a:schemeClr val="tx1"/>
                          </a:solidFill>
                        </a:rPr>
                        <a:t>Nbn</a:t>
                      </a:r>
                    </a:p>
                    <a:p>
                      <a:pPr algn="ctr"/>
                      <a:r>
                        <a:rPr lang="en-US" dirty="0" smtClean="0">
                          <a:solidFill>
                            <a:schemeClr val="tx1"/>
                          </a:solidFill>
                        </a:rPr>
                        <a:t>Jan – Mar.</a:t>
                      </a:r>
                      <a:endParaRPr lang="en-US" dirty="0">
                        <a:solidFill>
                          <a:schemeClr val="tx1"/>
                        </a:solidFill>
                      </a:endParaRPr>
                    </a:p>
                  </a:txBody>
                  <a:tcPr>
                    <a:solidFill>
                      <a:schemeClr val="bg1"/>
                    </a:solidFill>
                  </a:tcPr>
                </a:tc>
                <a:tc>
                  <a:txBody>
                    <a:bodyPr/>
                    <a:lstStyle/>
                    <a:p>
                      <a:r>
                        <a:rPr lang="en-US" dirty="0" smtClean="0">
                          <a:solidFill>
                            <a:schemeClr val="tx1"/>
                          </a:solidFill>
                        </a:rPr>
                        <a:t>      ACTUAL</a:t>
                      </a:r>
                    </a:p>
                    <a:p>
                      <a:pPr algn="ctr"/>
                      <a:r>
                        <a:rPr lang="en-US" dirty="0" smtClean="0">
                          <a:solidFill>
                            <a:schemeClr val="tx1"/>
                          </a:solidFill>
                        </a:rPr>
                        <a:t>Nbn</a:t>
                      </a:r>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Jan – Mar.</a:t>
                      </a:r>
                    </a:p>
                  </a:txBody>
                  <a:tcPr>
                    <a:solidFill>
                      <a:schemeClr val="bg1"/>
                    </a:solidFill>
                  </a:tcPr>
                </a:tc>
                <a:tc>
                  <a:txBody>
                    <a:bodyPr/>
                    <a:lstStyle/>
                    <a:p>
                      <a:r>
                        <a:rPr lang="en-US" dirty="0" smtClean="0">
                          <a:solidFill>
                            <a:schemeClr val="tx1"/>
                          </a:solidFill>
                        </a:rPr>
                        <a:t>          %</a:t>
                      </a:r>
                      <a:endParaRPr lang="en-US" dirty="0">
                        <a:solidFill>
                          <a:schemeClr val="tx1"/>
                        </a:solidFill>
                      </a:endParaRPr>
                    </a:p>
                  </a:txBody>
                  <a:tcPr>
                    <a:solidFill>
                      <a:schemeClr val="bg1"/>
                    </a:solidFill>
                  </a:tcPr>
                </a:tc>
              </a:tr>
              <a:tr h="370840">
                <a:tc>
                  <a:txBody>
                    <a:bodyPr/>
                    <a:lstStyle/>
                    <a:p>
                      <a:r>
                        <a:rPr lang="en-US" dirty="0" smtClean="0"/>
                        <a:t>2008</a:t>
                      </a:r>
                      <a:endParaRPr lang="en-US" dirty="0"/>
                    </a:p>
                  </a:txBody>
                  <a:tcPr>
                    <a:solidFill>
                      <a:schemeClr val="bg1"/>
                    </a:solidFill>
                  </a:tcPr>
                </a:tc>
                <a:tc>
                  <a:txBody>
                    <a:bodyPr/>
                    <a:lstStyle/>
                    <a:p>
                      <a:r>
                        <a:rPr lang="en-US" dirty="0" smtClean="0"/>
                        <a:t>60.944</a:t>
                      </a:r>
                      <a:endParaRPr lang="en-US" dirty="0"/>
                    </a:p>
                  </a:txBody>
                  <a:tcPr>
                    <a:solidFill>
                      <a:schemeClr val="bg1"/>
                    </a:solidFill>
                  </a:tcPr>
                </a:tc>
                <a:tc>
                  <a:txBody>
                    <a:bodyPr/>
                    <a:lstStyle/>
                    <a:p>
                      <a:r>
                        <a:rPr lang="en-US" dirty="0" smtClean="0"/>
                        <a:t>31.280</a:t>
                      </a:r>
                      <a:endParaRPr lang="en-US" dirty="0"/>
                    </a:p>
                  </a:txBody>
                  <a:tcPr>
                    <a:solidFill>
                      <a:schemeClr val="bg1"/>
                    </a:solidFill>
                  </a:tcPr>
                </a:tc>
                <a:tc>
                  <a:txBody>
                    <a:bodyPr/>
                    <a:lstStyle/>
                    <a:p>
                      <a:r>
                        <a:rPr lang="en-US" dirty="0" smtClean="0"/>
                        <a:t>51.0</a:t>
                      </a:r>
                      <a:endParaRPr lang="en-US" dirty="0"/>
                    </a:p>
                  </a:txBody>
                  <a:tcPr>
                    <a:solidFill>
                      <a:schemeClr val="bg1"/>
                    </a:solidFill>
                  </a:tcPr>
                </a:tc>
              </a:tr>
              <a:tr h="370840">
                <a:tc>
                  <a:txBody>
                    <a:bodyPr/>
                    <a:lstStyle/>
                    <a:p>
                      <a:r>
                        <a:rPr lang="en-US" dirty="0" smtClean="0"/>
                        <a:t>2009</a:t>
                      </a:r>
                      <a:endParaRPr lang="en-US" dirty="0"/>
                    </a:p>
                  </a:txBody>
                  <a:tcPr>
                    <a:solidFill>
                      <a:schemeClr val="bg1"/>
                    </a:solidFill>
                  </a:tcPr>
                </a:tc>
                <a:tc>
                  <a:txBody>
                    <a:bodyPr/>
                    <a:lstStyle/>
                    <a:p>
                      <a:r>
                        <a:rPr lang="en-US" dirty="0" smtClean="0"/>
                        <a:t>61.384</a:t>
                      </a:r>
                      <a:endParaRPr lang="en-US" dirty="0"/>
                    </a:p>
                  </a:txBody>
                  <a:tcPr>
                    <a:solidFill>
                      <a:schemeClr val="bg1"/>
                    </a:solidFill>
                  </a:tcPr>
                </a:tc>
                <a:tc>
                  <a:txBody>
                    <a:bodyPr/>
                    <a:lstStyle/>
                    <a:p>
                      <a:r>
                        <a:rPr lang="en-US" dirty="0" smtClean="0"/>
                        <a:t>34.616</a:t>
                      </a:r>
                      <a:endParaRPr lang="en-US" dirty="0"/>
                    </a:p>
                  </a:txBody>
                  <a:tcPr>
                    <a:solidFill>
                      <a:schemeClr val="bg1"/>
                    </a:solidFill>
                  </a:tcPr>
                </a:tc>
                <a:tc>
                  <a:txBody>
                    <a:bodyPr/>
                    <a:lstStyle/>
                    <a:p>
                      <a:r>
                        <a:rPr lang="en-US" dirty="0" smtClean="0"/>
                        <a:t>56.0</a:t>
                      </a:r>
                      <a:endParaRPr lang="en-US" dirty="0"/>
                    </a:p>
                  </a:txBody>
                  <a:tcPr>
                    <a:solidFill>
                      <a:schemeClr val="bg1"/>
                    </a:solidFill>
                  </a:tcPr>
                </a:tc>
              </a:tr>
              <a:tr h="370840">
                <a:tc>
                  <a:txBody>
                    <a:bodyPr/>
                    <a:lstStyle/>
                    <a:p>
                      <a:r>
                        <a:rPr lang="en-US" dirty="0" smtClean="0"/>
                        <a:t>2010</a:t>
                      </a:r>
                      <a:endParaRPr lang="en-US" dirty="0"/>
                    </a:p>
                  </a:txBody>
                  <a:tcPr>
                    <a:solidFill>
                      <a:schemeClr val="bg1"/>
                    </a:solidFill>
                  </a:tcPr>
                </a:tc>
                <a:tc>
                  <a:txBody>
                    <a:bodyPr/>
                    <a:lstStyle/>
                    <a:p>
                      <a:r>
                        <a:rPr lang="en-US" dirty="0" smtClean="0"/>
                        <a:t>56.139</a:t>
                      </a:r>
                      <a:endParaRPr lang="en-US" dirty="0"/>
                    </a:p>
                  </a:txBody>
                  <a:tcPr>
                    <a:solidFill>
                      <a:schemeClr val="bg1"/>
                    </a:solidFill>
                  </a:tcPr>
                </a:tc>
                <a:tc>
                  <a:txBody>
                    <a:bodyPr/>
                    <a:lstStyle/>
                    <a:p>
                      <a:r>
                        <a:rPr lang="en-US" dirty="0" smtClean="0"/>
                        <a:t>14.670</a:t>
                      </a:r>
                      <a:endParaRPr lang="en-US" dirty="0"/>
                    </a:p>
                  </a:txBody>
                  <a:tcPr>
                    <a:solidFill>
                      <a:schemeClr val="bg1"/>
                    </a:solidFill>
                  </a:tcPr>
                </a:tc>
                <a:tc>
                  <a:txBody>
                    <a:bodyPr/>
                    <a:lstStyle/>
                    <a:p>
                      <a:r>
                        <a:rPr lang="en-US" dirty="0" smtClean="0"/>
                        <a:t>26.0</a:t>
                      </a:r>
                      <a:endParaRPr lang="en-US" dirty="0"/>
                    </a:p>
                  </a:txBody>
                  <a:tcPr>
                    <a:solidFill>
                      <a:schemeClr val="bg1"/>
                    </a:solidFill>
                  </a:tcPr>
                </a:tc>
              </a:tr>
              <a:tr h="370840">
                <a:tc>
                  <a:txBody>
                    <a:bodyPr/>
                    <a:lstStyle/>
                    <a:p>
                      <a:r>
                        <a:rPr lang="en-US" dirty="0" smtClean="0"/>
                        <a:t>2011</a:t>
                      </a:r>
                      <a:endParaRPr lang="en-US" dirty="0"/>
                    </a:p>
                  </a:txBody>
                  <a:tcPr>
                    <a:solidFill>
                      <a:schemeClr val="bg1"/>
                    </a:solidFill>
                  </a:tcPr>
                </a:tc>
                <a:tc>
                  <a:txBody>
                    <a:bodyPr/>
                    <a:lstStyle/>
                    <a:p>
                      <a:r>
                        <a:rPr lang="en-US" dirty="0" smtClean="0">
                          <a:solidFill>
                            <a:schemeClr val="tx1"/>
                          </a:solidFill>
                        </a:rPr>
                        <a:t>63.148</a:t>
                      </a:r>
                      <a:endParaRPr lang="en-US" dirty="0">
                        <a:solidFill>
                          <a:schemeClr val="tx1"/>
                        </a:solidFill>
                      </a:endParaRPr>
                    </a:p>
                  </a:txBody>
                  <a:tcPr horzOverflow="overflow">
                    <a:solidFill>
                      <a:schemeClr val="bg1"/>
                    </a:solidFill>
                  </a:tcPr>
                </a:tc>
                <a:tc>
                  <a:txBody>
                    <a:bodyPr/>
                    <a:lstStyle/>
                    <a:p>
                      <a:r>
                        <a:rPr lang="en-US" dirty="0" smtClean="0">
                          <a:solidFill>
                            <a:schemeClr val="tx1"/>
                          </a:solidFill>
                        </a:rPr>
                        <a:t>17.503</a:t>
                      </a:r>
                      <a:endParaRPr lang="en-US" dirty="0">
                        <a:solidFill>
                          <a:schemeClr val="tx1"/>
                        </a:solidFill>
                      </a:endParaRPr>
                    </a:p>
                  </a:txBody>
                  <a:tcPr horzOverflow="overflow">
                    <a:solidFill>
                      <a:schemeClr val="bg1"/>
                    </a:solidFill>
                  </a:tcPr>
                </a:tc>
                <a:tc>
                  <a:txBody>
                    <a:bodyPr/>
                    <a:lstStyle/>
                    <a:p>
                      <a:pPr algn="l"/>
                      <a:r>
                        <a:rPr lang="en-US" dirty="0" smtClean="0">
                          <a:solidFill>
                            <a:schemeClr val="tx1"/>
                          </a:solidFill>
                        </a:rPr>
                        <a:t>27.7</a:t>
                      </a:r>
                      <a:endParaRPr lang="en-US" dirty="0">
                        <a:solidFill>
                          <a:schemeClr val="tx1"/>
                        </a:solidFill>
                      </a:endParaRPr>
                    </a:p>
                  </a:txBody>
                  <a:tcPr horzOverflow="overflow">
                    <a:solidFill>
                      <a:schemeClr val="bg1"/>
                    </a:solidFill>
                  </a:tcPr>
                </a:tc>
              </a:tr>
              <a:tr h="370840">
                <a:tc>
                  <a:txBody>
                    <a:bodyPr/>
                    <a:lstStyle/>
                    <a:p>
                      <a:r>
                        <a:rPr lang="en-US" dirty="0" smtClean="0"/>
                        <a:t>2012</a:t>
                      </a:r>
                      <a:endParaRPr lang="en-US" dirty="0"/>
                    </a:p>
                  </a:txBody>
                  <a:tcPr>
                    <a:solidFill>
                      <a:schemeClr val="bg1"/>
                    </a:solidFill>
                  </a:tcPr>
                </a:tc>
                <a:tc>
                  <a:txBody>
                    <a:bodyPr/>
                    <a:lstStyle/>
                    <a:p>
                      <a:r>
                        <a:rPr lang="en-US" dirty="0" smtClean="0"/>
                        <a:t>64.580</a:t>
                      </a:r>
                      <a:endParaRPr lang="en-US" dirty="0"/>
                    </a:p>
                  </a:txBody>
                  <a:tcPr>
                    <a:solidFill>
                      <a:schemeClr val="bg1"/>
                    </a:solidFill>
                  </a:tcPr>
                </a:tc>
                <a:tc>
                  <a:txBody>
                    <a:bodyPr/>
                    <a:lstStyle/>
                    <a:p>
                      <a:r>
                        <a:rPr lang="en-US" dirty="0" smtClean="0"/>
                        <a:t>28.995</a:t>
                      </a:r>
                      <a:endParaRPr lang="en-US" dirty="0"/>
                    </a:p>
                  </a:txBody>
                  <a:tcPr>
                    <a:solidFill>
                      <a:schemeClr val="bg1"/>
                    </a:solidFill>
                  </a:tcPr>
                </a:tc>
                <a:tc>
                  <a:txBody>
                    <a:bodyPr/>
                    <a:lstStyle/>
                    <a:p>
                      <a:r>
                        <a:rPr lang="en-US" dirty="0" smtClean="0"/>
                        <a:t>45.0</a:t>
                      </a:r>
                      <a:endParaRPr lang="en-US" dirty="0"/>
                    </a:p>
                  </a:txBody>
                  <a:tcPr>
                    <a:solidFill>
                      <a:schemeClr val="bg1"/>
                    </a:solidFill>
                  </a:tcPr>
                </a:tc>
              </a:tr>
            </a:tbl>
          </a:graphicData>
        </a:graphic>
      </p:graphicFrame>
      <p:sp>
        <p:nvSpPr>
          <p:cNvPr id="47144" name="Footer Placeholder 3"/>
          <p:cNvSpPr>
            <a:spLocks noGrp="1"/>
          </p:cNvSpPr>
          <p:nvPr>
            <p:ph type="ftr" sz="quarter" idx="11"/>
          </p:nvPr>
        </p:nvSpPr>
        <p:spPr bwMode="auto">
          <a:xfrm>
            <a:off x="914400" y="4629150"/>
            <a:ext cx="48768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5" name="Slide Number Placeholder 4"/>
          <p:cNvSpPr>
            <a:spLocks noGrp="1"/>
          </p:cNvSpPr>
          <p:nvPr>
            <p:ph type="sldNum" sz="quarter" idx="12"/>
          </p:nvPr>
        </p:nvSpPr>
        <p:spPr/>
        <p:txBody>
          <a:bodyPr/>
          <a:lstStyle/>
          <a:p>
            <a:pPr>
              <a:defRPr/>
            </a:pPr>
            <a:fld id="{0DB585D9-F6A5-4ADC-9C70-CC0ED28201B9}" type="slidenum">
              <a:rPr lang="en-US" smtClean="0"/>
              <a:pPr>
                <a:defRPr/>
              </a:pPr>
              <a:t>25</a:t>
            </a:fld>
            <a:endParaRPr lang="en-US" dirty="0"/>
          </a:p>
        </p:txBody>
      </p:sp>
      <p:pic>
        <p:nvPicPr>
          <p:cNvPr id="47146"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7147" name="Picture 9" descr="MEPB fin_0.tmp"/>
          <p:cNvPicPr>
            <a:picLocks noChangeAspect="1"/>
          </p:cNvPicPr>
          <p:nvPr/>
        </p:nvPicPr>
        <p:blipFill>
          <a:blip r:embed="rId4"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7772400" cy="1063625"/>
          </a:xfrm>
        </p:spPr>
        <p:txBody>
          <a:bodyPr/>
          <a:lstStyle/>
          <a:p>
            <a:pPr algn="ctr"/>
            <a:r>
              <a:rPr lang="en-US" sz="3200" b="1" dirty="0" smtClean="0"/>
              <a:t>Q1CAPITAL EXPENDITURE </a:t>
            </a:r>
            <a:br>
              <a:rPr lang="en-US" sz="3200" b="1" dirty="0" smtClean="0"/>
            </a:br>
            <a:r>
              <a:rPr lang="en-US" sz="3200" b="1" dirty="0" smtClean="0"/>
              <a:t>FROM Y2008 TO 2012</a:t>
            </a:r>
            <a:endParaRPr lang="en-US" sz="3200" dirty="0"/>
          </a:p>
        </p:txBody>
      </p:sp>
      <p:sp>
        <p:nvSpPr>
          <p:cNvPr id="4" name="Footer Placeholder 3"/>
          <p:cNvSpPr>
            <a:spLocks noGrp="1"/>
          </p:cNvSpPr>
          <p:nvPr>
            <p:ph type="ftr" sz="quarter" idx="11"/>
          </p:nvPr>
        </p:nvSpPr>
        <p:spPr>
          <a:xfrm>
            <a:off x="914400" y="4629150"/>
            <a:ext cx="48006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26</a:t>
            </a:fld>
            <a:endParaRPr lang="en-US" dirty="0"/>
          </a:p>
        </p:txBody>
      </p:sp>
      <p:graphicFrame>
        <p:nvGraphicFramePr>
          <p:cNvPr id="6" name="Content Placeholder 5"/>
          <p:cNvGraphicFramePr>
            <a:graphicFrameLocks noGrp="1"/>
          </p:cNvGraphicFramePr>
          <p:nvPr>
            <p:ph sz="quarter" idx="1"/>
          </p:nvPr>
        </p:nvGraphicFramePr>
        <p:xfrm>
          <a:off x="914400" y="1085850"/>
          <a:ext cx="7772400" cy="3429000"/>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8" name="Picture 9" descr="MEPB fin_0.tmp"/>
          <p:cNvPicPr>
            <a:picLocks noChangeAspect="1"/>
          </p:cNvPicPr>
          <p:nvPr/>
        </p:nvPicPr>
        <p:blipFill>
          <a:blip r:embed="rId4"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914400" y="206375"/>
            <a:ext cx="7772400" cy="612775"/>
          </a:xfrm>
        </p:spPr>
        <p:txBody>
          <a:bodyPr/>
          <a:lstStyle/>
          <a:p>
            <a:r>
              <a:rPr lang="en-US" sz="1800" dirty="0" smtClean="0">
                <a:solidFill>
                  <a:srgbClr val="002060"/>
                </a:solidFill>
                <a:latin typeface="Arial Black" pitchFamily="34" charset="0"/>
              </a:rPr>
              <a:t>Comparative Analysis of Q1 Y2012, Q1 Y2011 and Q1 Y2010</a:t>
            </a:r>
          </a:p>
        </p:txBody>
      </p:sp>
      <p:graphicFrame>
        <p:nvGraphicFramePr>
          <p:cNvPr id="8" name="Content Placeholder 7"/>
          <p:cNvGraphicFramePr>
            <a:graphicFrameLocks noGrp="1"/>
          </p:cNvGraphicFramePr>
          <p:nvPr>
            <p:ph sz="quarter" idx="1"/>
          </p:nvPr>
        </p:nvGraphicFramePr>
        <p:xfrm>
          <a:off x="304800" y="819149"/>
          <a:ext cx="8839201" cy="3783978"/>
        </p:xfrm>
        <a:graphic>
          <a:graphicData uri="http://schemas.openxmlformats.org/drawingml/2006/table">
            <a:tbl>
              <a:tblPr firstRow="1" bandRow="1">
                <a:tableStyleId>{5C22544A-7EE6-4342-B048-85BDC9FD1C3A}</a:tableStyleId>
              </a:tblPr>
              <a:tblGrid>
                <a:gridCol w="1124989"/>
                <a:gridCol w="1058813"/>
                <a:gridCol w="788595"/>
                <a:gridCol w="563283"/>
                <a:gridCol w="1044632"/>
                <a:gridCol w="883920"/>
                <a:gridCol w="803564"/>
                <a:gridCol w="803565"/>
                <a:gridCol w="883920"/>
                <a:gridCol w="883920"/>
              </a:tblGrid>
              <a:tr h="361150">
                <a:tc>
                  <a:txBody>
                    <a:bodyPr/>
                    <a:lstStyle/>
                    <a:p>
                      <a:endParaRPr lang="en-US" dirty="0">
                        <a:solidFill>
                          <a:schemeClr val="tx1"/>
                        </a:solidFill>
                      </a:endParaRPr>
                    </a:p>
                  </a:txBody>
                  <a:tcPr>
                    <a:solidFill>
                      <a:schemeClr val="bg1"/>
                    </a:solidFill>
                  </a:tcPr>
                </a:tc>
                <a:tc gridSpan="3">
                  <a:txBody>
                    <a:bodyPr/>
                    <a:lstStyle/>
                    <a:p>
                      <a:pPr algn="ctr"/>
                      <a:r>
                        <a:rPr lang="en-US" dirty="0" smtClean="0">
                          <a:solidFill>
                            <a:schemeClr val="tx1"/>
                          </a:solidFill>
                        </a:rPr>
                        <a:t>2012</a:t>
                      </a:r>
                      <a:endParaRPr lang="en-US" dirty="0">
                        <a:solidFill>
                          <a:schemeClr val="tx1"/>
                        </a:solidFill>
                      </a:endParaRPr>
                    </a:p>
                  </a:txBody>
                  <a:tcPr>
                    <a:solidFill>
                      <a:schemeClr val="bg1"/>
                    </a:solidFill>
                  </a:tcPr>
                </a:tc>
                <a:tc hMerge="1">
                  <a:txBody>
                    <a:bodyPr/>
                    <a:lstStyle/>
                    <a:p>
                      <a:endParaRPr lang="en-US" dirty="0"/>
                    </a:p>
                  </a:txBody>
                  <a:tcPr/>
                </a:tc>
                <a:tc hMerge="1">
                  <a:txBody>
                    <a:bodyPr/>
                    <a:lstStyle/>
                    <a:p>
                      <a:endParaRPr lang="en-US" dirty="0"/>
                    </a:p>
                  </a:txBody>
                  <a:tcPr/>
                </a:tc>
                <a:tc gridSpan="3">
                  <a:txBody>
                    <a:bodyPr/>
                    <a:lstStyle/>
                    <a:p>
                      <a:pPr algn="ctr"/>
                      <a:r>
                        <a:rPr lang="en-US" dirty="0" smtClean="0">
                          <a:solidFill>
                            <a:schemeClr val="tx1"/>
                          </a:solidFill>
                        </a:rPr>
                        <a:t>2011</a:t>
                      </a:r>
                      <a:endParaRPr lang="en-US" dirty="0">
                        <a:solidFill>
                          <a:schemeClr val="tx1"/>
                        </a:solidFill>
                      </a:endParaRPr>
                    </a:p>
                  </a:txBody>
                  <a:tcPr>
                    <a:solidFill>
                      <a:schemeClr val="bg1"/>
                    </a:solidFill>
                  </a:tcPr>
                </a:tc>
                <a:tc hMerge="1">
                  <a:txBody>
                    <a:bodyPr/>
                    <a:lstStyle/>
                    <a:p>
                      <a:endParaRPr lang="en-US" dirty="0"/>
                    </a:p>
                  </a:txBody>
                  <a:tcPr/>
                </a:tc>
                <a:tc hMerge="1">
                  <a:txBody>
                    <a:bodyPr/>
                    <a:lstStyle/>
                    <a:p>
                      <a:endParaRPr lang="en-US" dirty="0"/>
                    </a:p>
                  </a:txBody>
                  <a:tcPr/>
                </a:tc>
                <a:tc>
                  <a:txBody>
                    <a:bodyPr/>
                    <a:lstStyle/>
                    <a:p>
                      <a:pPr algn="ctr"/>
                      <a:r>
                        <a:rPr lang="en-US" dirty="0" smtClean="0">
                          <a:solidFill>
                            <a:schemeClr val="tx1"/>
                          </a:solidFill>
                        </a:rPr>
                        <a:t>Y2010</a:t>
                      </a:r>
                      <a:endParaRPr lang="en-US" dirty="0">
                        <a:solidFill>
                          <a:schemeClr val="tx1"/>
                        </a:solidFill>
                      </a:endParaRPr>
                    </a:p>
                  </a:txBody>
                  <a:tcPr>
                    <a:solidFill>
                      <a:schemeClr val="bg1"/>
                    </a:solidFill>
                  </a:tcPr>
                </a:tc>
                <a:tc>
                  <a:txBody>
                    <a:bodyPr/>
                    <a:lstStyle/>
                    <a:p>
                      <a:pPr algn="ctr"/>
                      <a:endParaRPr lang="en-US" dirty="0">
                        <a:solidFill>
                          <a:schemeClr val="tx1"/>
                        </a:solidFill>
                      </a:endParaRPr>
                    </a:p>
                  </a:txBody>
                  <a:tcPr>
                    <a:solidFill>
                      <a:schemeClr val="bg1"/>
                    </a:solidFill>
                  </a:tcPr>
                </a:tc>
                <a:tc>
                  <a:txBody>
                    <a:bodyPr/>
                    <a:lstStyle/>
                    <a:p>
                      <a:pPr algn="ctr"/>
                      <a:endParaRPr lang="en-US" dirty="0">
                        <a:solidFill>
                          <a:schemeClr val="tx1"/>
                        </a:solidFill>
                      </a:endParaRPr>
                    </a:p>
                  </a:txBody>
                  <a:tcPr>
                    <a:solidFill>
                      <a:schemeClr val="bg1"/>
                    </a:solidFill>
                  </a:tcPr>
                </a:tc>
              </a:tr>
              <a:tr h="57181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Details</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Jan-Mar. </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Actual</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Jan. – Mar.</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err="1" smtClean="0">
                          <a:ln>
                            <a:noFill/>
                          </a:ln>
                          <a:solidFill>
                            <a:schemeClr val="tx1"/>
                          </a:solidFill>
                          <a:effectLst/>
                          <a:latin typeface="Calibri" pitchFamily="34" charset="0"/>
                          <a:cs typeface="Arial" charset="0"/>
                        </a:rPr>
                        <a:t>Perf</a:t>
                      </a:r>
                      <a:endParaRPr kumimoji="0" lang="en-US" sz="1100" b="0" i="0" u="none" strike="noStrike" cap="none" normalizeH="0" baseline="0" dirty="0" smtClean="0">
                        <a:ln>
                          <a:noFill/>
                        </a:ln>
                        <a:solidFill>
                          <a:schemeClr val="tx1"/>
                        </a:solidFill>
                        <a:effectLst/>
                        <a:latin typeface="Calibri" pitchFamily="34" charset="0"/>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Jan. – Mar. </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Jan.-Mar.</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err="1" smtClean="0">
                          <a:ln>
                            <a:noFill/>
                          </a:ln>
                          <a:solidFill>
                            <a:schemeClr val="tx1"/>
                          </a:solidFill>
                          <a:effectLst/>
                          <a:latin typeface="Calibri" pitchFamily="34" charset="0"/>
                          <a:cs typeface="Arial" charset="0"/>
                        </a:rPr>
                        <a:t>Perf</a:t>
                      </a:r>
                      <a:endParaRPr kumimoji="0" lang="en-US" sz="1100" b="0" i="0" u="none" strike="noStrike" cap="none" normalizeH="0" baseline="0" dirty="0" smtClean="0">
                        <a:ln>
                          <a:noFill/>
                        </a:ln>
                        <a:solidFill>
                          <a:schemeClr val="tx1"/>
                        </a:solidFill>
                        <a:effectLst/>
                        <a:latin typeface="Calibri" pitchFamily="34" charset="0"/>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Prov.</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Jan. – Mar. </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Actual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Jan.-Mar.</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err="1" smtClean="0">
                          <a:ln>
                            <a:noFill/>
                          </a:ln>
                          <a:solidFill>
                            <a:schemeClr val="tx1"/>
                          </a:solidFill>
                          <a:effectLst/>
                          <a:latin typeface="Calibri" pitchFamily="34" charset="0"/>
                          <a:cs typeface="Arial" charset="0"/>
                        </a:rPr>
                        <a:t>Perf</a:t>
                      </a:r>
                      <a:endParaRPr kumimoji="0" lang="en-US" sz="1100" b="0" i="0" u="none" strike="noStrike" cap="none" normalizeH="0" baseline="0" dirty="0" smtClean="0">
                        <a:ln>
                          <a:noFill/>
                        </a:ln>
                        <a:solidFill>
                          <a:schemeClr val="tx1"/>
                        </a:solidFill>
                        <a:effectLst/>
                        <a:latin typeface="Calibri" pitchFamily="34" charset="0"/>
                        <a:cs typeface="Arial" charset="0"/>
                      </a:endParaRPr>
                    </a:p>
                  </a:txBody>
                  <a:tcPr horzOverflow="overflow">
                    <a:solidFill>
                      <a:schemeClr val="bg1"/>
                    </a:solidFill>
                  </a:tcPr>
                </a:tc>
              </a:tr>
              <a:tr h="361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Total Revenue</a:t>
                      </a:r>
                    </a:p>
                  </a:txBody>
                  <a:tcPr horzOverflow="overflow">
                    <a:solidFill>
                      <a:schemeClr val="bg1"/>
                    </a:solidFill>
                  </a:tcPr>
                </a:tc>
                <a:tc>
                  <a:txBody>
                    <a:bodyPr/>
                    <a:lstStyle/>
                    <a:p>
                      <a:r>
                        <a:rPr lang="en-US" sz="1100" dirty="0" smtClean="0">
                          <a:solidFill>
                            <a:schemeClr val="tx1"/>
                          </a:solidFill>
                          <a:latin typeface="Calibri" pitchFamily="34" charset="0"/>
                        </a:rPr>
                        <a:t>99.959</a:t>
                      </a:r>
                      <a:endParaRPr lang="en-US" sz="1100" dirty="0">
                        <a:solidFill>
                          <a:schemeClr val="tx1"/>
                        </a:solidFill>
                        <a:latin typeface="Calibri" pitchFamily="34" charset="0"/>
                      </a:endParaRPr>
                    </a:p>
                  </a:txBody>
                  <a:tcPr>
                    <a:solidFill>
                      <a:schemeClr val="bg1"/>
                    </a:solidFill>
                  </a:tcPr>
                </a:tc>
                <a:tc>
                  <a:txBody>
                    <a:bodyPr/>
                    <a:lstStyle/>
                    <a:p>
                      <a:r>
                        <a:rPr lang="en-US" sz="1100" dirty="0" smtClean="0">
                          <a:solidFill>
                            <a:schemeClr val="tx1"/>
                          </a:solidFill>
                          <a:latin typeface="Calibri" pitchFamily="34" charset="0"/>
                        </a:rPr>
                        <a:t>85.103</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85</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88.080</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74.408</a:t>
                      </a:r>
                      <a:endParaRPr lang="en-US" sz="1100" dirty="0">
                        <a:solidFill>
                          <a:schemeClr val="tx1"/>
                        </a:solidFill>
                        <a:latin typeface="Calibri" pitchFamily="34" charset="0"/>
                      </a:endParaRPr>
                    </a:p>
                  </a:txBody>
                  <a:tcPr horzOverflow="overflow">
                    <a:solidFill>
                      <a:schemeClr val="bg1"/>
                    </a:solidFill>
                  </a:tcPr>
                </a:tc>
                <a:tc>
                  <a:txBody>
                    <a:bodyPr/>
                    <a:lstStyle/>
                    <a:p>
                      <a:pPr algn="ctr"/>
                      <a:r>
                        <a:rPr lang="en-US" sz="1100" dirty="0" smtClean="0">
                          <a:solidFill>
                            <a:schemeClr val="tx1"/>
                          </a:solidFill>
                          <a:latin typeface="Calibri" pitchFamily="34" charset="0"/>
                        </a:rPr>
                        <a:t>84.5</a:t>
                      </a:r>
                      <a:endParaRPr lang="en-US" sz="1100" dirty="0">
                        <a:solidFill>
                          <a:schemeClr val="tx1"/>
                        </a:solidFill>
                        <a:latin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76.757</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62.834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81.9</a:t>
                      </a:r>
                    </a:p>
                  </a:txBody>
                  <a:tcPr horzOverflow="overflow">
                    <a:solidFill>
                      <a:schemeClr val="bg1"/>
                    </a:solidFill>
                  </a:tcPr>
                </a:tc>
              </a:tr>
              <a:tr h="3912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Total Recurrent Expenditure</a:t>
                      </a:r>
                    </a:p>
                  </a:txBody>
                  <a:tcPr horzOverflow="overflow">
                    <a:solidFill>
                      <a:schemeClr val="bg1"/>
                    </a:solidFill>
                  </a:tcPr>
                </a:tc>
                <a:tc>
                  <a:txBody>
                    <a:bodyPr/>
                    <a:lstStyle/>
                    <a:p>
                      <a:r>
                        <a:rPr lang="en-US" sz="1100" dirty="0" smtClean="0">
                          <a:solidFill>
                            <a:schemeClr val="tx1"/>
                          </a:solidFill>
                          <a:latin typeface="Calibri" pitchFamily="34" charset="0"/>
                        </a:rPr>
                        <a:t>58.405</a:t>
                      </a:r>
                      <a:endParaRPr lang="en-US" sz="1100" dirty="0">
                        <a:solidFill>
                          <a:schemeClr val="tx1"/>
                        </a:solidFill>
                        <a:latin typeface="Calibri" pitchFamily="34" charset="0"/>
                      </a:endParaRPr>
                    </a:p>
                  </a:txBody>
                  <a:tcPr>
                    <a:solidFill>
                      <a:schemeClr val="bg1"/>
                    </a:solidFill>
                  </a:tcPr>
                </a:tc>
                <a:tc>
                  <a:txBody>
                    <a:bodyPr/>
                    <a:lstStyle/>
                    <a:p>
                      <a:r>
                        <a:rPr lang="en-US" sz="1100" dirty="0" smtClean="0">
                          <a:solidFill>
                            <a:schemeClr val="tx1"/>
                          </a:solidFill>
                          <a:latin typeface="Calibri" pitchFamily="34" charset="0"/>
                        </a:rPr>
                        <a:t>50.736</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87</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49.546</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41.405</a:t>
                      </a:r>
                      <a:endParaRPr lang="en-US" sz="1100" dirty="0">
                        <a:solidFill>
                          <a:schemeClr val="tx1"/>
                        </a:solidFill>
                        <a:latin typeface="Calibri" pitchFamily="34" charset="0"/>
                      </a:endParaRPr>
                    </a:p>
                  </a:txBody>
                  <a:tcPr horzOverflow="overflow">
                    <a:solidFill>
                      <a:schemeClr val="bg1"/>
                    </a:solidFill>
                  </a:tcPr>
                </a:tc>
                <a:tc>
                  <a:txBody>
                    <a:bodyPr/>
                    <a:lstStyle/>
                    <a:p>
                      <a:pPr algn="ctr"/>
                      <a:r>
                        <a:rPr lang="en-US" sz="1100" dirty="0" smtClean="0">
                          <a:solidFill>
                            <a:schemeClr val="tx1"/>
                          </a:solidFill>
                          <a:latin typeface="Calibri" pitchFamily="34" charset="0"/>
                        </a:rPr>
                        <a:t>83.6</a:t>
                      </a:r>
                      <a:endParaRPr lang="en-US" sz="1100" dirty="0">
                        <a:solidFill>
                          <a:schemeClr val="tx1"/>
                        </a:solidFill>
                        <a:latin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41.254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33.115</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80.3</a:t>
                      </a:r>
                    </a:p>
                  </a:txBody>
                  <a:tcPr horzOverflow="overflow">
                    <a:solidFill>
                      <a:schemeClr val="bg1"/>
                    </a:solidFill>
                  </a:tcPr>
                </a:tc>
              </a:tr>
              <a:tr h="3912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Total Recurrent Surplus</a:t>
                      </a:r>
                    </a:p>
                  </a:txBody>
                  <a:tcPr horzOverflow="overflow">
                    <a:solidFill>
                      <a:schemeClr val="bg1"/>
                    </a:solidFill>
                  </a:tcPr>
                </a:tc>
                <a:tc>
                  <a:txBody>
                    <a:bodyPr/>
                    <a:lstStyle/>
                    <a:p>
                      <a:r>
                        <a:rPr lang="en-US" sz="1100" dirty="0" smtClean="0">
                          <a:solidFill>
                            <a:schemeClr val="tx1"/>
                          </a:solidFill>
                          <a:latin typeface="Calibri" pitchFamily="34" charset="0"/>
                        </a:rPr>
                        <a:t>41.554</a:t>
                      </a:r>
                      <a:endParaRPr lang="en-US" sz="1100" dirty="0">
                        <a:solidFill>
                          <a:schemeClr val="tx1"/>
                        </a:solidFill>
                        <a:latin typeface="Calibri" pitchFamily="34" charset="0"/>
                      </a:endParaRPr>
                    </a:p>
                  </a:txBody>
                  <a:tcPr>
                    <a:solidFill>
                      <a:schemeClr val="bg1"/>
                    </a:solidFill>
                  </a:tcPr>
                </a:tc>
                <a:tc>
                  <a:txBody>
                    <a:bodyPr/>
                    <a:lstStyle/>
                    <a:p>
                      <a:r>
                        <a:rPr lang="en-US" sz="1100" dirty="0" smtClean="0">
                          <a:solidFill>
                            <a:schemeClr val="tx1"/>
                          </a:solidFill>
                          <a:latin typeface="Calibri" pitchFamily="34" charset="0"/>
                        </a:rPr>
                        <a:t>34.367</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83</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38.535</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33.003</a:t>
                      </a:r>
                      <a:endParaRPr lang="en-US" sz="1100" dirty="0">
                        <a:solidFill>
                          <a:schemeClr val="tx1"/>
                        </a:solidFill>
                        <a:latin typeface="Calibri" pitchFamily="34" charset="0"/>
                      </a:endParaRPr>
                    </a:p>
                  </a:txBody>
                  <a:tcPr horzOverflow="overflow">
                    <a:solidFill>
                      <a:schemeClr val="bg1"/>
                    </a:solidFill>
                  </a:tcPr>
                </a:tc>
                <a:tc>
                  <a:txBody>
                    <a:bodyPr/>
                    <a:lstStyle/>
                    <a:p>
                      <a:pPr algn="ctr"/>
                      <a:r>
                        <a:rPr lang="en-US" sz="1100" dirty="0" smtClean="0">
                          <a:solidFill>
                            <a:schemeClr val="tx1"/>
                          </a:solidFill>
                          <a:latin typeface="Calibri" pitchFamily="34" charset="0"/>
                        </a:rPr>
                        <a:t>85.6</a:t>
                      </a:r>
                      <a:endParaRPr lang="en-US" sz="1100" dirty="0">
                        <a:solidFill>
                          <a:schemeClr val="tx1"/>
                        </a:solidFill>
                        <a:latin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35.503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29.719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83.7</a:t>
                      </a:r>
                    </a:p>
                  </a:txBody>
                  <a:tcPr horzOverflow="overflow">
                    <a:solidFill>
                      <a:schemeClr val="bg1"/>
                    </a:solidFill>
                  </a:tcPr>
                </a:tc>
              </a:tr>
              <a:tr h="3912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Total Capital Receipts</a:t>
                      </a:r>
                    </a:p>
                  </a:txBody>
                  <a:tcPr horzOverflow="overflow">
                    <a:solidFill>
                      <a:schemeClr val="bg1"/>
                    </a:solidFill>
                  </a:tcPr>
                </a:tc>
                <a:tc>
                  <a:txBody>
                    <a:bodyPr/>
                    <a:lstStyle/>
                    <a:p>
                      <a:r>
                        <a:rPr lang="en-US" sz="1100" dirty="0" smtClean="0">
                          <a:solidFill>
                            <a:schemeClr val="tx1"/>
                          </a:solidFill>
                          <a:latin typeface="Calibri" pitchFamily="34" charset="0"/>
                        </a:rPr>
                        <a:t>6.419</a:t>
                      </a:r>
                      <a:endParaRPr lang="en-US" sz="1100" dirty="0">
                        <a:solidFill>
                          <a:schemeClr val="tx1"/>
                        </a:solidFill>
                        <a:latin typeface="Calibri" pitchFamily="34" charset="0"/>
                      </a:endParaRPr>
                    </a:p>
                  </a:txBody>
                  <a:tcPr>
                    <a:solidFill>
                      <a:schemeClr val="bg1"/>
                    </a:solidFill>
                  </a:tcPr>
                </a:tc>
                <a:tc>
                  <a:txBody>
                    <a:bodyPr/>
                    <a:lstStyle/>
                    <a:p>
                      <a:r>
                        <a:rPr lang="en-US" sz="1100" dirty="0" smtClean="0">
                          <a:solidFill>
                            <a:schemeClr val="tx1"/>
                          </a:solidFill>
                          <a:latin typeface="Calibri" pitchFamily="34" charset="0"/>
                        </a:rPr>
                        <a:t>2.596</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40</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4.815</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1.267</a:t>
                      </a:r>
                      <a:endParaRPr lang="en-US" sz="1100" dirty="0">
                        <a:solidFill>
                          <a:schemeClr val="tx1"/>
                        </a:solidFill>
                        <a:latin typeface="Calibri" pitchFamily="34" charset="0"/>
                      </a:endParaRPr>
                    </a:p>
                  </a:txBody>
                  <a:tcPr horzOverflow="overflow">
                    <a:solidFill>
                      <a:schemeClr val="bg1"/>
                    </a:solidFill>
                  </a:tcPr>
                </a:tc>
                <a:tc>
                  <a:txBody>
                    <a:bodyPr/>
                    <a:lstStyle/>
                    <a:p>
                      <a:pPr algn="ctr"/>
                      <a:r>
                        <a:rPr lang="en-US" sz="1100" dirty="0" smtClean="0">
                          <a:solidFill>
                            <a:schemeClr val="tx1"/>
                          </a:solidFill>
                          <a:latin typeface="Calibri" pitchFamily="34" charset="0"/>
                        </a:rPr>
                        <a:t>26.3</a:t>
                      </a:r>
                      <a:endParaRPr lang="en-US" sz="1100" dirty="0">
                        <a:solidFill>
                          <a:schemeClr val="tx1"/>
                        </a:solidFill>
                        <a:latin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7.093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2.394</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33.8</a:t>
                      </a:r>
                    </a:p>
                  </a:txBody>
                  <a:tcPr horzOverflow="overflow">
                    <a:solidFill>
                      <a:schemeClr val="bg1"/>
                    </a:solidFill>
                  </a:tcPr>
                </a:tc>
              </a:tr>
              <a:tr h="39124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Total Capital Expenditure</a:t>
                      </a:r>
                    </a:p>
                  </a:txBody>
                  <a:tcPr horzOverflow="overflow">
                    <a:solidFill>
                      <a:schemeClr val="bg1"/>
                    </a:solidFill>
                  </a:tcPr>
                </a:tc>
                <a:tc>
                  <a:txBody>
                    <a:bodyPr/>
                    <a:lstStyle/>
                    <a:p>
                      <a:r>
                        <a:rPr lang="en-US" sz="1100" dirty="0" smtClean="0">
                          <a:solidFill>
                            <a:schemeClr val="tx1"/>
                          </a:solidFill>
                          <a:latin typeface="Calibri" pitchFamily="34" charset="0"/>
                        </a:rPr>
                        <a:t>64.580</a:t>
                      </a:r>
                      <a:endParaRPr lang="en-US" sz="1100" dirty="0">
                        <a:solidFill>
                          <a:schemeClr val="tx1"/>
                        </a:solidFill>
                        <a:latin typeface="Calibri" pitchFamily="34" charset="0"/>
                      </a:endParaRPr>
                    </a:p>
                  </a:txBody>
                  <a:tcPr>
                    <a:solidFill>
                      <a:schemeClr val="bg1"/>
                    </a:solidFill>
                  </a:tcPr>
                </a:tc>
                <a:tc>
                  <a:txBody>
                    <a:bodyPr/>
                    <a:lstStyle/>
                    <a:p>
                      <a:r>
                        <a:rPr lang="en-US" sz="1100" dirty="0" smtClean="0">
                          <a:solidFill>
                            <a:schemeClr val="tx1"/>
                          </a:solidFill>
                          <a:latin typeface="Calibri" pitchFamily="34" charset="0"/>
                        </a:rPr>
                        <a:t>28.995</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45</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63.148</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17.503</a:t>
                      </a:r>
                      <a:endParaRPr lang="en-US" sz="1100" dirty="0">
                        <a:solidFill>
                          <a:schemeClr val="tx1"/>
                        </a:solidFill>
                        <a:latin typeface="Calibri" pitchFamily="34" charset="0"/>
                      </a:endParaRPr>
                    </a:p>
                  </a:txBody>
                  <a:tcPr horzOverflow="overflow">
                    <a:solidFill>
                      <a:schemeClr val="bg1"/>
                    </a:solidFill>
                  </a:tcPr>
                </a:tc>
                <a:tc>
                  <a:txBody>
                    <a:bodyPr/>
                    <a:lstStyle/>
                    <a:p>
                      <a:pPr algn="ctr"/>
                      <a:r>
                        <a:rPr lang="en-US" sz="1100" dirty="0" smtClean="0">
                          <a:solidFill>
                            <a:schemeClr val="tx1"/>
                          </a:solidFill>
                          <a:latin typeface="Calibri" pitchFamily="34" charset="0"/>
                        </a:rPr>
                        <a:t>27.7</a:t>
                      </a:r>
                      <a:endParaRPr lang="en-US" sz="1100" dirty="0">
                        <a:solidFill>
                          <a:schemeClr val="tx1"/>
                        </a:solidFill>
                        <a:latin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56.139</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14.670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26.1</a:t>
                      </a:r>
                    </a:p>
                  </a:txBody>
                  <a:tcPr horzOverflow="overflow">
                    <a:solidFill>
                      <a:schemeClr val="bg1"/>
                    </a:solidFill>
                  </a:tcPr>
                </a:tc>
              </a:tr>
              <a:tr h="361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Financing</a:t>
                      </a:r>
                    </a:p>
                  </a:txBody>
                  <a:tcPr horzOverflow="overflow">
                    <a:solidFill>
                      <a:schemeClr val="bg1"/>
                    </a:solidFill>
                  </a:tcPr>
                </a:tc>
                <a:tc>
                  <a:txBody>
                    <a:bodyPr/>
                    <a:lstStyle/>
                    <a:p>
                      <a:r>
                        <a:rPr lang="en-US" sz="1100" dirty="0" smtClean="0">
                          <a:solidFill>
                            <a:schemeClr val="tx1"/>
                          </a:solidFill>
                          <a:latin typeface="Calibri" pitchFamily="34" charset="0"/>
                        </a:rPr>
                        <a:t>(16.608)</a:t>
                      </a:r>
                      <a:endParaRPr lang="en-US" sz="1100" dirty="0">
                        <a:solidFill>
                          <a:schemeClr val="tx1"/>
                        </a:solidFill>
                        <a:latin typeface="Calibri" pitchFamily="34" charset="0"/>
                      </a:endParaRPr>
                    </a:p>
                  </a:txBody>
                  <a:tcPr>
                    <a:solidFill>
                      <a:schemeClr val="bg1"/>
                    </a:solidFill>
                  </a:tcPr>
                </a:tc>
                <a:tc>
                  <a:txBody>
                    <a:bodyPr/>
                    <a:lstStyle/>
                    <a:p>
                      <a:r>
                        <a:rPr lang="en-US" sz="1100" dirty="0" smtClean="0">
                          <a:solidFill>
                            <a:schemeClr val="tx1"/>
                          </a:solidFill>
                          <a:latin typeface="Calibri" pitchFamily="34" charset="0"/>
                        </a:rPr>
                        <a:t>7.968</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(48)</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(19.799)</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16.767  </a:t>
                      </a:r>
                      <a:endParaRPr lang="en-US" sz="1100" dirty="0">
                        <a:solidFill>
                          <a:schemeClr val="tx1"/>
                        </a:solidFill>
                        <a:latin typeface="Calibri" pitchFamily="34" charset="0"/>
                      </a:endParaRPr>
                    </a:p>
                  </a:txBody>
                  <a:tcPr horzOverflow="overflow">
                    <a:solidFill>
                      <a:schemeClr val="bg1"/>
                    </a:solidFill>
                  </a:tcPr>
                </a:tc>
                <a:tc>
                  <a:txBody>
                    <a:bodyPr/>
                    <a:lstStyle/>
                    <a:p>
                      <a:pPr algn="ctr"/>
                      <a:r>
                        <a:rPr lang="en-US" sz="1100" dirty="0" smtClean="0">
                          <a:solidFill>
                            <a:schemeClr val="tx1"/>
                          </a:solidFill>
                          <a:latin typeface="Calibri" pitchFamily="34" charset="0"/>
                        </a:rPr>
                        <a:t>(84.7)</a:t>
                      </a:r>
                      <a:endParaRPr lang="en-US" sz="1100" dirty="0">
                        <a:solidFill>
                          <a:schemeClr val="tx1"/>
                        </a:solidFill>
                        <a:latin typeface="Calibri"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(13.543)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17.443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(128.8)</a:t>
                      </a:r>
                    </a:p>
                  </a:txBody>
                  <a:tcPr horzOverflow="overflow">
                    <a:solidFill>
                      <a:schemeClr val="bg1"/>
                    </a:solidFill>
                  </a:tcPr>
                </a:tc>
              </a:tr>
              <a:tr h="361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cs typeface="Arial" charset="0"/>
                        </a:rPr>
                        <a:t>Budget Size</a:t>
                      </a:r>
                    </a:p>
                  </a:txBody>
                  <a:tcPr horzOverflow="overflow">
                    <a:solidFill>
                      <a:schemeClr val="bg1"/>
                    </a:solidFill>
                  </a:tcPr>
                </a:tc>
                <a:tc>
                  <a:txBody>
                    <a:bodyPr/>
                    <a:lstStyle/>
                    <a:p>
                      <a:r>
                        <a:rPr lang="en-US" sz="1100" dirty="0" smtClean="0">
                          <a:solidFill>
                            <a:schemeClr val="tx1"/>
                          </a:solidFill>
                          <a:latin typeface="Calibri" pitchFamily="34" charset="0"/>
                        </a:rPr>
                        <a:t>122.985</a:t>
                      </a:r>
                      <a:endParaRPr lang="en-US" sz="1100" dirty="0">
                        <a:solidFill>
                          <a:schemeClr val="tx1"/>
                        </a:solidFill>
                        <a:latin typeface="Calibri" pitchFamily="34" charset="0"/>
                      </a:endParaRPr>
                    </a:p>
                  </a:txBody>
                  <a:tcPr>
                    <a:solidFill>
                      <a:schemeClr val="bg1"/>
                    </a:solidFill>
                  </a:tcPr>
                </a:tc>
                <a:tc>
                  <a:txBody>
                    <a:bodyPr/>
                    <a:lstStyle/>
                    <a:p>
                      <a:r>
                        <a:rPr lang="en-US" sz="1100" dirty="0" smtClean="0">
                          <a:solidFill>
                            <a:schemeClr val="tx1"/>
                          </a:solidFill>
                          <a:latin typeface="Calibri" pitchFamily="34" charset="0"/>
                        </a:rPr>
                        <a:t>79.731</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65</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112.694</a:t>
                      </a:r>
                      <a:endParaRPr lang="en-US" sz="1100" dirty="0">
                        <a:solidFill>
                          <a:schemeClr val="tx1"/>
                        </a:solidFill>
                        <a:latin typeface="Calibri" pitchFamily="34" charset="0"/>
                      </a:endParaRPr>
                    </a:p>
                  </a:txBody>
                  <a:tcPr horzOverflow="overflow">
                    <a:solidFill>
                      <a:schemeClr val="bg1"/>
                    </a:solidFill>
                  </a:tcPr>
                </a:tc>
                <a:tc>
                  <a:txBody>
                    <a:bodyPr/>
                    <a:lstStyle/>
                    <a:p>
                      <a:r>
                        <a:rPr lang="en-US" sz="1100" dirty="0" smtClean="0">
                          <a:solidFill>
                            <a:schemeClr val="tx1"/>
                          </a:solidFill>
                          <a:latin typeface="Calibri" pitchFamily="34" charset="0"/>
                        </a:rPr>
                        <a:t>58.908</a:t>
                      </a:r>
                      <a:endParaRPr lang="en-US" sz="1100" dirty="0">
                        <a:solidFill>
                          <a:schemeClr val="tx1"/>
                        </a:solidFill>
                        <a:latin typeface="Calibri" pitchFamily="34" charset="0"/>
                      </a:endParaRPr>
                    </a:p>
                  </a:txBody>
                  <a:tcPr horzOverflow="overflow">
                    <a:solidFill>
                      <a:schemeClr val="bg1"/>
                    </a:solidFill>
                  </a:tcPr>
                </a:tc>
                <a:tc>
                  <a:txBody>
                    <a:bodyPr/>
                    <a:lstStyle/>
                    <a:p>
                      <a:pPr algn="ctr"/>
                      <a:r>
                        <a:rPr lang="en-US" sz="1100" dirty="0" smtClean="0">
                          <a:solidFill>
                            <a:schemeClr val="tx1"/>
                          </a:solidFill>
                          <a:latin typeface="Calibri" pitchFamily="34" charset="0"/>
                        </a:rPr>
                        <a:t>52.3</a:t>
                      </a:r>
                      <a:endParaRPr lang="en-US" sz="1100" dirty="0">
                        <a:solidFill>
                          <a:schemeClr val="tx1"/>
                        </a:solidFill>
                        <a:latin typeface="Calibri" pitchFamily="34" charset="0"/>
                      </a:endParaRPr>
                    </a:p>
                  </a:txBody>
                  <a:tcPr horzOverflow="overflow">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   97.393</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47.785</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100" b="0" i="0" u="none" strike="noStrike" cap="none" normalizeH="0" baseline="0" dirty="0" smtClean="0">
                          <a:ln>
                            <a:noFill/>
                          </a:ln>
                          <a:solidFill>
                            <a:schemeClr val="tx1"/>
                          </a:solidFill>
                          <a:effectLst/>
                          <a:latin typeface="Calibri" pitchFamily="34" charset="0"/>
                        </a:rPr>
                        <a:t>49.1</a:t>
                      </a:r>
                    </a:p>
                  </a:txBody>
                  <a:tcPr horzOverflow="overflow">
                    <a:solidFill>
                      <a:schemeClr val="bg1"/>
                    </a:solidFill>
                  </a:tcPr>
                </a:tc>
              </a:tr>
            </a:tbl>
          </a:graphicData>
        </a:graphic>
      </p:graphicFrame>
      <p:sp>
        <p:nvSpPr>
          <p:cNvPr id="28753" name="Footer Placeholder 3"/>
          <p:cNvSpPr>
            <a:spLocks noGrp="1"/>
          </p:cNvSpPr>
          <p:nvPr>
            <p:ph type="ftr" sz="quarter" idx="11"/>
          </p:nvPr>
        </p:nvSpPr>
        <p:spPr bwMode="auto">
          <a:xfrm>
            <a:off x="228600" y="4629150"/>
            <a:ext cx="53340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5" name="Slide Number Placeholder 4"/>
          <p:cNvSpPr>
            <a:spLocks noGrp="1"/>
          </p:cNvSpPr>
          <p:nvPr>
            <p:ph type="sldNum" sz="quarter" idx="12"/>
          </p:nvPr>
        </p:nvSpPr>
        <p:spPr>
          <a:xfrm>
            <a:off x="8458200" y="4629150"/>
            <a:ext cx="457200" cy="342900"/>
          </a:xfrm>
        </p:spPr>
        <p:txBody>
          <a:bodyPr/>
          <a:lstStyle/>
          <a:p>
            <a:pPr>
              <a:defRPr/>
            </a:pPr>
            <a:fld id="{778CCAF8-67BB-4FDE-A185-E9D98BBDC806}" type="slidenum">
              <a:rPr lang="en-US" smtClean="0"/>
              <a:pPr>
                <a:defRPr/>
              </a:pPr>
              <a:t>27</a:t>
            </a:fld>
            <a:endParaRPr lang="en-US" dirty="0"/>
          </a:p>
        </p:txBody>
      </p:sp>
      <p:pic>
        <p:nvPicPr>
          <p:cNvPr id="28755" name="Picture 7" descr="MEPB fin_0.tmp"/>
          <p:cNvPicPr>
            <a:picLocks noChangeAspect="1"/>
          </p:cNvPicPr>
          <p:nvPr/>
        </p:nvPicPr>
        <p:blipFill>
          <a:blip r:embed="rId2" cstate="print"/>
          <a:srcRect l="6554" t="11111" r="63655" b="61111"/>
          <a:stretch>
            <a:fillRect/>
          </a:stretch>
        </p:blipFill>
        <p:spPr bwMode="auto">
          <a:xfrm>
            <a:off x="152401" y="133350"/>
            <a:ext cx="609600" cy="609600"/>
          </a:xfrm>
          <a:prstGeom prst="rect">
            <a:avLst/>
          </a:prstGeom>
          <a:noFill/>
          <a:ln w="9525">
            <a:noFill/>
            <a:miter lim="800000"/>
            <a:headEnd/>
            <a:tailEnd/>
          </a:ln>
        </p:spPr>
      </p:pic>
      <p:pic>
        <p:nvPicPr>
          <p:cNvPr id="28756" name="Picture 9" descr="MEPB fin_0.tmp"/>
          <p:cNvPicPr>
            <a:picLocks noChangeAspect="1"/>
          </p:cNvPicPr>
          <p:nvPr/>
        </p:nvPicPr>
        <p:blipFill>
          <a:blip r:embed="rId3" cstate="print"/>
          <a:srcRect l="37587" t="2222" r="1588" b="55556"/>
          <a:stretch>
            <a:fillRect/>
          </a:stretch>
        </p:blipFill>
        <p:spPr bwMode="auto">
          <a:xfrm>
            <a:off x="8610600" y="133350"/>
            <a:ext cx="385763" cy="457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914400" y="133350"/>
            <a:ext cx="7772400" cy="533400"/>
          </a:xfrm>
        </p:spPr>
        <p:txBody>
          <a:bodyPr/>
          <a:lstStyle/>
          <a:p>
            <a:pPr algn="ctr"/>
            <a:r>
              <a:rPr lang="en-US" sz="2800" dirty="0" smtClean="0">
                <a:solidFill>
                  <a:srgbClr val="002060"/>
                </a:solidFill>
                <a:latin typeface="Arial Black" pitchFamily="34" charset="0"/>
                <a:cs typeface="Arial" charset="0"/>
              </a:rPr>
              <a:t>Q1 2012 Vs Q1 2011</a:t>
            </a:r>
          </a:p>
        </p:txBody>
      </p:sp>
      <p:sp>
        <p:nvSpPr>
          <p:cNvPr id="22531" name="Content Placeholder 2"/>
          <p:cNvSpPr>
            <a:spLocks noGrp="1"/>
          </p:cNvSpPr>
          <p:nvPr>
            <p:ph sz="quarter" idx="1"/>
          </p:nvPr>
        </p:nvSpPr>
        <p:spPr>
          <a:xfrm>
            <a:off x="914400" y="819150"/>
            <a:ext cx="7772400" cy="3886200"/>
          </a:xfrm>
        </p:spPr>
        <p:txBody>
          <a:bodyPr/>
          <a:lstStyle/>
          <a:p>
            <a:pPr eaLnBrk="1" hangingPunct="1">
              <a:lnSpc>
                <a:spcPct val="90000"/>
              </a:lnSpc>
              <a:buFont typeface="Wingdings" pitchFamily="2" charset="2"/>
              <a:buChar char="v"/>
              <a:defRPr/>
            </a:pPr>
            <a:r>
              <a:rPr lang="en-US" sz="2400" b="1" dirty="0" smtClean="0">
                <a:latin typeface="+mj-lt"/>
              </a:rPr>
              <a:t>Performance for the 1</a:t>
            </a:r>
            <a:r>
              <a:rPr lang="en-US" sz="2400" b="1" baseline="30000" dirty="0" smtClean="0">
                <a:latin typeface="+mj-lt"/>
              </a:rPr>
              <a:t>st</a:t>
            </a:r>
            <a:r>
              <a:rPr lang="en-US" sz="2400" b="1" dirty="0" smtClean="0">
                <a:latin typeface="+mj-lt"/>
              </a:rPr>
              <a:t> Quarter was 65% or N79.731bn as against 52.30% or N58.908bn same period in 2011; N 20.82bn more in absolute term</a:t>
            </a:r>
          </a:p>
          <a:p>
            <a:pPr eaLnBrk="1" hangingPunct="1">
              <a:lnSpc>
                <a:spcPct val="90000"/>
              </a:lnSpc>
              <a:buFont typeface="Wingdings" pitchFamily="2" charset="2"/>
              <a:buChar char="v"/>
              <a:defRPr/>
            </a:pPr>
            <a:r>
              <a:rPr lang="en-US" sz="2400" b="1" dirty="0" smtClean="0">
                <a:latin typeface="+mj-lt"/>
              </a:rPr>
              <a:t>Total Revenue recorded 85% compared to 84.50% for same period in Y2011</a:t>
            </a:r>
          </a:p>
          <a:p>
            <a:pPr eaLnBrk="1" hangingPunct="1">
              <a:lnSpc>
                <a:spcPct val="90000"/>
              </a:lnSpc>
              <a:buFont typeface="Wingdings" pitchFamily="2" charset="2"/>
              <a:buChar char="v"/>
              <a:defRPr/>
            </a:pPr>
            <a:r>
              <a:rPr lang="en-US" sz="2400" b="1" dirty="0" smtClean="0">
                <a:latin typeface="+mj-lt"/>
              </a:rPr>
              <a:t>Recurrent Surplus of  83% or N34.367bn as against 85.6% or N33.003bn same time Y2011, reflecting the continuing pressure on recurrent expenditur</a:t>
            </a:r>
            <a:r>
              <a:rPr lang="en-US" sz="1800" b="1" dirty="0" smtClean="0">
                <a:latin typeface="+mj-lt"/>
              </a:rPr>
              <a:t>e</a:t>
            </a:r>
          </a:p>
          <a:p>
            <a:pPr eaLnBrk="1" hangingPunct="1">
              <a:lnSpc>
                <a:spcPct val="90000"/>
              </a:lnSpc>
              <a:buFont typeface="Wingdings" pitchFamily="2" charset="2"/>
              <a:buChar char="v"/>
              <a:defRPr/>
            </a:pPr>
            <a:endParaRPr lang="en-US" sz="1800" b="1" dirty="0" smtClean="0">
              <a:latin typeface="+mj-lt"/>
            </a:endParaRPr>
          </a:p>
          <a:p>
            <a:pPr>
              <a:defRPr/>
            </a:pPr>
            <a:endParaRPr lang="en-US" dirty="0" smtClean="0"/>
          </a:p>
        </p:txBody>
      </p:sp>
      <p:sp>
        <p:nvSpPr>
          <p:cNvPr id="29700" name="Footer Placeholder 3"/>
          <p:cNvSpPr>
            <a:spLocks noGrp="1"/>
          </p:cNvSpPr>
          <p:nvPr>
            <p:ph type="ftr" sz="quarter" idx="11"/>
          </p:nvPr>
        </p:nvSpPr>
        <p:spPr bwMode="auto">
          <a:xfrm>
            <a:off x="914400" y="4629150"/>
            <a:ext cx="48768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5" name="Slide Number Placeholder 4"/>
          <p:cNvSpPr>
            <a:spLocks noGrp="1"/>
          </p:cNvSpPr>
          <p:nvPr>
            <p:ph type="sldNum" sz="quarter" idx="12"/>
          </p:nvPr>
        </p:nvSpPr>
        <p:spPr>
          <a:xfrm>
            <a:off x="8458200" y="4629150"/>
            <a:ext cx="457200" cy="342900"/>
          </a:xfrm>
        </p:spPr>
        <p:txBody>
          <a:bodyPr/>
          <a:lstStyle/>
          <a:p>
            <a:pPr>
              <a:defRPr/>
            </a:pPr>
            <a:fld id="{498E9DBA-C057-49A9-AB01-D7C9965D1A05}" type="slidenum">
              <a:rPr lang="en-US" smtClean="0"/>
              <a:pPr>
                <a:defRPr/>
              </a:pPr>
              <a:t>28</a:t>
            </a:fld>
            <a:endParaRPr lang="en-US" dirty="0"/>
          </a:p>
        </p:txBody>
      </p:sp>
      <p:pic>
        <p:nvPicPr>
          <p:cNvPr id="29702"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29703" name="Picture 9" descr="MEPB fin_0.tmp"/>
          <p:cNvPicPr>
            <a:picLocks noChangeAspect="1"/>
          </p:cNvPicPr>
          <p:nvPr/>
        </p:nvPicPr>
        <p:blipFill>
          <a:blip r:embed="rId3" cstate="print"/>
          <a:srcRect l="37587" t="2222" r="1588" b="55556"/>
          <a:stretch>
            <a:fillRect/>
          </a:stretch>
        </p:blipFill>
        <p:spPr bwMode="auto">
          <a:xfrm>
            <a:off x="7924800" y="133350"/>
            <a:ext cx="1071563" cy="457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536575"/>
          </a:xfrm>
        </p:spPr>
        <p:txBody>
          <a:bodyPr/>
          <a:lstStyle/>
          <a:p>
            <a:r>
              <a:rPr lang="en-US" sz="3200" dirty="0" smtClean="0">
                <a:solidFill>
                  <a:srgbClr val="002060"/>
                </a:solidFill>
                <a:latin typeface="Arial Black" pitchFamily="34" charset="0"/>
                <a:cs typeface="Arial" charset="0"/>
              </a:rPr>
              <a:t>Q1 2012 Vs Q1 2011…..2/</a:t>
            </a:r>
            <a:endParaRPr lang="en-US" sz="3200" dirty="0"/>
          </a:p>
        </p:txBody>
      </p:sp>
      <p:sp>
        <p:nvSpPr>
          <p:cNvPr id="3" name="Content Placeholder 2"/>
          <p:cNvSpPr>
            <a:spLocks noGrp="1"/>
          </p:cNvSpPr>
          <p:nvPr>
            <p:ph sz="quarter" idx="1"/>
          </p:nvPr>
        </p:nvSpPr>
        <p:spPr>
          <a:xfrm>
            <a:off x="914400" y="819150"/>
            <a:ext cx="7772400" cy="3695700"/>
          </a:xfrm>
        </p:spPr>
        <p:txBody>
          <a:bodyPr/>
          <a:lstStyle/>
          <a:p>
            <a:pPr eaLnBrk="1" hangingPunct="1">
              <a:lnSpc>
                <a:spcPct val="90000"/>
              </a:lnSpc>
              <a:buFont typeface="Wingdings" pitchFamily="2" charset="2"/>
              <a:buChar char="v"/>
              <a:defRPr/>
            </a:pPr>
            <a:r>
              <a:rPr lang="en-US" sz="2400" b="1" dirty="0" smtClean="0"/>
              <a:t>Capital Receipts performed at 40% or N2.596 </a:t>
            </a:r>
            <a:r>
              <a:rPr lang="en-US" sz="2400" b="1" dirty="0" err="1" smtClean="0"/>
              <a:t>bn</a:t>
            </a:r>
            <a:r>
              <a:rPr lang="en-US" sz="2400" b="1" dirty="0" smtClean="0"/>
              <a:t> as against 26.3% or N1.267bn same time in Y2011</a:t>
            </a:r>
          </a:p>
          <a:p>
            <a:pPr eaLnBrk="1" hangingPunct="1">
              <a:lnSpc>
                <a:spcPct val="90000"/>
              </a:lnSpc>
              <a:buFont typeface="Wingdings" pitchFamily="2" charset="2"/>
              <a:buChar char="v"/>
              <a:defRPr/>
            </a:pPr>
            <a:r>
              <a:rPr lang="en-US" sz="2400" b="1" dirty="0" smtClean="0"/>
              <a:t>Capital Expenditure recorded 45% or N28.995bn as against N17.503bn or 27.7% performance same time Y2011</a:t>
            </a:r>
          </a:p>
          <a:p>
            <a:pPr eaLnBrk="1" hangingPunct="1">
              <a:lnSpc>
                <a:spcPct val="90000"/>
              </a:lnSpc>
              <a:buFont typeface="Wingdings" pitchFamily="2" charset="2"/>
              <a:buChar char="v"/>
              <a:defRPr/>
            </a:pPr>
            <a:r>
              <a:rPr lang="en-US" sz="2400" b="1" dirty="0" err="1" smtClean="0"/>
              <a:t>Capex</a:t>
            </a:r>
            <a:r>
              <a:rPr lang="en-US" sz="2400" b="1" dirty="0" smtClean="0"/>
              <a:t>/Recurrent ratio of  36:64 compared to 30:70 for Q1 2011</a:t>
            </a:r>
          </a:p>
          <a:p>
            <a:pPr eaLnBrk="1" hangingPunct="1">
              <a:lnSpc>
                <a:spcPct val="90000"/>
              </a:lnSpc>
              <a:buFont typeface="Wingdings" pitchFamily="2" charset="2"/>
              <a:buChar char="v"/>
              <a:defRPr/>
            </a:pPr>
            <a:r>
              <a:rPr lang="en-US" sz="2400" b="1" dirty="0" smtClean="0"/>
              <a:t>Overall, a better budget performance in Q1 2012 to Q1 2011</a:t>
            </a:r>
          </a:p>
          <a:p>
            <a:pPr eaLnBrk="1" hangingPunct="1">
              <a:lnSpc>
                <a:spcPct val="90000"/>
              </a:lnSpc>
              <a:buFont typeface="Wingdings" pitchFamily="2" charset="2"/>
              <a:buChar char="v"/>
              <a:defRPr/>
            </a:pPr>
            <a:r>
              <a:rPr lang="en-US" sz="2400" b="1" dirty="0" smtClean="0"/>
              <a:t>However, performance well below  90% set target</a:t>
            </a:r>
          </a:p>
          <a:p>
            <a:endParaRPr lang="en-US" dirty="0"/>
          </a:p>
        </p:txBody>
      </p:sp>
      <p:sp>
        <p:nvSpPr>
          <p:cNvPr id="4" name="Footer Placeholder 3"/>
          <p:cNvSpPr>
            <a:spLocks noGrp="1"/>
          </p:cNvSpPr>
          <p:nvPr>
            <p:ph type="ftr" sz="quarter" idx="11"/>
          </p:nvPr>
        </p:nvSpPr>
        <p:spPr>
          <a:xfrm>
            <a:off x="914400" y="4629150"/>
            <a:ext cx="46482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29</a:t>
            </a:fld>
            <a:endParaRPr lang="en-US" dirty="0"/>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066800" y="0"/>
            <a:ext cx="6781800" cy="742950"/>
          </a:xfrm>
        </p:spPr>
        <p:txBody>
          <a:bodyPr>
            <a:normAutofit fontScale="90000"/>
          </a:bodyPr>
          <a:lstStyle/>
          <a:p>
            <a:pPr eaLnBrk="1" fontAlgn="auto" hangingPunct="1">
              <a:spcAft>
                <a:spcPts val="0"/>
              </a:spcAft>
              <a:defRPr/>
            </a:pPr>
            <a:r>
              <a:rPr lang="en-US" b="1" dirty="0" smtClean="0"/>
              <a:t> </a:t>
            </a:r>
            <a:r>
              <a:rPr lang="en-US" sz="3100" b="1" dirty="0" smtClean="0">
                <a:solidFill>
                  <a:srgbClr val="002060"/>
                </a:solidFill>
              </a:rPr>
              <a:t>Personnel Cost (Jan. – Mar.’12)</a:t>
            </a:r>
          </a:p>
        </p:txBody>
      </p:sp>
      <p:sp>
        <p:nvSpPr>
          <p:cNvPr id="37891" name="Footer Placeholder 4"/>
          <p:cNvSpPr>
            <a:spLocks noGrp="1"/>
          </p:cNvSpPr>
          <p:nvPr>
            <p:ph type="ftr" sz="quarter" idx="11"/>
          </p:nvPr>
        </p:nvSpPr>
        <p:spPr bwMode="auto">
          <a:xfrm>
            <a:off x="914400" y="4705350"/>
            <a:ext cx="4495800" cy="43815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458200" y="4629150"/>
            <a:ext cx="457200" cy="342900"/>
          </a:xfrm>
        </p:spPr>
        <p:txBody>
          <a:bodyPr>
            <a:normAutofit/>
          </a:bodyPr>
          <a:lstStyle/>
          <a:p>
            <a:pPr>
              <a:defRPr/>
            </a:pPr>
            <a:fld id="{F7595717-F048-4AD2-9806-95A4D37F1D8F}" type="slidenum">
              <a:rPr lang="en-US"/>
              <a:pPr>
                <a:defRPr/>
              </a:pPr>
              <a:t>30</a:t>
            </a:fld>
            <a:endParaRPr lang="en-US" dirty="0"/>
          </a:p>
        </p:txBody>
      </p:sp>
      <p:sp>
        <p:nvSpPr>
          <p:cNvPr id="37893" name="Rectangle 3"/>
          <p:cNvSpPr>
            <a:spLocks noGrp="1" noChangeArrowheads="1"/>
          </p:cNvSpPr>
          <p:nvPr>
            <p:ph sz="quarter" idx="1"/>
          </p:nvPr>
        </p:nvSpPr>
        <p:spPr/>
        <p:txBody>
          <a:bodyPr/>
          <a:lstStyle/>
          <a:p>
            <a:pPr eaLnBrk="1" hangingPunct="1"/>
            <a:endParaRPr lang="en-US" smtClean="0"/>
          </a:p>
        </p:txBody>
      </p:sp>
      <p:pic>
        <p:nvPicPr>
          <p:cNvPr id="37894" name="Picture 7" descr="MEPB fin_0.tmp"/>
          <p:cNvPicPr>
            <a:picLocks noChangeAspect="1"/>
          </p:cNvPicPr>
          <p:nvPr/>
        </p:nvPicPr>
        <p:blipFill>
          <a:blip r:embed="rId2" cstate="print"/>
          <a:srcRect l="6554" t="11111" r="63655" b="61111"/>
          <a:stretch>
            <a:fillRect/>
          </a:stretch>
        </p:blipFill>
        <p:spPr bwMode="auto">
          <a:xfrm>
            <a:off x="152401" y="133350"/>
            <a:ext cx="685800" cy="609600"/>
          </a:xfrm>
          <a:prstGeom prst="rect">
            <a:avLst/>
          </a:prstGeom>
          <a:noFill/>
          <a:ln w="9525">
            <a:noFill/>
            <a:miter lim="800000"/>
            <a:headEnd/>
            <a:tailEnd/>
          </a:ln>
        </p:spPr>
      </p:pic>
      <p:pic>
        <p:nvPicPr>
          <p:cNvPr id="37895" name="Picture 9" descr="MEPB fin_0.tmp"/>
          <p:cNvPicPr>
            <a:picLocks noChangeAspect="1"/>
          </p:cNvPicPr>
          <p:nvPr/>
        </p:nvPicPr>
        <p:blipFill>
          <a:blip r:embed="rId3" cstate="print"/>
          <a:srcRect l="37587" t="2222" r="1588" b="55556"/>
          <a:stretch>
            <a:fillRect/>
          </a:stretch>
        </p:blipFill>
        <p:spPr bwMode="auto">
          <a:xfrm>
            <a:off x="8001000" y="133350"/>
            <a:ext cx="995363" cy="533400"/>
          </a:xfrm>
          <a:prstGeom prst="rect">
            <a:avLst/>
          </a:prstGeom>
          <a:noFill/>
          <a:ln w="9525">
            <a:noFill/>
            <a:miter lim="800000"/>
            <a:headEnd/>
            <a:tailEnd/>
          </a:ln>
        </p:spPr>
      </p:pic>
      <p:graphicFrame>
        <p:nvGraphicFramePr>
          <p:cNvPr id="9" name="Table 8"/>
          <p:cNvGraphicFramePr>
            <a:graphicFrameLocks noGrp="1"/>
          </p:cNvGraphicFramePr>
          <p:nvPr/>
        </p:nvGraphicFramePr>
        <p:xfrm>
          <a:off x="685800" y="796925"/>
          <a:ext cx="7924800" cy="3988063"/>
        </p:xfrm>
        <a:graphic>
          <a:graphicData uri="http://schemas.openxmlformats.org/drawingml/2006/table">
            <a:tbl>
              <a:tblPr firstRow="1" bandRow="1">
                <a:tableStyleId>{5C22544A-7EE6-4342-B048-85BDC9FD1C3A}</a:tableStyleId>
              </a:tblPr>
              <a:tblGrid>
                <a:gridCol w="3276600"/>
                <a:gridCol w="1828800"/>
                <a:gridCol w="1676400"/>
                <a:gridCol w="1143000"/>
              </a:tblGrid>
              <a:tr h="793096">
                <a:tc>
                  <a:txBody>
                    <a:bodyPr/>
                    <a:lstStyle/>
                    <a:p>
                      <a:endParaRPr lang="en-US" dirty="0">
                        <a:solidFill>
                          <a:schemeClr val="tx1"/>
                        </a:solidFill>
                      </a:endParaRPr>
                    </a:p>
                  </a:txBody>
                  <a:tcPr>
                    <a:solidFill>
                      <a:schemeClr val="bg1"/>
                    </a:solidFill>
                  </a:tcPr>
                </a:tc>
                <a:tc>
                  <a:txBody>
                    <a:bodyPr/>
                    <a:lstStyle/>
                    <a:p>
                      <a:pPr algn="ctr"/>
                      <a:r>
                        <a:rPr lang="en-US" dirty="0" smtClean="0">
                          <a:solidFill>
                            <a:schemeClr val="tx1"/>
                          </a:solidFill>
                        </a:rPr>
                        <a:t>Provision Budget</a:t>
                      </a:r>
                    </a:p>
                    <a:p>
                      <a:pPr algn="ctr"/>
                      <a:r>
                        <a:rPr lang="en-US" baseline="0" dirty="0" smtClean="0">
                          <a:solidFill>
                            <a:schemeClr val="tx1"/>
                          </a:solidFill>
                        </a:rPr>
                        <a:t>    (Nbn)</a:t>
                      </a:r>
                      <a:endParaRPr lang="en-US" dirty="0">
                        <a:solidFill>
                          <a:schemeClr val="tx1"/>
                        </a:solidFill>
                      </a:endParaRPr>
                    </a:p>
                  </a:txBody>
                  <a:tcPr>
                    <a:solidFill>
                      <a:schemeClr val="bg1"/>
                    </a:solidFill>
                  </a:tcPr>
                </a:tc>
                <a:tc>
                  <a:txBody>
                    <a:bodyPr/>
                    <a:lstStyle/>
                    <a:p>
                      <a:pPr algn="ctr"/>
                      <a:r>
                        <a:rPr lang="en-US" dirty="0" smtClean="0">
                          <a:solidFill>
                            <a:schemeClr val="tx1"/>
                          </a:solidFill>
                        </a:rPr>
                        <a:t>Actual</a:t>
                      </a:r>
                    </a:p>
                    <a:p>
                      <a:pPr algn="ctr"/>
                      <a:r>
                        <a:rPr lang="en-US" dirty="0" smtClean="0">
                          <a:solidFill>
                            <a:schemeClr val="tx1"/>
                          </a:solidFill>
                        </a:rPr>
                        <a:t>    Nbn</a:t>
                      </a:r>
                      <a:endParaRPr lang="en-US" dirty="0">
                        <a:solidFill>
                          <a:schemeClr val="tx1"/>
                        </a:solidFill>
                      </a:endParaRPr>
                    </a:p>
                  </a:txBody>
                  <a:tcPr>
                    <a:solidFill>
                      <a:schemeClr val="bg1"/>
                    </a:solidFill>
                  </a:tcPr>
                </a:tc>
                <a:tc>
                  <a:txBody>
                    <a:bodyPr/>
                    <a:lstStyle/>
                    <a:p>
                      <a:pPr algn="ctr"/>
                      <a:r>
                        <a:rPr lang="en-US" dirty="0" smtClean="0">
                          <a:solidFill>
                            <a:schemeClr val="tx1"/>
                          </a:solidFill>
                        </a:rPr>
                        <a:t>  </a:t>
                      </a:r>
                      <a:r>
                        <a:rPr lang="en-US" dirty="0" err="1" smtClean="0">
                          <a:solidFill>
                            <a:schemeClr val="tx1"/>
                          </a:solidFill>
                        </a:rPr>
                        <a:t>Perf</a:t>
                      </a:r>
                      <a:r>
                        <a:rPr lang="en-US" dirty="0" smtClean="0">
                          <a:solidFill>
                            <a:schemeClr val="tx1"/>
                          </a:solidFill>
                        </a:rPr>
                        <a:t>.</a:t>
                      </a:r>
                    </a:p>
                    <a:p>
                      <a:pPr algn="ctr"/>
                      <a:r>
                        <a:rPr lang="en-US" dirty="0" smtClean="0">
                          <a:solidFill>
                            <a:schemeClr val="tx1"/>
                          </a:solidFill>
                        </a:rPr>
                        <a:t>  %</a:t>
                      </a:r>
                      <a:endParaRPr lang="en-US" dirty="0">
                        <a:solidFill>
                          <a:schemeClr val="tx1"/>
                        </a:solidFill>
                      </a:endParaRPr>
                    </a:p>
                  </a:txBody>
                  <a:tcPr>
                    <a:solidFill>
                      <a:schemeClr val="bg1"/>
                    </a:solidFill>
                  </a:tcPr>
                </a:tc>
              </a:tr>
              <a:tr h="379642">
                <a:tc>
                  <a:txBody>
                    <a:bodyPr/>
                    <a:lstStyle/>
                    <a:p>
                      <a:r>
                        <a:rPr lang="en-US" sz="1400" b="1" dirty="0" smtClean="0">
                          <a:solidFill>
                            <a:schemeClr val="tx1"/>
                          </a:solidFill>
                        </a:rPr>
                        <a:t>Total Personnel  Cost</a:t>
                      </a:r>
                    </a:p>
                  </a:txBody>
                  <a:tcPr>
                    <a:solidFill>
                      <a:schemeClr val="bg1"/>
                    </a:solidFill>
                  </a:tcPr>
                </a:tc>
                <a:tc>
                  <a:txBody>
                    <a:bodyPr/>
                    <a:lstStyle/>
                    <a:p>
                      <a:pPr algn="ctr"/>
                      <a:r>
                        <a:rPr lang="en-US" sz="1400" dirty="0" smtClean="0">
                          <a:solidFill>
                            <a:schemeClr val="tx1"/>
                          </a:solidFill>
                        </a:rPr>
                        <a:t>20.406</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19.046</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93</a:t>
                      </a:r>
                      <a:endParaRPr lang="en-US" sz="1400" dirty="0">
                        <a:solidFill>
                          <a:schemeClr val="tx1"/>
                        </a:solidFill>
                      </a:endParaRPr>
                    </a:p>
                  </a:txBody>
                  <a:tcPr>
                    <a:solidFill>
                      <a:schemeClr val="bg1"/>
                    </a:solidFill>
                  </a:tcPr>
                </a:tc>
              </a:tr>
              <a:tr h="264365">
                <a:tc>
                  <a:txBody>
                    <a:bodyPr/>
                    <a:lstStyle/>
                    <a:p>
                      <a:r>
                        <a:rPr lang="en-US" sz="1400" dirty="0" smtClean="0">
                          <a:solidFill>
                            <a:schemeClr val="tx1"/>
                          </a:solidFill>
                        </a:rPr>
                        <a:t>Personnel Costs</a:t>
                      </a:r>
                    </a:p>
                    <a:p>
                      <a:r>
                        <a:rPr lang="en-US" sz="1400" dirty="0" smtClean="0">
                          <a:solidFill>
                            <a:schemeClr val="tx1"/>
                          </a:solidFill>
                        </a:rPr>
                        <a:t>NYSC/Interns(Allowances)</a:t>
                      </a:r>
                      <a:r>
                        <a:rPr lang="en-US" sz="1400" baseline="0" dirty="0" smtClean="0">
                          <a:solidFill>
                            <a:schemeClr val="tx1"/>
                          </a:solidFill>
                        </a:rPr>
                        <a:t>                                                       </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16.574</a:t>
                      </a:r>
                    </a:p>
                    <a:p>
                      <a:pPr algn="ctr"/>
                      <a:r>
                        <a:rPr lang="en-US" sz="1400" dirty="0" smtClean="0">
                          <a:solidFill>
                            <a:schemeClr val="tx1"/>
                          </a:solidFill>
                        </a:rPr>
                        <a:t>0.075</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16.275</a:t>
                      </a:r>
                    </a:p>
                    <a:p>
                      <a:pPr algn="ctr"/>
                      <a:r>
                        <a:rPr lang="en-US" sz="1400" dirty="0" smtClean="0">
                          <a:solidFill>
                            <a:schemeClr val="tx1"/>
                          </a:solidFill>
                        </a:rPr>
                        <a:t>0.064</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98</a:t>
                      </a:r>
                    </a:p>
                    <a:p>
                      <a:pPr algn="ctr"/>
                      <a:r>
                        <a:rPr lang="en-US" sz="1400" dirty="0" smtClean="0">
                          <a:solidFill>
                            <a:schemeClr val="tx1"/>
                          </a:solidFill>
                        </a:rPr>
                        <a:t>85</a:t>
                      </a:r>
                      <a:endParaRPr lang="en-US" sz="1400" dirty="0">
                        <a:solidFill>
                          <a:schemeClr val="tx1"/>
                        </a:solidFill>
                      </a:endParaRPr>
                    </a:p>
                  </a:txBody>
                  <a:tcPr>
                    <a:solidFill>
                      <a:schemeClr val="bg1"/>
                    </a:solidFill>
                  </a:tcPr>
                </a:tc>
              </a:tr>
              <a:tr h="264365">
                <a:tc>
                  <a:txBody>
                    <a:bodyPr/>
                    <a:lstStyle/>
                    <a:p>
                      <a:r>
                        <a:rPr lang="en-US" sz="1400" dirty="0" smtClean="0">
                          <a:solidFill>
                            <a:schemeClr val="tx1"/>
                          </a:solidFill>
                        </a:rPr>
                        <a:t>Other</a:t>
                      </a:r>
                      <a:r>
                        <a:rPr lang="en-US" sz="1400" baseline="0" dirty="0" smtClean="0">
                          <a:solidFill>
                            <a:schemeClr val="tx1"/>
                          </a:solidFill>
                        </a:rPr>
                        <a:t> Personnel Costs</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0.167</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a:t>
                      </a:r>
                      <a:endParaRPr lang="en-US" sz="1400" dirty="0">
                        <a:solidFill>
                          <a:schemeClr val="tx1"/>
                        </a:solidFill>
                      </a:endParaRPr>
                    </a:p>
                  </a:txBody>
                  <a:tcPr>
                    <a:solidFill>
                      <a:schemeClr val="bg1"/>
                    </a:solidFill>
                  </a:tcPr>
                </a:tc>
              </a:tr>
              <a:tr h="318887">
                <a:tc>
                  <a:txBody>
                    <a:bodyPr/>
                    <a:lstStyle/>
                    <a:p>
                      <a:r>
                        <a:rPr lang="en-US" sz="1400" dirty="0" smtClean="0">
                          <a:solidFill>
                            <a:schemeClr val="tx1"/>
                          </a:solidFill>
                        </a:rPr>
                        <a:t>7.5% Govt. Share of Pensions contribution</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1.201</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0.728</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61</a:t>
                      </a:r>
                      <a:endParaRPr lang="en-US" sz="1400" dirty="0">
                        <a:solidFill>
                          <a:schemeClr val="tx1"/>
                        </a:solidFill>
                      </a:endParaRPr>
                    </a:p>
                  </a:txBody>
                  <a:tcPr>
                    <a:solidFill>
                      <a:schemeClr val="bg1"/>
                    </a:solidFill>
                  </a:tcPr>
                </a:tc>
              </a:tr>
              <a:tr h="264365">
                <a:tc>
                  <a:txBody>
                    <a:bodyPr/>
                    <a:lstStyle/>
                    <a:p>
                      <a:r>
                        <a:rPr lang="en-US" sz="1400" dirty="0" smtClean="0">
                          <a:solidFill>
                            <a:schemeClr val="tx1"/>
                          </a:solidFill>
                        </a:rPr>
                        <a:t>5% Pension Redemption Bond Fund</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0.801</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0.813</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102</a:t>
                      </a:r>
                      <a:endParaRPr lang="en-US" sz="1400" dirty="0">
                        <a:solidFill>
                          <a:schemeClr val="tx1"/>
                        </a:solidFill>
                      </a:endParaRPr>
                    </a:p>
                  </a:txBody>
                  <a:tcPr>
                    <a:solidFill>
                      <a:schemeClr val="bg1"/>
                    </a:solidFill>
                  </a:tcPr>
                </a:tc>
              </a:tr>
              <a:tr h="318887">
                <a:tc>
                  <a:txBody>
                    <a:bodyPr/>
                    <a:lstStyle/>
                    <a:p>
                      <a:r>
                        <a:rPr lang="en-US" sz="1400" dirty="0" smtClean="0">
                          <a:solidFill>
                            <a:schemeClr val="tx1"/>
                          </a:solidFill>
                        </a:rPr>
                        <a:t>Pension &amp;</a:t>
                      </a:r>
                      <a:r>
                        <a:rPr lang="en-US" sz="1400" baseline="0" dirty="0" smtClean="0">
                          <a:solidFill>
                            <a:schemeClr val="tx1"/>
                          </a:solidFill>
                        </a:rPr>
                        <a:t> Gratuities(Civil Servants, Teachers</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1.175</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0.776</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66</a:t>
                      </a:r>
                      <a:endParaRPr lang="en-US" sz="1400" dirty="0">
                        <a:solidFill>
                          <a:schemeClr val="tx1"/>
                        </a:solidFill>
                      </a:endParaRPr>
                    </a:p>
                  </a:txBody>
                  <a:tcPr>
                    <a:solidFill>
                      <a:schemeClr val="bg1"/>
                    </a:solidFill>
                  </a:tcPr>
                </a:tc>
              </a:tr>
              <a:tr h="318887">
                <a:tc>
                  <a:txBody>
                    <a:bodyPr/>
                    <a:lstStyle/>
                    <a:p>
                      <a:r>
                        <a:rPr lang="en-US" sz="1400" dirty="0" smtClean="0">
                          <a:solidFill>
                            <a:schemeClr val="tx1"/>
                          </a:solidFill>
                        </a:rPr>
                        <a:t>Pensions &amp; Gratuities(Lagos State High Court)</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0.063</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0.45</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71</a:t>
                      </a:r>
                      <a:endParaRPr lang="en-US" sz="1400" dirty="0">
                        <a:solidFill>
                          <a:schemeClr val="tx1"/>
                        </a:solidFill>
                      </a:endParaRPr>
                    </a:p>
                  </a:txBody>
                  <a:tcPr>
                    <a:solidFill>
                      <a:schemeClr val="bg1"/>
                    </a:solidFill>
                  </a:tcPr>
                </a:tc>
              </a:tr>
              <a:tr h="264365">
                <a:tc>
                  <a:txBody>
                    <a:bodyPr/>
                    <a:lstStyle/>
                    <a:p>
                      <a:r>
                        <a:rPr lang="en-US" sz="1400" dirty="0" smtClean="0">
                          <a:solidFill>
                            <a:schemeClr val="tx1"/>
                          </a:solidFill>
                        </a:rPr>
                        <a:t>Pensions &amp; Gratuities(</a:t>
                      </a:r>
                      <a:r>
                        <a:rPr lang="en-US" sz="1400" dirty="0" err="1" smtClean="0">
                          <a:solidFill>
                            <a:schemeClr val="tx1"/>
                          </a:solidFill>
                        </a:rPr>
                        <a:t>Parastatals</a:t>
                      </a:r>
                      <a:r>
                        <a:rPr lang="en-US" sz="1400" dirty="0" smtClean="0">
                          <a:solidFill>
                            <a:schemeClr val="tx1"/>
                          </a:solidFill>
                        </a:rPr>
                        <a:t>)</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0.050</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0.45</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90</a:t>
                      </a:r>
                      <a:endParaRPr lang="en-US" sz="1400" dirty="0">
                        <a:solidFill>
                          <a:schemeClr val="tx1"/>
                        </a:solidFill>
                      </a:endParaRPr>
                    </a:p>
                  </a:txBody>
                  <a:tcPr>
                    <a:solidFill>
                      <a:schemeClr val="bg1"/>
                    </a:solidFill>
                  </a:tcPr>
                </a:tc>
              </a:tr>
              <a:tr h="264365">
                <a:tc>
                  <a:txBody>
                    <a:bodyPr/>
                    <a:lstStyle/>
                    <a:p>
                      <a:r>
                        <a:rPr lang="en-US" sz="1400" dirty="0" smtClean="0">
                          <a:solidFill>
                            <a:schemeClr val="tx1"/>
                          </a:solidFill>
                        </a:rPr>
                        <a:t>Pension Sinking  Fund</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0.300</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0.300</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100</a:t>
                      </a:r>
                      <a:endParaRPr lang="en-US" sz="1400" dirty="0">
                        <a:solidFill>
                          <a:schemeClr val="tx1"/>
                        </a:solidFill>
                      </a:endParaRPr>
                    </a:p>
                  </a:txBody>
                  <a:tcPr>
                    <a:solidFill>
                      <a:schemeClr val="bg1"/>
                    </a:solidFill>
                  </a:tcPr>
                </a:tc>
              </a:tr>
            </a:tbl>
          </a:graphicData>
        </a:graphic>
      </p:graphicFrame>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33351"/>
            <a:ext cx="7467600" cy="533399"/>
          </a:xfrm>
        </p:spPr>
        <p:txBody>
          <a:bodyPr/>
          <a:lstStyle/>
          <a:p>
            <a:r>
              <a:rPr lang="en-US" sz="3200" b="1" dirty="0" smtClean="0"/>
              <a:t>Q1 Personnel Cost Performance Appraisal</a:t>
            </a:r>
            <a:endParaRPr lang="en-US" sz="3200" b="1" dirty="0"/>
          </a:p>
        </p:txBody>
      </p:sp>
      <p:sp>
        <p:nvSpPr>
          <p:cNvPr id="3" name="Content Placeholder 2"/>
          <p:cNvSpPr>
            <a:spLocks noGrp="1"/>
          </p:cNvSpPr>
          <p:nvPr>
            <p:ph sz="quarter" idx="1"/>
          </p:nvPr>
        </p:nvSpPr>
        <p:spPr/>
        <p:txBody>
          <a:bodyPr/>
          <a:lstStyle/>
          <a:p>
            <a:r>
              <a:rPr lang="en-US" dirty="0" smtClean="0"/>
              <a:t>Personnel Cost continued to increase in Q1, adding N258m to the amount paid in Q1 2011</a:t>
            </a:r>
          </a:p>
          <a:p>
            <a:r>
              <a:rPr lang="en-US" dirty="0" smtClean="0"/>
              <a:t>Q1 personnel Cost was 35.8% of IGR and 37.5% of Total Recurrent, exceeding both the State’s Wage Policy and World Bank DPO trigger limits</a:t>
            </a:r>
          </a:p>
          <a:p>
            <a:r>
              <a:rPr lang="en-US" dirty="0" smtClean="0"/>
              <a:t>Clearly, efforts to contain growth in Personnel Cost, including urgent conclusion of the Personnel Audit, need to be driven</a:t>
            </a:r>
            <a:endParaRPr lang="en-US" dirty="0"/>
          </a:p>
        </p:txBody>
      </p:sp>
      <p:sp>
        <p:nvSpPr>
          <p:cNvPr id="4" name="Footer Placeholder 3"/>
          <p:cNvSpPr>
            <a:spLocks noGrp="1"/>
          </p:cNvSpPr>
          <p:nvPr>
            <p:ph type="ftr" sz="quarter" idx="11"/>
          </p:nvPr>
        </p:nvSpPr>
        <p:spPr>
          <a:xfrm>
            <a:off x="914400" y="4629150"/>
            <a:ext cx="51054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31</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1" y="133350"/>
            <a:ext cx="533399" cy="3810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382000" y="133350"/>
            <a:ext cx="614363" cy="381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914400" y="0"/>
            <a:ext cx="7772400" cy="1063625"/>
          </a:xfrm>
        </p:spPr>
        <p:txBody>
          <a:bodyPr/>
          <a:lstStyle/>
          <a:p>
            <a:pPr algn="ctr"/>
            <a:r>
              <a:rPr lang="en-US" sz="2800" b="1" dirty="0" smtClean="0"/>
              <a:t>Q1 PERSONNEL PERFORMANCE </a:t>
            </a:r>
            <a:br>
              <a:rPr lang="en-US" sz="2800" b="1" dirty="0" smtClean="0"/>
            </a:br>
            <a:r>
              <a:rPr lang="en-US" sz="2800" b="1" dirty="0" smtClean="0"/>
              <a:t>FROM 2008 TO Y2012</a:t>
            </a:r>
            <a:endParaRPr lang="en-US" sz="2800" dirty="0" smtClean="0"/>
          </a:p>
        </p:txBody>
      </p:sp>
      <p:graphicFrame>
        <p:nvGraphicFramePr>
          <p:cNvPr id="6" name="Content Placeholder 5"/>
          <p:cNvGraphicFramePr>
            <a:graphicFrameLocks noGrp="1"/>
          </p:cNvGraphicFramePr>
          <p:nvPr>
            <p:ph sz="quarter" idx="1"/>
          </p:nvPr>
        </p:nvGraphicFramePr>
        <p:xfrm>
          <a:off x="914400" y="1085850"/>
          <a:ext cx="6553200" cy="2768600"/>
        </p:xfrm>
        <a:graphic>
          <a:graphicData uri="http://schemas.openxmlformats.org/drawingml/2006/table">
            <a:tbl>
              <a:tblPr firstRow="1" bandRow="1">
                <a:tableStyleId>{5C22544A-7EE6-4342-B048-85BDC9FD1C3A}</a:tableStyleId>
              </a:tblPr>
              <a:tblGrid>
                <a:gridCol w="1676400"/>
                <a:gridCol w="1752600"/>
                <a:gridCol w="1676400"/>
                <a:gridCol w="1447800"/>
              </a:tblGrid>
              <a:tr h="370840">
                <a:tc>
                  <a:txBody>
                    <a:bodyPr/>
                    <a:lstStyle/>
                    <a:p>
                      <a:r>
                        <a:rPr lang="en-US" dirty="0" smtClean="0">
                          <a:solidFill>
                            <a:schemeClr val="tx1"/>
                          </a:solidFill>
                        </a:rPr>
                        <a:t>YEAR</a:t>
                      </a:r>
                      <a:endParaRPr lang="en-US" dirty="0">
                        <a:solidFill>
                          <a:schemeClr val="tx1"/>
                        </a:solidFill>
                      </a:endParaRPr>
                    </a:p>
                  </a:txBody>
                  <a:tcPr>
                    <a:solidFill>
                      <a:schemeClr val="bg1"/>
                    </a:solidFill>
                  </a:tcPr>
                </a:tc>
                <a:tc>
                  <a:txBody>
                    <a:bodyPr/>
                    <a:lstStyle/>
                    <a:p>
                      <a:r>
                        <a:rPr lang="en-US" dirty="0" smtClean="0">
                          <a:solidFill>
                            <a:schemeClr val="tx1"/>
                          </a:solidFill>
                        </a:rPr>
                        <a:t>PROVISION</a:t>
                      </a:r>
                    </a:p>
                    <a:p>
                      <a:pPr algn="ctr"/>
                      <a:r>
                        <a:rPr lang="en-US" dirty="0" smtClean="0">
                          <a:solidFill>
                            <a:schemeClr val="tx1"/>
                          </a:solidFill>
                        </a:rPr>
                        <a:t>Nbn</a:t>
                      </a:r>
                    </a:p>
                    <a:p>
                      <a:pPr algn="ctr"/>
                      <a:r>
                        <a:rPr lang="en-US" dirty="0" smtClean="0">
                          <a:solidFill>
                            <a:schemeClr val="tx1"/>
                          </a:solidFill>
                        </a:rPr>
                        <a:t>Jan – Mar.</a:t>
                      </a:r>
                      <a:endParaRPr lang="en-US" dirty="0">
                        <a:solidFill>
                          <a:schemeClr val="tx1"/>
                        </a:solidFill>
                      </a:endParaRPr>
                    </a:p>
                  </a:txBody>
                  <a:tcPr>
                    <a:solidFill>
                      <a:schemeClr val="bg1"/>
                    </a:solidFill>
                  </a:tcPr>
                </a:tc>
                <a:tc>
                  <a:txBody>
                    <a:bodyPr/>
                    <a:lstStyle/>
                    <a:p>
                      <a:r>
                        <a:rPr lang="en-US" dirty="0" smtClean="0">
                          <a:solidFill>
                            <a:schemeClr val="tx1"/>
                          </a:solidFill>
                        </a:rPr>
                        <a:t>      ACTUAL</a:t>
                      </a:r>
                    </a:p>
                    <a:p>
                      <a:pPr algn="ctr"/>
                      <a:r>
                        <a:rPr lang="en-US" dirty="0" smtClean="0">
                          <a:solidFill>
                            <a:schemeClr val="tx1"/>
                          </a:solidFill>
                        </a:rPr>
                        <a:t>Nbn</a:t>
                      </a:r>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Jan – Mar.</a:t>
                      </a:r>
                    </a:p>
                  </a:txBody>
                  <a:tcPr>
                    <a:solidFill>
                      <a:schemeClr val="bg1"/>
                    </a:solidFill>
                  </a:tcPr>
                </a:tc>
                <a:tc>
                  <a:txBody>
                    <a:bodyPr/>
                    <a:lstStyle/>
                    <a:p>
                      <a:r>
                        <a:rPr lang="en-US" dirty="0" smtClean="0">
                          <a:solidFill>
                            <a:schemeClr val="tx1"/>
                          </a:solidFill>
                        </a:rPr>
                        <a:t>          %</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2008</a:t>
                      </a:r>
                      <a:endParaRPr lang="en-US" dirty="0">
                        <a:solidFill>
                          <a:schemeClr val="tx1"/>
                        </a:solidFill>
                      </a:endParaRPr>
                    </a:p>
                  </a:txBody>
                  <a:tcPr>
                    <a:solidFill>
                      <a:schemeClr val="bg1"/>
                    </a:solidFill>
                  </a:tcPr>
                </a:tc>
                <a:tc>
                  <a:txBody>
                    <a:bodyPr/>
                    <a:lstStyle/>
                    <a:p>
                      <a:r>
                        <a:rPr lang="en-US" dirty="0" smtClean="0">
                          <a:solidFill>
                            <a:schemeClr val="tx1"/>
                          </a:solidFill>
                        </a:rPr>
                        <a:t>12.023</a:t>
                      </a:r>
                      <a:endParaRPr lang="en-US" dirty="0">
                        <a:solidFill>
                          <a:schemeClr val="tx1"/>
                        </a:solidFill>
                      </a:endParaRPr>
                    </a:p>
                  </a:txBody>
                  <a:tcPr>
                    <a:solidFill>
                      <a:schemeClr val="bg1"/>
                    </a:solidFill>
                  </a:tcPr>
                </a:tc>
                <a:tc>
                  <a:txBody>
                    <a:bodyPr/>
                    <a:lstStyle/>
                    <a:p>
                      <a:r>
                        <a:rPr lang="en-US" dirty="0" smtClean="0">
                          <a:solidFill>
                            <a:schemeClr val="tx1"/>
                          </a:solidFill>
                        </a:rPr>
                        <a:t>8.428</a:t>
                      </a:r>
                      <a:endParaRPr lang="en-US" dirty="0">
                        <a:solidFill>
                          <a:schemeClr val="tx1"/>
                        </a:solidFill>
                      </a:endParaRPr>
                    </a:p>
                  </a:txBody>
                  <a:tcPr>
                    <a:solidFill>
                      <a:schemeClr val="bg1"/>
                    </a:solidFill>
                  </a:tcPr>
                </a:tc>
                <a:tc>
                  <a:txBody>
                    <a:bodyPr/>
                    <a:lstStyle/>
                    <a:p>
                      <a:r>
                        <a:rPr lang="en-US" dirty="0" smtClean="0">
                          <a:solidFill>
                            <a:schemeClr val="tx1"/>
                          </a:solidFill>
                        </a:rPr>
                        <a:t>70</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2009</a:t>
                      </a:r>
                      <a:endParaRPr lang="en-US" dirty="0">
                        <a:solidFill>
                          <a:schemeClr val="tx1"/>
                        </a:solidFill>
                      </a:endParaRPr>
                    </a:p>
                  </a:txBody>
                  <a:tcPr>
                    <a:solidFill>
                      <a:schemeClr val="bg1"/>
                    </a:solidFill>
                  </a:tcPr>
                </a:tc>
                <a:tc>
                  <a:txBody>
                    <a:bodyPr/>
                    <a:lstStyle/>
                    <a:p>
                      <a:r>
                        <a:rPr lang="en-US" dirty="0" smtClean="0">
                          <a:solidFill>
                            <a:schemeClr val="tx1"/>
                          </a:solidFill>
                        </a:rPr>
                        <a:t>13.586</a:t>
                      </a:r>
                      <a:endParaRPr lang="en-US" dirty="0">
                        <a:solidFill>
                          <a:schemeClr val="tx1"/>
                        </a:solidFill>
                      </a:endParaRPr>
                    </a:p>
                  </a:txBody>
                  <a:tcPr>
                    <a:solidFill>
                      <a:schemeClr val="bg1"/>
                    </a:solidFill>
                  </a:tcPr>
                </a:tc>
                <a:tc>
                  <a:txBody>
                    <a:bodyPr/>
                    <a:lstStyle/>
                    <a:p>
                      <a:r>
                        <a:rPr lang="en-US" dirty="0" smtClean="0">
                          <a:solidFill>
                            <a:schemeClr val="tx1"/>
                          </a:solidFill>
                        </a:rPr>
                        <a:t>9.663</a:t>
                      </a:r>
                      <a:endParaRPr lang="en-US" dirty="0">
                        <a:solidFill>
                          <a:schemeClr val="tx1"/>
                        </a:solidFill>
                      </a:endParaRPr>
                    </a:p>
                  </a:txBody>
                  <a:tcPr>
                    <a:solidFill>
                      <a:schemeClr val="bg1"/>
                    </a:solidFill>
                  </a:tcPr>
                </a:tc>
                <a:tc>
                  <a:txBody>
                    <a:bodyPr/>
                    <a:lstStyle/>
                    <a:p>
                      <a:r>
                        <a:rPr lang="en-US" dirty="0" smtClean="0">
                          <a:solidFill>
                            <a:schemeClr val="tx1"/>
                          </a:solidFill>
                        </a:rPr>
                        <a:t>71.0</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2010</a:t>
                      </a:r>
                      <a:endParaRPr lang="en-US" dirty="0">
                        <a:solidFill>
                          <a:schemeClr val="tx1"/>
                        </a:solidFill>
                      </a:endParaRPr>
                    </a:p>
                  </a:txBody>
                  <a:tcPr>
                    <a:solidFill>
                      <a:schemeClr val="bg1"/>
                    </a:solidFill>
                  </a:tcPr>
                </a:tc>
                <a:tc>
                  <a:txBody>
                    <a:bodyPr/>
                    <a:lstStyle/>
                    <a:p>
                      <a:r>
                        <a:rPr lang="en-US" dirty="0" smtClean="0">
                          <a:solidFill>
                            <a:schemeClr val="tx1"/>
                          </a:solidFill>
                        </a:rPr>
                        <a:t>11.270</a:t>
                      </a:r>
                      <a:endParaRPr lang="en-US" dirty="0">
                        <a:solidFill>
                          <a:schemeClr val="tx1"/>
                        </a:solidFill>
                      </a:endParaRPr>
                    </a:p>
                  </a:txBody>
                  <a:tcPr>
                    <a:solidFill>
                      <a:schemeClr val="bg1"/>
                    </a:solidFill>
                  </a:tcPr>
                </a:tc>
                <a:tc>
                  <a:txBody>
                    <a:bodyPr/>
                    <a:lstStyle/>
                    <a:p>
                      <a:r>
                        <a:rPr lang="en-US" dirty="0" smtClean="0">
                          <a:solidFill>
                            <a:schemeClr val="tx1"/>
                          </a:solidFill>
                        </a:rPr>
                        <a:t>12.357</a:t>
                      </a:r>
                      <a:endParaRPr lang="en-US" dirty="0">
                        <a:solidFill>
                          <a:schemeClr val="tx1"/>
                        </a:solidFill>
                      </a:endParaRPr>
                    </a:p>
                  </a:txBody>
                  <a:tcPr>
                    <a:solidFill>
                      <a:schemeClr val="bg1"/>
                    </a:solidFill>
                  </a:tcPr>
                </a:tc>
                <a:tc>
                  <a:txBody>
                    <a:bodyPr/>
                    <a:lstStyle/>
                    <a:p>
                      <a:pPr algn="l"/>
                      <a:r>
                        <a:rPr lang="en-US" dirty="0" smtClean="0">
                          <a:solidFill>
                            <a:schemeClr val="tx1"/>
                          </a:solidFill>
                        </a:rPr>
                        <a:t>109.7</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2011</a:t>
                      </a:r>
                      <a:endParaRPr lang="en-US" dirty="0">
                        <a:solidFill>
                          <a:schemeClr val="tx1"/>
                        </a:solidFill>
                      </a:endParaRPr>
                    </a:p>
                  </a:txBody>
                  <a:tcPr>
                    <a:solidFill>
                      <a:schemeClr val="bg1"/>
                    </a:solidFill>
                  </a:tcPr>
                </a:tc>
                <a:tc>
                  <a:txBody>
                    <a:bodyPr/>
                    <a:lstStyle/>
                    <a:p>
                      <a:pPr algn="l">
                        <a:buFont typeface="Wingdings" pitchFamily="2" charset="2"/>
                        <a:buNone/>
                      </a:pPr>
                      <a:r>
                        <a:rPr lang="en-US" sz="1800" b="0" dirty="0" smtClean="0">
                          <a:solidFill>
                            <a:schemeClr val="tx1"/>
                          </a:solidFill>
                          <a:latin typeface="+mn-lt"/>
                        </a:rPr>
                        <a:t>17.057</a:t>
                      </a:r>
                      <a:endParaRPr lang="en-US" sz="1800" b="0" dirty="0">
                        <a:solidFill>
                          <a:schemeClr val="tx1"/>
                        </a:solidFill>
                        <a:latin typeface="+mn-lt"/>
                      </a:endParaRPr>
                    </a:p>
                  </a:txBody>
                  <a:tcPr marL="9525" marR="9525" marT="9525" marB="0" anchor="b">
                    <a:solidFill>
                      <a:schemeClr val="bg1"/>
                    </a:solidFill>
                  </a:tcPr>
                </a:tc>
                <a:tc>
                  <a:txBody>
                    <a:bodyPr/>
                    <a:lstStyle/>
                    <a:p>
                      <a:pPr algn="l" fontAlgn="b">
                        <a:buFont typeface="Wingdings" pitchFamily="2" charset="2"/>
                        <a:buNone/>
                      </a:pPr>
                      <a:r>
                        <a:rPr lang="en-US" sz="1800" b="0" i="0" u="none" strike="noStrike" dirty="0" smtClean="0">
                          <a:solidFill>
                            <a:schemeClr val="tx1"/>
                          </a:solidFill>
                          <a:latin typeface="+mn-lt"/>
                        </a:rPr>
                        <a:t>18.788</a:t>
                      </a:r>
                      <a:endParaRPr lang="en-US" sz="1800" b="0" i="0" u="none" strike="noStrike" dirty="0">
                        <a:solidFill>
                          <a:schemeClr val="tx1"/>
                        </a:solidFill>
                        <a:latin typeface="+mn-lt"/>
                      </a:endParaRPr>
                    </a:p>
                  </a:txBody>
                  <a:tcPr marL="9525" marR="9525" marT="9525" marB="0" anchor="b">
                    <a:solidFill>
                      <a:schemeClr val="bg1"/>
                    </a:solidFill>
                  </a:tcPr>
                </a:tc>
                <a:tc>
                  <a:txBody>
                    <a:bodyPr/>
                    <a:lstStyle/>
                    <a:p>
                      <a:pPr algn="l" fontAlgn="b">
                        <a:buFont typeface="Wingdings" pitchFamily="2" charset="2"/>
                        <a:buNone/>
                      </a:pPr>
                      <a:r>
                        <a:rPr lang="en-US" sz="1800" b="0" i="0" u="none" strike="noStrike" dirty="0" smtClean="0">
                          <a:solidFill>
                            <a:schemeClr val="tx1"/>
                          </a:solidFill>
                          <a:latin typeface="+mn-lt"/>
                        </a:rPr>
                        <a:t>110.1</a:t>
                      </a:r>
                      <a:endParaRPr lang="en-US" sz="1800" b="0" i="0" u="none" strike="noStrike" dirty="0">
                        <a:solidFill>
                          <a:schemeClr val="tx1"/>
                        </a:solidFill>
                        <a:latin typeface="+mn-lt"/>
                      </a:endParaRPr>
                    </a:p>
                  </a:txBody>
                  <a:tcPr marL="9525" marR="9525" marT="9525" marB="0" anchor="b">
                    <a:solidFill>
                      <a:schemeClr val="bg1"/>
                    </a:solidFill>
                  </a:tcPr>
                </a:tc>
              </a:tr>
              <a:tr h="370840">
                <a:tc>
                  <a:txBody>
                    <a:bodyPr/>
                    <a:lstStyle/>
                    <a:p>
                      <a:r>
                        <a:rPr lang="en-US" dirty="0" smtClean="0">
                          <a:solidFill>
                            <a:schemeClr val="tx1"/>
                          </a:solidFill>
                        </a:rPr>
                        <a:t>2012</a:t>
                      </a:r>
                      <a:endParaRPr lang="en-US"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smtClean="0">
                          <a:solidFill>
                            <a:schemeClr val="tx1"/>
                          </a:solidFill>
                        </a:rPr>
                        <a:t>20.406</a:t>
                      </a:r>
                    </a:p>
                  </a:txBody>
                  <a:tcPr>
                    <a:solidFill>
                      <a:schemeClr val="bg1"/>
                    </a:solidFill>
                  </a:tcPr>
                </a:tc>
                <a:tc>
                  <a:txBody>
                    <a:bodyPr/>
                    <a:lstStyle/>
                    <a:p>
                      <a:r>
                        <a:rPr lang="en-US" dirty="0" smtClean="0">
                          <a:solidFill>
                            <a:schemeClr val="tx1"/>
                          </a:solidFill>
                        </a:rPr>
                        <a:t>19.046</a:t>
                      </a:r>
                      <a:endParaRPr lang="en-US" dirty="0">
                        <a:solidFill>
                          <a:schemeClr val="tx1"/>
                        </a:solidFill>
                      </a:endParaRPr>
                    </a:p>
                  </a:txBody>
                  <a:tcPr>
                    <a:solidFill>
                      <a:schemeClr val="bg1"/>
                    </a:solidFill>
                  </a:tcPr>
                </a:tc>
                <a:tc>
                  <a:txBody>
                    <a:bodyPr/>
                    <a:lstStyle/>
                    <a:p>
                      <a:r>
                        <a:rPr lang="en-US" dirty="0" smtClean="0">
                          <a:solidFill>
                            <a:schemeClr val="tx1"/>
                          </a:solidFill>
                        </a:rPr>
                        <a:t>93.0</a:t>
                      </a:r>
                      <a:endParaRPr lang="en-US" dirty="0">
                        <a:solidFill>
                          <a:schemeClr val="tx1"/>
                        </a:solidFill>
                      </a:endParaRPr>
                    </a:p>
                  </a:txBody>
                  <a:tcPr>
                    <a:solidFill>
                      <a:schemeClr val="bg1"/>
                    </a:solidFill>
                  </a:tcPr>
                </a:tc>
              </a:tr>
            </a:tbl>
          </a:graphicData>
        </a:graphic>
      </p:graphicFrame>
      <p:sp>
        <p:nvSpPr>
          <p:cNvPr id="47144" name="Footer Placeholder 3"/>
          <p:cNvSpPr>
            <a:spLocks noGrp="1"/>
          </p:cNvSpPr>
          <p:nvPr>
            <p:ph type="ftr" sz="quarter" idx="11"/>
          </p:nvPr>
        </p:nvSpPr>
        <p:spPr bwMode="auto">
          <a:xfrm>
            <a:off x="914400" y="4629150"/>
            <a:ext cx="50292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5" name="Slide Number Placeholder 4"/>
          <p:cNvSpPr>
            <a:spLocks noGrp="1"/>
          </p:cNvSpPr>
          <p:nvPr>
            <p:ph type="sldNum" sz="quarter" idx="12"/>
          </p:nvPr>
        </p:nvSpPr>
        <p:spPr/>
        <p:txBody>
          <a:bodyPr/>
          <a:lstStyle/>
          <a:p>
            <a:pPr>
              <a:defRPr/>
            </a:pPr>
            <a:fld id="{0DB585D9-F6A5-4ADC-9C70-CC0ED28201B9}" type="slidenum">
              <a:rPr lang="en-US" smtClean="0"/>
              <a:pPr>
                <a:defRPr/>
              </a:pPr>
              <a:t>32</a:t>
            </a:fld>
            <a:endParaRPr lang="en-US" dirty="0"/>
          </a:p>
        </p:txBody>
      </p:sp>
      <p:pic>
        <p:nvPicPr>
          <p:cNvPr id="4714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714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990600" y="117475"/>
            <a:ext cx="6629400" cy="777875"/>
          </a:xfrm>
        </p:spPr>
        <p:txBody>
          <a:bodyPr/>
          <a:lstStyle/>
          <a:p>
            <a:pPr eaLnBrk="1" hangingPunct="1"/>
            <a:r>
              <a:rPr lang="en-US" dirty="0" smtClean="0"/>
              <a:t> </a:t>
            </a:r>
            <a:r>
              <a:rPr lang="en-US" sz="2800" b="1" dirty="0" smtClean="0">
                <a:solidFill>
                  <a:srgbClr val="002060"/>
                </a:solidFill>
              </a:rPr>
              <a:t>Overhead Cost (Jan. – Mar’12)</a:t>
            </a:r>
          </a:p>
        </p:txBody>
      </p:sp>
      <p:sp>
        <p:nvSpPr>
          <p:cNvPr id="39939" name="Footer Placeholder 4"/>
          <p:cNvSpPr>
            <a:spLocks noGrp="1"/>
          </p:cNvSpPr>
          <p:nvPr>
            <p:ph type="ftr" sz="quarter" idx="11"/>
          </p:nvPr>
        </p:nvSpPr>
        <p:spPr bwMode="auto">
          <a:xfrm>
            <a:off x="228600" y="4705350"/>
            <a:ext cx="8686800" cy="2540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534400" y="4800600"/>
            <a:ext cx="457200" cy="342900"/>
          </a:xfrm>
        </p:spPr>
        <p:txBody>
          <a:bodyPr>
            <a:normAutofit/>
          </a:bodyPr>
          <a:lstStyle/>
          <a:p>
            <a:pPr>
              <a:defRPr/>
            </a:pPr>
            <a:fld id="{59D59EB3-7FDF-4203-8EF4-65FB5F522B7F}" type="slidenum">
              <a:rPr lang="en-US"/>
              <a:pPr>
                <a:defRPr/>
              </a:pPr>
              <a:t>33</a:t>
            </a:fld>
            <a:endParaRPr lang="en-US" dirty="0"/>
          </a:p>
        </p:txBody>
      </p:sp>
      <p:sp>
        <p:nvSpPr>
          <p:cNvPr id="39941" name="Rectangle 3"/>
          <p:cNvSpPr>
            <a:spLocks noGrp="1" noChangeArrowheads="1"/>
          </p:cNvSpPr>
          <p:nvPr>
            <p:ph sz="quarter" idx="1"/>
          </p:nvPr>
        </p:nvSpPr>
        <p:spPr/>
        <p:txBody>
          <a:bodyPr/>
          <a:lstStyle/>
          <a:p>
            <a:pPr eaLnBrk="1" hangingPunct="1">
              <a:buFontTx/>
              <a:buNone/>
            </a:pPr>
            <a:endParaRPr lang="en-US" smtClean="0"/>
          </a:p>
        </p:txBody>
      </p:sp>
      <p:pic>
        <p:nvPicPr>
          <p:cNvPr id="39942"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39943"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graphicFrame>
        <p:nvGraphicFramePr>
          <p:cNvPr id="9" name="Table 8"/>
          <p:cNvGraphicFramePr>
            <a:graphicFrameLocks noGrp="1"/>
          </p:cNvGraphicFramePr>
          <p:nvPr/>
        </p:nvGraphicFramePr>
        <p:xfrm>
          <a:off x="457200" y="1047750"/>
          <a:ext cx="8305800" cy="3505199"/>
        </p:xfrm>
        <a:graphic>
          <a:graphicData uri="http://schemas.openxmlformats.org/drawingml/2006/table">
            <a:tbl>
              <a:tblPr firstRow="1" bandRow="1">
                <a:tableStyleId>{5C22544A-7EE6-4342-B048-85BDC9FD1C3A}</a:tableStyleId>
              </a:tblPr>
              <a:tblGrid>
                <a:gridCol w="3048000"/>
                <a:gridCol w="2057400"/>
                <a:gridCol w="1676400"/>
                <a:gridCol w="1524000"/>
              </a:tblGrid>
              <a:tr h="94419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alibri" pitchFamily="34" charset="0"/>
                        <a:cs typeface="Arial"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cs typeface="Arial" charset="0"/>
                        </a:rPr>
                        <a:t>Provision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cs typeface="Arial" charset="0"/>
                        </a:rPr>
                        <a:t>Budget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cs typeface="Arial" charset="0"/>
                        </a:rPr>
                        <a:t>(Nbn)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cs typeface="Arial" charset="0"/>
                        </a:rPr>
                        <a:t>Actual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cs typeface="Arial" charset="0"/>
                        </a:rPr>
                        <a:t>(Nbn)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cs typeface="Arial" charset="0"/>
                        </a:rPr>
                        <a:t>Performance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cs typeface="Arial" charset="0"/>
                        </a:rPr>
                        <a:t>%</a:t>
                      </a:r>
                    </a:p>
                  </a:txBody>
                  <a:tcPr horzOverflow="overflow">
                    <a:solidFill>
                      <a:schemeClr val="bg1"/>
                    </a:solidFill>
                  </a:tcPr>
                </a:tc>
              </a:tr>
              <a:tr h="320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cs typeface="Arial" charset="0"/>
                        </a:rPr>
                        <a:t>Total Overhead Costs</a:t>
                      </a:r>
                    </a:p>
                  </a:txBody>
                  <a:tcPr marL="9525" marR="9525" marT="9525" marB="0" anchor="b" horzOverflow="overflow">
                    <a:solidFill>
                      <a:schemeClr val="bg1"/>
                    </a:solidFill>
                  </a:tcPr>
                </a:tc>
                <a:tc>
                  <a:txBody>
                    <a:bodyPr/>
                    <a:lstStyle/>
                    <a:p>
                      <a:pPr algn="ctr"/>
                      <a:r>
                        <a:rPr lang="en-US" dirty="0" smtClean="0">
                          <a:solidFill>
                            <a:schemeClr val="tx1"/>
                          </a:solidFill>
                        </a:rPr>
                        <a:t>37.999</a:t>
                      </a:r>
                      <a:endParaRPr lang="en-US" dirty="0">
                        <a:solidFill>
                          <a:schemeClr val="tx1"/>
                        </a:solidFill>
                      </a:endParaRPr>
                    </a:p>
                  </a:txBody>
                  <a:tcPr marL="9525" marR="9525" marT="9525" marB="0" anchor="b" horzOverflow="overflow">
                    <a:solidFill>
                      <a:schemeClr val="bg1"/>
                    </a:solidFill>
                  </a:tcPr>
                </a:tc>
                <a:tc>
                  <a:txBody>
                    <a:bodyPr/>
                    <a:lstStyle/>
                    <a:p>
                      <a:pPr algn="ctr"/>
                      <a:r>
                        <a:rPr lang="en-US" kern="1200" dirty="0" smtClean="0">
                          <a:solidFill>
                            <a:schemeClr val="tx1"/>
                          </a:solidFill>
                          <a:latin typeface="+mn-lt"/>
                          <a:ea typeface="+mn-ea"/>
                          <a:cs typeface="+mn-cs"/>
                        </a:rPr>
                        <a:t>31.690</a:t>
                      </a:r>
                      <a:endParaRPr lang="en-US" kern="1200" dirty="0">
                        <a:solidFill>
                          <a:schemeClr val="tx1"/>
                        </a:solidFill>
                        <a:latin typeface="+mn-lt"/>
                        <a:ea typeface="+mn-ea"/>
                        <a:cs typeface="+mn-cs"/>
                      </a:endParaRPr>
                    </a:p>
                  </a:txBody>
                  <a:tcPr marL="9525" marR="9525" marT="9525" marB="0" anchor="b" horzOverflow="overflow">
                    <a:solidFill>
                      <a:schemeClr val="bg1"/>
                    </a:solidFill>
                  </a:tcPr>
                </a:tc>
                <a:tc>
                  <a:txBody>
                    <a:bodyPr/>
                    <a:lstStyle/>
                    <a:p>
                      <a:pPr algn="ctr"/>
                      <a:r>
                        <a:rPr lang="en-US" dirty="0" smtClean="0">
                          <a:solidFill>
                            <a:schemeClr val="tx1"/>
                          </a:solidFill>
                        </a:rPr>
                        <a:t>83</a:t>
                      </a:r>
                      <a:endParaRPr lang="en-US" dirty="0">
                        <a:solidFill>
                          <a:schemeClr val="tx1"/>
                        </a:solidFill>
                      </a:endParaRPr>
                    </a:p>
                  </a:txBody>
                  <a:tcPr marL="9525" marR="9525" marT="9525" marB="0" anchor="b" horzOverflow="overflow">
                    <a:solidFill>
                      <a:schemeClr val="bg1"/>
                    </a:solidFill>
                  </a:tcPr>
                </a:tc>
              </a:tr>
              <a:tr h="320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Overhead Costs</a:t>
                      </a:r>
                    </a:p>
                  </a:txBody>
                  <a:tcPr marL="9525" marR="9525" marT="9525" marB="0" anchor="b" horzOverflow="overflow">
                    <a:solidFill>
                      <a:schemeClr val="bg1"/>
                    </a:solidFill>
                  </a:tcPr>
                </a:tc>
                <a:tc>
                  <a:txBody>
                    <a:bodyPr/>
                    <a:lstStyle/>
                    <a:p>
                      <a:pPr algn="ctr"/>
                      <a:r>
                        <a:rPr lang="en-US" dirty="0" smtClean="0">
                          <a:solidFill>
                            <a:schemeClr val="tx1"/>
                          </a:solidFill>
                        </a:rPr>
                        <a:t>21.396</a:t>
                      </a:r>
                      <a:endParaRPr lang="en-US" dirty="0">
                        <a:solidFill>
                          <a:schemeClr val="tx1"/>
                        </a:solidFill>
                      </a:endParaRPr>
                    </a:p>
                  </a:txBody>
                  <a:tcPr marL="9525" marR="9525" marT="9525" marB="0" anchor="b" horzOverflow="overflow">
                    <a:solidFill>
                      <a:schemeClr val="bg1"/>
                    </a:solidFill>
                  </a:tcPr>
                </a:tc>
                <a:tc>
                  <a:txBody>
                    <a:bodyPr/>
                    <a:lstStyle/>
                    <a:p>
                      <a:pPr algn="ctr"/>
                      <a:r>
                        <a:rPr lang="en-US" kern="1200" dirty="0" smtClean="0">
                          <a:solidFill>
                            <a:schemeClr val="tx1"/>
                          </a:solidFill>
                          <a:latin typeface="+mn-lt"/>
                          <a:ea typeface="+mn-ea"/>
                          <a:cs typeface="+mn-cs"/>
                        </a:rPr>
                        <a:t>23.641</a:t>
                      </a:r>
                      <a:endParaRPr lang="en-US" kern="1200" dirty="0">
                        <a:solidFill>
                          <a:schemeClr val="tx1"/>
                        </a:solidFill>
                        <a:latin typeface="+mn-lt"/>
                        <a:ea typeface="+mn-ea"/>
                        <a:cs typeface="+mn-cs"/>
                      </a:endParaRPr>
                    </a:p>
                  </a:txBody>
                  <a:tcPr marL="9525" marR="9525" marT="9525" marB="0" anchor="b" horzOverflow="overflow">
                    <a:solidFill>
                      <a:schemeClr val="bg1"/>
                    </a:solidFill>
                  </a:tcPr>
                </a:tc>
                <a:tc>
                  <a:txBody>
                    <a:bodyPr/>
                    <a:lstStyle/>
                    <a:p>
                      <a:pPr algn="ctr"/>
                      <a:r>
                        <a:rPr lang="en-US" dirty="0" smtClean="0">
                          <a:solidFill>
                            <a:schemeClr val="tx1"/>
                          </a:solidFill>
                        </a:rPr>
                        <a:t>110</a:t>
                      </a:r>
                      <a:endParaRPr lang="en-US" dirty="0">
                        <a:solidFill>
                          <a:schemeClr val="tx1"/>
                        </a:solidFill>
                      </a:endParaRPr>
                    </a:p>
                  </a:txBody>
                  <a:tcPr marL="9525" marR="9525" marT="9525" marB="0" anchor="b" horzOverflow="overflow">
                    <a:solidFill>
                      <a:schemeClr val="bg1"/>
                    </a:solidFill>
                  </a:tcPr>
                </a:tc>
              </a:tr>
              <a:tr h="320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Dedicated Expenditure</a:t>
                      </a:r>
                    </a:p>
                  </a:txBody>
                  <a:tcPr marL="9525" marR="9525" marT="9525" marB="0" anchor="b" horzOverflow="overflow">
                    <a:solidFill>
                      <a:schemeClr val="bg1"/>
                    </a:solidFill>
                  </a:tcPr>
                </a:tc>
                <a:tc>
                  <a:txBody>
                    <a:bodyPr/>
                    <a:lstStyle/>
                    <a:p>
                      <a:pPr algn="ctr"/>
                      <a:r>
                        <a:rPr lang="en-US" dirty="0" smtClean="0">
                          <a:solidFill>
                            <a:schemeClr val="tx1"/>
                          </a:solidFill>
                        </a:rPr>
                        <a:t>6.399</a:t>
                      </a:r>
                      <a:endParaRPr lang="en-US" dirty="0">
                        <a:solidFill>
                          <a:schemeClr val="tx1"/>
                        </a:solidFill>
                      </a:endParaRPr>
                    </a:p>
                  </a:txBody>
                  <a:tcPr marL="9525" marR="9525" marT="9525" marB="0" anchor="b" horzOverflow="overflow">
                    <a:solidFill>
                      <a:schemeClr val="bg1"/>
                    </a:solidFill>
                  </a:tcPr>
                </a:tc>
                <a:tc>
                  <a:txBody>
                    <a:bodyPr/>
                    <a:lstStyle/>
                    <a:p>
                      <a:pPr algn="ctr"/>
                      <a:r>
                        <a:rPr lang="en-US" kern="1200" dirty="0" smtClean="0">
                          <a:solidFill>
                            <a:schemeClr val="tx1"/>
                          </a:solidFill>
                          <a:latin typeface="+mn-lt"/>
                          <a:ea typeface="+mn-ea"/>
                          <a:cs typeface="+mn-cs"/>
                        </a:rPr>
                        <a:t>1.456</a:t>
                      </a:r>
                      <a:endParaRPr lang="en-US" kern="1200" dirty="0">
                        <a:solidFill>
                          <a:schemeClr val="tx1"/>
                        </a:solidFill>
                        <a:latin typeface="+mn-lt"/>
                        <a:ea typeface="+mn-ea"/>
                        <a:cs typeface="+mn-cs"/>
                      </a:endParaRPr>
                    </a:p>
                  </a:txBody>
                  <a:tcPr marL="9525" marR="9525" marT="9525" marB="0" anchor="b" horzOverflow="overflow">
                    <a:solidFill>
                      <a:schemeClr val="bg1"/>
                    </a:solidFill>
                  </a:tcPr>
                </a:tc>
                <a:tc>
                  <a:txBody>
                    <a:bodyPr/>
                    <a:lstStyle/>
                    <a:p>
                      <a:pPr algn="ctr"/>
                      <a:r>
                        <a:rPr lang="en-US" dirty="0" smtClean="0">
                          <a:solidFill>
                            <a:schemeClr val="tx1"/>
                          </a:solidFill>
                        </a:rPr>
                        <a:t>23</a:t>
                      </a:r>
                      <a:endParaRPr lang="en-US" dirty="0">
                        <a:solidFill>
                          <a:schemeClr val="tx1"/>
                        </a:solidFill>
                      </a:endParaRPr>
                    </a:p>
                  </a:txBody>
                  <a:tcPr marL="9525" marR="9525" marT="9525" marB="0" anchor="b" horzOverflow="overflow">
                    <a:solidFill>
                      <a:schemeClr val="bg1"/>
                    </a:solidFill>
                  </a:tcPr>
                </a:tc>
              </a:tr>
              <a:tr h="320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Subvention</a:t>
                      </a:r>
                    </a:p>
                  </a:txBody>
                  <a:tcPr marL="9525" marR="9525" marT="9525" marB="0" anchor="b" horzOverflow="overflow">
                    <a:solidFill>
                      <a:schemeClr val="bg1"/>
                    </a:solidFill>
                  </a:tcPr>
                </a:tc>
                <a:tc>
                  <a:txBody>
                    <a:bodyPr/>
                    <a:lstStyle/>
                    <a:p>
                      <a:pPr algn="ctr"/>
                      <a:r>
                        <a:rPr lang="en-US" dirty="0" smtClean="0">
                          <a:solidFill>
                            <a:schemeClr val="tx1"/>
                          </a:solidFill>
                        </a:rPr>
                        <a:t>7.230</a:t>
                      </a:r>
                      <a:endParaRPr lang="en-US" dirty="0">
                        <a:solidFill>
                          <a:schemeClr val="tx1"/>
                        </a:solidFill>
                      </a:endParaRPr>
                    </a:p>
                  </a:txBody>
                  <a:tcPr marL="9525" marR="9525" marT="9525" marB="0" anchor="b" horzOverflow="overflow">
                    <a:solidFill>
                      <a:schemeClr val="bg1"/>
                    </a:solidFill>
                  </a:tcPr>
                </a:tc>
                <a:tc>
                  <a:txBody>
                    <a:bodyPr/>
                    <a:lstStyle/>
                    <a:p>
                      <a:pPr algn="ctr"/>
                      <a:r>
                        <a:rPr lang="en-US" kern="1200" dirty="0" smtClean="0">
                          <a:solidFill>
                            <a:schemeClr val="tx1"/>
                          </a:solidFill>
                          <a:latin typeface="+mn-lt"/>
                          <a:ea typeface="+mn-ea"/>
                          <a:cs typeface="+mn-cs"/>
                        </a:rPr>
                        <a:t>3.600</a:t>
                      </a:r>
                      <a:endParaRPr lang="en-US" kern="1200" dirty="0">
                        <a:solidFill>
                          <a:schemeClr val="tx1"/>
                        </a:solidFill>
                        <a:latin typeface="+mn-lt"/>
                        <a:ea typeface="+mn-ea"/>
                        <a:cs typeface="+mn-cs"/>
                      </a:endParaRPr>
                    </a:p>
                  </a:txBody>
                  <a:tcPr marL="9525" marR="9525" marT="9525" marB="0" anchor="b" horzOverflow="overflow">
                    <a:solidFill>
                      <a:schemeClr val="bg1"/>
                    </a:solidFill>
                  </a:tcPr>
                </a:tc>
                <a:tc>
                  <a:txBody>
                    <a:bodyPr/>
                    <a:lstStyle/>
                    <a:p>
                      <a:pPr algn="ctr"/>
                      <a:r>
                        <a:rPr lang="en-US" dirty="0" smtClean="0">
                          <a:solidFill>
                            <a:schemeClr val="tx1"/>
                          </a:solidFill>
                        </a:rPr>
                        <a:t>50</a:t>
                      </a:r>
                      <a:endParaRPr lang="en-US" dirty="0">
                        <a:solidFill>
                          <a:schemeClr val="tx1"/>
                        </a:solidFill>
                      </a:endParaRPr>
                    </a:p>
                  </a:txBody>
                  <a:tcPr marL="9525" marR="9525" marT="9525" marB="0" anchor="b" horzOverflow="overflow">
                    <a:solidFill>
                      <a:schemeClr val="bg1"/>
                    </a:solidFill>
                  </a:tcPr>
                </a:tc>
              </a:tr>
              <a:tr h="320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Staff Housing Fund</a:t>
                      </a:r>
                    </a:p>
                  </a:txBody>
                  <a:tcPr marL="9525" marR="9525" marT="9525" marB="0" anchor="b" horzOverflow="overflow">
                    <a:solidFill>
                      <a:schemeClr val="bg1"/>
                    </a:solidFill>
                  </a:tcPr>
                </a:tc>
                <a:tc>
                  <a:txBody>
                    <a:bodyPr/>
                    <a:lstStyle/>
                    <a:p>
                      <a:pPr algn="ctr"/>
                      <a:r>
                        <a:rPr lang="en-US" dirty="0" smtClean="0">
                          <a:solidFill>
                            <a:schemeClr val="tx1"/>
                          </a:solidFill>
                        </a:rPr>
                        <a:t>0.013</a:t>
                      </a:r>
                      <a:endParaRPr lang="en-US" dirty="0">
                        <a:solidFill>
                          <a:schemeClr val="tx1"/>
                        </a:solidFill>
                      </a:endParaRPr>
                    </a:p>
                  </a:txBody>
                  <a:tcPr marL="9525" marR="9525" marT="9525" marB="0" anchor="b" horzOverflow="overflow">
                    <a:solidFill>
                      <a:schemeClr val="bg1"/>
                    </a:solidFill>
                  </a:tcPr>
                </a:tc>
                <a:tc>
                  <a:txBody>
                    <a:bodyPr/>
                    <a:lstStyle/>
                    <a:p>
                      <a:pPr algn="ctr"/>
                      <a:r>
                        <a:rPr lang="en-US" kern="1200" dirty="0" smtClean="0">
                          <a:solidFill>
                            <a:schemeClr val="tx1"/>
                          </a:solidFill>
                          <a:latin typeface="+mn-lt"/>
                          <a:ea typeface="+mn-ea"/>
                          <a:cs typeface="+mn-cs"/>
                        </a:rPr>
                        <a:t>-</a:t>
                      </a:r>
                      <a:endParaRPr lang="en-US" kern="1200" dirty="0">
                        <a:solidFill>
                          <a:schemeClr val="tx1"/>
                        </a:solidFill>
                        <a:latin typeface="+mn-lt"/>
                        <a:ea typeface="+mn-ea"/>
                        <a:cs typeface="+mn-cs"/>
                      </a:endParaRPr>
                    </a:p>
                  </a:txBody>
                  <a:tcPr marL="9525" marR="9525" marT="9525" marB="0" anchor="b" horzOverflow="overflow">
                    <a:solidFill>
                      <a:schemeClr val="bg1"/>
                    </a:solidFill>
                  </a:tcPr>
                </a:tc>
                <a:tc>
                  <a:txBody>
                    <a:bodyPr/>
                    <a:lstStyle/>
                    <a:p>
                      <a:pPr algn="ctr"/>
                      <a:r>
                        <a:rPr lang="en-US" dirty="0" smtClean="0">
                          <a:solidFill>
                            <a:schemeClr val="tx1"/>
                          </a:solidFill>
                        </a:rPr>
                        <a:t>-</a:t>
                      </a:r>
                      <a:endParaRPr lang="en-US" dirty="0">
                        <a:solidFill>
                          <a:schemeClr val="tx1"/>
                        </a:solidFill>
                      </a:endParaRPr>
                    </a:p>
                  </a:txBody>
                  <a:tcPr marL="9525" marR="9525" marT="9525" marB="0" anchor="b" horzOverflow="overflow">
                    <a:solidFill>
                      <a:schemeClr val="bg1"/>
                    </a:solidFill>
                  </a:tcPr>
                </a:tc>
              </a:tr>
              <a:tr h="320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Debt Charges External Debt</a:t>
                      </a:r>
                    </a:p>
                  </a:txBody>
                  <a:tcPr marL="9525" marR="9525" marT="9525" marB="0" anchor="b" horzOverflow="overflow">
                    <a:solidFill>
                      <a:schemeClr val="bg1"/>
                    </a:solidFill>
                  </a:tcPr>
                </a:tc>
                <a:tc>
                  <a:txBody>
                    <a:bodyPr/>
                    <a:lstStyle/>
                    <a:p>
                      <a:pPr algn="ctr"/>
                      <a:r>
                        <a:rPr lang="en-US" dirty="0" smtClean="0">
                          <a:solidFill>
                            <a:schemeClr val="tx1"/>
                          </a:solidFill>
                        </a:rPr>
                        <a:t>0.263</a:t>
                      </a:r>
                      <a:endParaRPr lang="en-US" dirty="0">
                        <a:solidFill>
                          <a:schemeClr val="tx1"/>
                        </a:solidFill>
                      </a:endParaRPr>
                    </a:p>
                  </a:txBody>
                  <a:tcPr marL="9525" marR="9525" marT="9525" marB="0" anchor="b" horzOverflow="overflow">
                    <a:solidFill>
                      <a:schemeClr val="bg1"/>
                    </a:solidFill>
                  </a:tcPr>
                </a:tc>
                <a:tc>
                  <a:txBody>
                    <a:bodyPr/>
                    <a:lstStyle/>
                    <a:p>
                      <a:pPr algn="ctr"/>
                      <a:r>
                        <a:rPr lang="en-US" kern="1200" dirty="0" smtClean="0">
                          <a:solidFill>
                            <a:schemeClr val="tx1"/>
                          </a:solidFill>
                          <a:latin typeface="+mn-lt"/>
                          <a:ea typeface="+mn-ea"/>
                          <a:cs typeface="+mn-cs"/>
                        </a:rPr>
                        <a:t>0.157</a:t>
                      </a:r>
                    </a:p>
                  </a:txBody>
                  <a:tcPr marL="9525" marR="9525" marT="9525" marB="0" anchor="b" horzOverflow="overflow">
                    <a:solidFill>
                      <a:schemeClr val="bg1"/>
                    </a:solidFill>
                  </a:tcPr>
                </a:tc>
                <a:tc>
                  <a:txBody>
                    <a:bodyPr/>
                    <a:lstStyle/>
                    <a:p>
                      <a:pPr algn="ctr"/>
                      <a:r>
                        <a:rPr lang="en-US" dirty="0" smtClean="0">
                          <a:solidFill>
                            <a:schemeClr val="tx1"/>
                          </a:solidFill>
                        </a:rPr>
                        <a:t>60</a:t>
                      </a:r>
                      <a:endParaRPr lang="en-US" dirty="0">
                        <a:solidFill>
                          <a:schemeClr val="tx1"/>
                        </a:solidFill>
                      </a:endParaRPr>
                    </a:p>
                  </a:txBody>
                  <a:tcPr marL="9525" marR="9525" marT="9525" marB="0" anchor="b" horzOverflow="overflow">
                    <a:solidFill>
                      <a:schemeClr val="bg1"/>
                    </a:solidFill>
                  </a:tcPr>
                </a:tc>
              </a:tr>
              <a:tr h="320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Debt Charges Internal Debt</a:t>
                      </a:r>
                    </a:p>
                  </a:txBody>
                  <a:tcPr marL="9525" marR="9525" marT="9525" marB="0" anchor="b" horzOverflow="overflow">
                    <a:solidFill>
                      <a:schemeClr val="bg1"/>
                    </a:solidFill>
                  </a:tcPr>
                </a:tc>
                <a:tc>
                  <a:txBody>
                    <a:bodyPr/>
                    <a:lstStyle/>
                    <a:p>
                      <a:pPr algn="ctr"/>
                      <a:r>
                        <a:rPr lang="en-US" dirty="0" smtClean="0">
                          <a:solidFill>
                            <a:schemeClr val="tx1"/>
                          </a:solidFill>
                        </a:rPr>
                        <a:t>1.740</a:t>
                      </a:r>
                      <a:endParaRPr lang="en-US" dirty="0">
                        <a:solidFill>
                          <a:schemeClr val="tx1"/>
                        </a:solidFill>
                      </a:endParaRPr>
                    </a:p>
                  </a:txBody>
                  <a:tcPr marL="9525" marR="9525" marT="9525" marB="0" anchor="b" horzOverflow="overflow">
                    <a:solidFill>
                      <a:schemeClr val="bg1"/>
                    </a:solidFill>
                  </a:tcPr>
                </a:tc>
                <a:tc>
                  <a:txBody>
                    <a:bodyPr/>
                    <a:lstStyle/>
                    <a:p>
                      <a:pPr algn="ctr"/>
                      <a:r>
                        <a:rPr lang="en-US" kern="1200" dirty="0" smtClean="0">
                          <a:solidFill>
                            <a:schemeClr val="tx1"/>
                          </a:solidFill>
                          <a:latin typeface="+mn-lt"/>
                          <a:ea typeface="+mn-ea"/>
                          <a:cs typeface="+mn-cs"/>
                        </a:rPr>
                        <a:t>2.836</a:t>
                      </a:r>
                      <a:endParaRPr lang="en-US" kern="1200" dirty="0">
                        <a:solidFill>
                          <a:schemeClr val="tx1"/>
                        </a:solidFill>
                        <a:latin typeface="+mn-lt"/>
                        <a:ea typeface="+mn-ea"/>
                        <a:cs typeface="+mn-cs"/>
                      </a:endParaRPr>
                    </a:p>
                  </a:txBody>
                  <a:tcPr marL="9525" marR="9525" marT="9525" marB="0" anchor="b" horzOverflow="overflow">
                    <a:solidFill>
                      <a:schemeClr val="bg1"/>
                    </a:solidFill>
                  </a:tcPr>
                </a:tc>
                <a:tc>
                  <a:txBody>
                    <a:bodyPr/>
                    <a:lstStyle/>
                    <a:p>
                      <a:pPr algn="ctr"/>
                      <a:r>
                        <a:rPr lang="en-US" dirty="0" smtClean="0">
                          <a:solidFill>
                            <a:schemeClr val="tx1"/>
                          </a:solidFill>
                        </a:rPr>
                        <a:t>163</a:t>
                      </a:r>
                      <a:endParaRPr lang="en-US" dirty="0">
                        <a:solidFill>
                          <a:schemeClr val="tx1"/>
                        </a:solidFill>
                      </a:endParaRPr>
                    </a:p>
                  </a:txBody>
                  <a:tcPr marL="9525" marR="9525" marT="9525" marB="0" anchor="b" horzOverflow="overflow">
                    <a:solidFill>
                      <a:schemeClr val="bg1"/>
                    </a:solidFill>
                  </a:tcPr>
                </a:tc>
              </a:tr>
              <a:tr h="320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Arial" charset="0"/>
                        </a:rPr>
                        <a:t>Debt Charges (Bond)</a:t>
                      </a:r>
                    </a:p>
                  </a:txBody>
                  <a:tcPr marL="9525" marR="9525" marT="9525" marB="0" anchor="b" horzOverflow="overflow">
                    <a:solidFill>
                      <a:schemeClr val="bg1"/>
                    </a:solidFill>
                  </a:tcPr>
                </a:tc>
                <a:tc>
                  <a:txBody>
                    <a:bodyPr/>
                    <a:lstStyle/>
                    <a:p>
                      <a:pPr algn="ctr"/>
                      <a:r>
                        <a:rPr lang="en-US" dirty="0" smtClean="0">
                          <a:solidFill>
                            <a:schemeClr val="tx1"/>
                          </a:solidFill>
                        </a:rPr>
                        <a:t>0.961</a:t>
                      </a:r>
                      <a:endParaRPr lang="en-US" dirty="0">
                        <a:solidFill>
                          <a:schemeClr val="tx1"/>
                        </a:solidFill>
                      </a:endParaRPr>
                    </a:p>
                  </a:txBody>
                  <a:tcPr marL="9525" marR="9525" marT="9525" marB="0" anchor="b" horzOverflow="overflow">
                    <a:solidFill>
                      <a:schemeClr val="bg1"/>
                    </a:solidFill>
                  </a:tcPr>
                </a:tc>
                <a:tc>
                  <a:txBody>
                    <a:bodyPr/>
                    <a:lstStyle/>
                    <a:p>
                      <a:pPr algn="ctr"/>
                      <a:r>
                        <a:rPr lang="en-US" kern="1200" dirty="0" smtClean="0">
                          <a:solidFill>
                            <a:schemeClr val="tx1"/>
                          </a:solidFill>
                          <a:latin typeface="+mn-lt"/>
                          <a:ea typeface="+mn-ea"/>
                          <a:cs typeface="+mn-cs"/>
                        </a:rPr>
                        <a:t>-</a:t>
                      </a:r>
                      <a:endParaRPr lang="en-US" kern="1200" dirty="0">
                        <a:solidFill>
                          <a:schemeClr val="tx1"/>
                        </a:solidFill>
                        <a:latin typeface="+mn-lt"/>
                        <a:ea typeface="+mn-ea"/>
                        <a:cs typeface="+mn-cs"/>
                      </a:endParaRPr>
                    </a:p>
                  </a:txBody>
                  <a:tcPr marL="9525" marR="9525" marT="9525" marB="0" anchor="b" horzOverflow="overflow">
                    <a:solidFill>
                      <a:schemeClr val="bg1"/>
                    </a:solidFill>
                  </a:tcPr>
                </a:tc>
                <a:tc>
                  <a:txBody>
                    <a:bodyPr/>
                    <a:lstStyle/>
                    <a:p>
                      <a:pPr algn="ctr"/>
                      <a:r>
                        <a:rPr lang="en-US" dirty="0" smtClean="0">
                          <a:solidFill>
                            <a:schemeClr val="tx1"/>
                          </a:solidFill>
                        </a:rPr>
                        <a:t>-</a:t>
                      </a:r>
                      <a:endParaRPr lang="en-US" dirty="0">
                        <a:solidFill>
                          <a:schemeClr val="tx1"/>
                        </a:solidFill>
                      </a:endParaRPr>
                    </a:p>
                  </a:txBody>
                  <a:tcPr marL="9525" marR="9525" marT="9525" marB="0" anchor="b" horzOverflow="overflow">
                    <a:solidFill>
                      <a:schemeClr val="bg1"/>
                    </a:solidFill>
                  </a:tcPr>
                </a:tc>
              </a:tr>
            </a:tbl>
          </a:graphicData>
        </a:graphic>
      </p:graphicFrame>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990600" y="206375"/>
            <a:ext cx="6629400" cy="650875"/>
          </a:xfrm>
        </p:spPr>
        <p:txBody>
          <a:bodyPr>
            <a:normAutofit fontScale="90000"/>
          </a:bodyPr>
          <a:lstStyle/>
          <a:p>
            <a:pPr eaLnBrk="1" fontAlgn="auto" hangingPunct="1">
              <a:spcAft>
                <a:spcPts val="0"/>
              </a:spcAft>
              <a:defRPr/>
            </a:pPr>
            <a:r>
              <a:rPr lang="en-US" b="1" dirty="0" smtClean="0">
                <a:solidFill>
                  <a:srgbClr val="002060"/>
                </a:solidFill>
              </a:rPr>
              <a:t>Overhead Cost Appraisal</a:t>
            </a:r>
          </a:p>
        </p:txBody>
      </p:sp>
      <p:sp>
        <p:nvSpPr>
          <p:cNvPr id="40963" name="Footer Placeholder 5"/>
          <p:cNvSpPr>
            <a:spLocks noGrp="1"/>
          </p:cNvSpPr>
          <p:nvPr>
            <p:ph type="ftr" sz="quarter" idx="11"/>
          </p:nvPr>
        </p:nvSpPr>
        <p:spPr bwMode="auto">
          <a:xfrm>
            <a:off x="228600" y="4705350"/>
            <a:ext cx="8686800" cy="2540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534400" y="4629150"/>
            <a:ext cx="457200" cy="342900"/>
          </a:xfrm>
        </p:spPr>
        <p:txBody>
          <a:bodyPr>
            <a:normAutofit/>
          </a:bodyPr>
          <a:lstStyle/>
          <a:p>
            <a:pPr>
              <a:defRPr/>
            </a:pPr>
            <a:fld id="{8C7DB571-53F4-4DF8-8D01-8F597F6555FD}" type="slidenum">
              <a:rPr lang="en-US"/>
              <a:pPr>
                <a:defRPr/>
              </a:pPr>
              <a:t>34</a:t>
            </a:fld>
            <a:endParaRPr lang="en-US" dirty="0"/>
          </a:p>
        </p:txBody>
      </p:sp>
      <p:sp>
        <p:nvSpPr>
          <p:cNvPr id="34819" name="Rectangle 3"/>
          <p:cNvSpPr>
            <a:spLocks noGrp="1" noChangeArrowheads="1"/>
          </p:cNvSpPr>
          <p:nvPr>
            <p:ph sz="quarter" idx="1"/>
          </p:nvPr>
        </p:nvSpPr>
        <p:spPr>
          <a:xfrm>
            <a:off x="609600" y="1047750"/>
            <a:ext cx="8077200" cy="3581400"/>
          </a:xfrm>
        </p:spPr>
        <p:txBody>
          <a:bodyPr>
            <a:normAutofit/>
          </a:bodyPr>
          <a:lstStyle/>
          <a:p>
            <a:pPr marL="342900" lvl="3" indent="-342900" eaLnBrk="1" fontAlgn="auto" hangingPunct="1">
              <a:spcBef>
                <a:spcPts val="370"/>
              </a:spcBef>
              <a:spcAft>
                <a:spcPts val="0"/>
              </a:spcAft>
              <a:buClr>
                <a:schemeClr val="accent3"/>
              </a:buClr>
              <a:buFont typeface="Wingdings" pitchFamily="2" charset="2"/>
              <a:buChar char="v"/>
              <a:defRPr/>
            </a:pPr>
            <a:endParaRPr lang="en-US" b="1" dirty="0" smtClean="0">
              <a:solidFill>
                <a:srgbClr val="FF0000"/>
              </a:solidFill>
            </a:endParaRPr>
          </a:p>
          <a:p>
            <a:pPr marL="342900" lvl="3" indent="-342900" eaLnBrk="1" fontAlgn="auto" hangingPunct="1">
              <a:spcBef>
                <a:spcPts val="370"/>
              </a:spcBef>
              <a:spcAft>
                <a:spcPts val="0"/>
              </a:spcAft>
              <a:buClr>
                <a:schemeClr val="accent3"/>
              </a:buClr>
              <a:buFont typeface="Wingdings" pitchFamily="2" charset="2"/>
              <a:buChar char="v"/>
              <a:defRPr/>
            </a:pPr>
            <a:r>
              <a:rPr lang="en-US" b="1" dirty="0" smtClean="0"/>
              <a:t>Total core Overhead Cost Performed at 110% compared to IGR performance of 73%; we need to contain actual Overhead Costs relative to budget  to not more than the IGR performance rate; here again concerted action is required by all concerned</a:t>
            </a:r>
          </a:p>
          <a:p>
            <a:pPr marL="342900" lvl="3" indent="-342900" eaLnBrk="1" fontAlgn="auto" hangingPunct="1">
              <a:spcBef>
                <a:spcPts val="370"/>
              </a:spcBef>
              <a:spcAft>
                <a:spcPts val="0"/>
              </a:spcAft>
              <a:buClr>
                <a:schemeClr val="accent3"/>
              </a:buClr>
              <a:buNone/>
              <a:defRPr/>
            </a:pPr>
            <a:r>
              <a:rPr lang="en-US" b="1" dirty="0" smtClean="0"/>
              <a:t>  </a:t>
            </a:r>
          </a:p>
          <a:p>
            <a:pPr marL="342900" lvl="3" indent="-342900" eaLnBrk="1" fontAlgn="auto" hangingPunct="1">
              <a:spcBef>
                <a:spcPts val="370"/>
              </a:spcBef>
              <a:spcAft>
                <a:spcPts val="0"/>
              </a:spcAft>
              <a:buClr>
                <a:schemeClr val="accent3"/>
              </a:buClr>
              <a:buFont typeface="Wingdings" pitchFamily="2" charset="2"/>
              <a:buChar char="v"/>
              <a:defRPr/>
            </a:pPr>
            <a:r>
              <a:rPr lang="en-US" b="1" dirty="0" smtClean="0"/>
              <a:t>Debt Charges on Internal Debts amounted to 163%  of budget, mainly reflecting tightness in the money market resulting in higher borrowing costs</a:t>
            </a:r>
          </a:p>
          <a:p>
            <a:pPr marL="571500" lvl="4" indent="-342900" eaLnBrk="1" fontAlgn="auto" hangingPunct="1">
              <a:spcBef>
                <a:spcPts val="370"/>
              </a:spcBef>
              <a:spcAft>
                <a:spcPts val="0"/>
              </a:spcAft>
              <a:buClr>
                <a:schemeClr val="accent3"/>
              </a:buClr>
              <a:buFontTx/>
              <a:buNone/>
              <a:defRPr/>
            </a:pPr>
            <a:r>
              <a:rPr lang="en-US" b="1" dirty="0" smtClean="0"/>
              <a:t> </a:t>
            </a:r>
          </a:p>
        </p:txBody>
      </p:sp>
      <p:pic>
        <p:nvPicPr>
          <p:cNvPr id="4096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096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914400" y="514350"/>
            <a:ext cx="7772400" cy="762000"/>
          </a:xfrm>
        </p:spPr>
        <p:txBody>
          <a:bodyPr/>
          <a:lstStyle/>
          <a:p>
            <a:r>
              <a:rPr lang="en-US" sz="2800" dirty="0" smtClean="0">
                <a:solidFill>
                  <a:srgbClr val="002060"/>
                </a:solidFill>
                <a:latin typeface="Arial" charset="0"/>
                <a:cs typeface="Arial" charset="0"/>
              </a:rPr>
              <a:t>Y2012 Recurrent Expenditure (Jan – Mar,’12) </a:t>
            </a:r>
          </a:p>
        </p:txBody>
      </p:sp>
      <p:graphicFrame>
        <p:nvGraphicFramePr>
          <p:cNvPr id="6" name="Content Placeholder 5"/>
          <p:cNvGraphicFramePr>
            <a:graphicFrameLocks noGrp="1"/>
          </p:cNvGraphicFramePr>
          <p:nvPr>
            <p:ph sz="quarter" idx="1"/>
          </p:nvPr>
        </p:nvGraphicFramePr>
        <p:xfrm>
          <a:off x="838200" y="1733550"/>
          <a:ext cx="7772400" cy="2819399"/>
        </p:xfrm>
        <a:graphic>
          <a:graphicData uri="http://schemas.openxmlformats.org/drawingml/2006/table">
            <a:tbl>
              <a:tblPr firstRow="1" bandRow="1">
                <a:tableStyleId>{5C22544A-7EE6-4342-B048-85BDC9FD1C3A}</a:tableStyleId>
              </a:tblPr>
              <a:tblGrid>
                <a:gridCol w="1943100"/>
                <a:gridCol w="1943100"/>
                <a:gridCol w="1943100"/>
                <a:gridCol w="1943100"/>
              </a:tblGrid>
              <a:tr h="86668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Detail</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Budget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Nbn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Actual</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Nbn</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Performance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a:t>
                      </a:r>
                    </a:p>
                  </a:txBody>
                  <a:tcPr horzOverflow="overflow">
                    <a:solidFill>
                      <a:schemeClr val="bg1"/>
                    </a:solidFill>
                  </a:tcPr>
                </a:tc>
              </a:tr>
              <a:tr h="6509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cs typeface="Arial" charset="0"/>
                        </a:rPr>
                        <a:t>Total Recurrent</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58.405</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50.736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87</a:t>
                      </a:r>
                    </a:p>
                  </a:txBody>
                  <a:tcPr horzOverflow="overflow">
                    <a:solidFill>
                      <a:schemeClr val="bg1"/>
                    </a:solidFill>
                  </a:tcPr>
                </a:tc>
              </a:tr>
              <a:tr h="6509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err="1" smtClean="0">
                          <a:ln>
                            <a:noFill/>
                          </a:ln>
                          <a:solidFill>
                            <a:schemeClr val="tx1"/>
                          </a:solidFill>
                          <a:effectLst/>
                          <a:latin typeface="Arial" charset="0"/>
                          <a:cs typeface="Arial" charset="0"/>
                        </a:rPr>
                        <a:t>i</a:t>
                      </a:r>
                      <a:r>
                        <a:rPr kumimoji="0" lang="en-US" sz="1200" b="0" i="0" u="none" strike="noStrike" cap="none" normalizeH="0" baseline="0" dirty="0" smtClean="0">
                          <a:ln>
                            <a:noFill/>
                          </a:ln>
                          <a:solidFill>
                            <a:schemeClr val="tx1"/>
                          </a:solidFill>
                          <a:effectLst/>
                          <a:latin typeface="Arial" charset="0"/>
                          <a:cs typeface="Arial" charset="0"/>
                        </a:rPr>
                        <a:t>. Personnel Cost</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lang="en-US" sz="1200" dirty="0" smtClean="0">
                          <a:latin typeface="Arial" pitchFamily="34" charset="0"/>
                          <a:cs typeface="Arial" pitchFamily="34" charset="0"/>
                        </a:rPr>
                        <a:t>20.406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19.046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93</a:t>
                      </a:r>
                    </a:p>
                  </a:txBody>
                  <a:tcPr horzOverflow="overflow">
                    <a:solidFill>
                      <a:schemeClr val="bg1"/>
                    </a:solidFill>
                  </a:tcPr>
                </a:tc>
              </a:tr>
              <a:tr h="65090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smtClean="0">
                          <a:ln>
                            <a:noFill/>
                          </a:ln>
                          <a:solidFill>
                            <a:schemeClr val="tx1"/>
                          </a:solidFill>
                          <a:effectLst/>
                          <a:latin typeface="Arial" charset="0"/>
                          <a:cs typeface="Arial" charset="0"/>
                        </a:rPr>
                        <a:t>ii. Overhead Cost</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lang="en-US" sz="1200" dirty="0" smtClean="0">
                          <a:latin typeface="Arial" pitchFamily="34" charset="0"/>
                          <a:cs typeface="Arial" pitchFamily="34" charset="0"/>
                        </a:rPr>
                        <a:t>37.999</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31.690</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83</a:t>
                      </a:r>
                    </a:p>
                  </a:txBody>
                  <a:tcPr horzOverflow="overflow">
                    <a:solidFill>
                      <a:schemeClr val="bg1"/>
                    </a:solidFill>
                  </a:tcPr>
                </a:tc>
              </a:tr>
            </a:tbl>
          </a:graphicData>
        </a:graphic>
      </p:graphicFrame>
      <p:sp>
        <p:nvSpPr>
          <p:cNvPr id="42014" name="Footer Placeholder 3"/>
          <p:cNvSpPr>
            <a:spLocks noGrp="1"/>
          </p:cNvSpPr>
          <p:nvPr>
            <p:ph type="ftr" sz="quarter" idx="11"/>
          </p:nvPr>
        </p:nvSpPr>
        <p:spPr bwMode="auto">
          <a:xfrm>
            <a:off x="914400" y="4629150"/>
            <a:ext cx="48006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5" name="Slide Number Placeholder 4"/>
          <p:cNvSpPr>
            <a:spLocks noGrp="1"/>
          </p:cNvSpPr>
          <p:nvPr>
            <p:ph type="sldNum" sz="quarter" idx="12"/>
          </p:nvPr>
        </p:nvSpPr>
        <p:spPr>
          <a:xfrm>
            <a:off x="8458200" y="4629150"/>
            <a:ext cx="457200" cy="342900"/>
          </a:xfrm>
        </p:spPr>
        <p:txBody>
          <a:bodyPr/>
          <a:lstStyle/>
          <a:p>
            <a:pPr>
              <a:defRPr/>
            </a:pPr>
            <a:fld id="{BCBCCD86-F5C8-4FAD-AE2D-CE194A33E47D}" type="slidenum">
              <a:rPr lang="en-US" smtClean="0"/>
              <a:pPr>
                <a:defRPr/>
              </a:pPr>
              <a:t>35</a:t>
            </a:fld>
            <a:endParaRPr lang="en-US" dirty="0"/>
          </a:p>
        </p:txBody>
      </p:sp>
      <p:pic>
        <p:nvPicPr>
          <p:cNvPr id="42016" name="Picture 7" descr="MEPB fin_0.tmp"/>
          <p:cNvPicPr>
            <a:picLocks noChangeAspect="1"/>
          </p:cNvPicPr>
          <p:nvPr/>
        </p:nvPicPr>
        <p:blipFill>
          <a:blip r:embed="rId2" cstate="print"/>
          <a:srcRect l="6554" t="11111" r="63655" b="61111"/>
          <a:stretch>
            <a:fillRect/>
          </a:stretch>
        </p:blipFill>
        <p:spPr bwMode="auto">
          <a:xfrm>
            <a:off x="228600" y="133350"/>
            <a:ext cx="804863" cy="838200"/>
          </a:xfrm>
          <a:prstGeom prst="rect">
            <a:avLst/>
          </a:prstGeom>
          <a:noFill/>
          <a:ln w="9525">
            <a:noFill/>
            <a:miter lim="800000"/>
            <a:headEnd/>
            <a:tailEnd/>
          </a:ln>
        </p:spPr>
      </p:pic>
      <p:pic>
        <p:nvPicPr>
          <p:cNvPr id="42017" name="Picture 9" descr="MEPB fin_0.tmp"/>
          <p:cNvPicPr>
            <a:picLocks noChangeAspect="1"/>
          </p:cNvPicPr>
          <p:nvPr/>
        </p:nvPicPr>
        <p:blipFill>
          <a:blip r:embed="rId3" cstate="print"/>
          <a:srcRect l="37587" t="2222" r="1588" b="55556"/>
          <a:stretch>
            <a:fillRect/>
          </a:stretch>
        </p:blipFill>
        <p:spPr bwMode="auto">
          <a:xfrm>
            <a:off x="7767638" y="0"/>
            <a:ext cx="1376362"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914400" y="206375"/>
            <a:ext cx="7772400" cy="1146175"/>
          </a:xfrm>
        </p:spPr>
        <p:txBody>
          <a:bodyPr/>
          <a:lstStyle/>
          <a:p>
            <a:pPr algn="ctr"/>
            <a:r>
              <a:rPr lang="en-US" sz="2800" b="1" dirty="0" smtClean="0"/>
              <a:t>Q1 RECURRENT EXPENDITURE </a:t>
            </a:r>
            <a:br>
              <a:rPr lang="en-US" sz="2800" b="1" dirty="0" smtClean="0"/>
            </a:br>
            <a:r>
              <a:rPr lang="en-US" sz="2800" b="1" dirty="0" smtClean="0"/>
              <a:t>FROM Y2008 TO Y2012</a:t>
            </a:r>
          </a:p>
        </p:txBody>
      </p:sp>
      <p:graphicFrame>
        <p:nvGraphicFramePr>
          <p:cNvPr id="7" name="Content Placeholder 6"/>
          <p:cNvGraphicFramePr>
            <a:graphicFrameLocks noGrp="1"/>
          </p:cNvGraphicFramePr>
          <p:nvPr>
            <p:ph sz="quarter" idx="1"/>
          </p:nvPr>
        </p:nvGraphicFramePr>
        <p:xfrm>
          <a:off x="990600" y="1428750"/>
          <a:ext cx="7696200" cy="2225040"/>
        </p:xfrm>
        <a:graphic>
          <a:graphicData uri="http://schemas.openxmlformats.org/drawingml/2006/table">
            <a:tbl>
              <a:tblPr firstRow="1" bandRow="1">
                <a:tableStyleId>{5C22544A-7EE6-4342-B048-85BDC9FD1C3A}</a:tableStyleId>
              </a:tblPr>
              <a:tblGrid>
                <a:gridCol w="1924050"/>
                <a:gridCol w="1924050"/>
                <a:gridCol w="1924050"/>
                <a:gridCol w="1924050"/>
              </a:tblGrid>
              <a:tr h="370840">
                <a:tc>
                  <a:txBody>
                    <a:bodyPr/>
                    <a:lstStyle/>
                    <a:p>
                      <a:r>
                        <a:rPr lang="en-US" dirty="0" smtClean="0">
                          <a:solidFill>
                            <a:schemeClr val="tx1"/>
                          </a:solidFill>
                        </a:rPr>
                        <a:t>YEAR</a:t>
                      </a:r>
                      <a:endParaRPr lang="en-US" dirty="0">
                        <a:solidFill>
                          <a:schemeClr val="tx1"/>
                        </a:solidFill>
                      </a:endParaRPr>
                    </a:p>
                  </a:txBody>
                  <a:tcPr>
                    <a:solidFill>
                      <a:schemeClr val="bg1"/>
                    </a:solidFill>
                  </a:tcPr>
                </a:tc>
                <a:tc>
                  <a:txBody>
                    <a:bodyPr/>
                    <a:lstStyle/>
                    <a:p>
                      <a:r>
                        <a:rPr lang="en-US" dirty="0" smtClean="0">
                          <a:solidFill>
                            <a:schemeClr val="tx1"/>
                          </a:solidFill>
                        </a:rPr>
                        <a:t>PROVISION</a:t>
                      </a:r>
                      <a:endParaRPr lang="en-US" dirty="0">
                        <a:solidFill>
                          <a:schemeClr val="tx1"/>
                        </a:solidFill>
                      </a:endParaRPr>
                    </a:p>
                  </a:txBody>
                  <a:tcPr>
                    <a:solidFill>
                      <a:schemeClr val="bg1"/>
                    </a:solidFill>
                  </a:tcPr>
                </a:tc>
                <a:tc>
                  <a:txBody>
                    <a:bodyPr/>
                    <a:lstStyle/>
                    <a:p>
                      <a:r>
                        <a:rPr lang="en-US" dirty="0" smtClean="0">
                          <a:solidFill>
                            <a:schemeClr val="tx1"/>
                          </a:solidFill>
                        </a:rPr>
                        <a:t>ACTUAL</a:t>
                      </a:r>
                      <a:endParaRPr lang="en-US" dirty="0">
                        <a:solidFill>
                          <a:schemeClr val="tx1"/>
                        </a:solidFill>
                      </a:endParaRPr>
                    </a:p>
                  </a:txBody>
                  <a:tcPr>
                    <a:solidFill>
                      <a:schemeClr val="bg1"/>
                    </a:solidFill>
                  </a:tcPr>
                </a:tc>
                <a:tc>
                  <a:txBody>
                    <a:bodyPr/>
                    <a:lstStyle/>
                    <a:p>
                      <a:r>
                        <a:rPr lang="en-US" dirty="0" smtClean="0">
                          <a:solidFill>
                            <a:schemeClr val="tx1"/>
                          </a:solidFill>
                        </a:rPr>
                        <a:t>%</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2008</a:t>
                      </a:r>
                      <a:endParaRPr lang="en-US" dirty="0">
                        <a:solidFill>
                          <a:schemeClr val="tx1"/>
                        </a:solidFill>
                      </a:endParaRPr>
                    </a:p>
                  </a:txBody>
                  <a:tcPr>
                    <a:solidFill>
                      <a:schemeClr val="bg1"/>
                    </a:solidFill>
                  </a:tcPr>
                </a:tc>
                <a:tc>
                  <a:txBody>
                    <a:bodyPr/>
                    <a:lstStyle/>
                    <a:p>
                      <a:r>
                        <a:rPr lang="en-US" dirty="0" smtClean="0">
                          <a:solidFill>
                            <a:schemeClr val="tx1"/>
                          </a:solidFill>
                        </a:rPr>
                        <a:t>39.909</a:t>
                      </a:r>
                      <a:endParaRPr lang="en-US" dirty="0">
                        <a:solidFill>
                          <a:schemeClr val="tx1"/>
                        </a:solidFill>
                      </a:endParaRPr>
                    </a:p>
                  </a:txBody>
                  <a:tcPr>
                    <a:solidFill>
                      <a:schemeClr val="bg1"/>
                    </a:solidFill>
                  </a:tcPr>
                </a:tc>
                <a:tc>
                  <a:txBody>
                    <a:bodyPr/>
                    <a:lstStyle/>
                    <a:p>
                      <a:pPr algn="l"/>
                      <a:r>
                        <a:rPr lang="en-US" dirty="0" smtClean="0">
                          <a:solidFill>
                            <a:schemeClr val="tx1"/>
                          </a:solidFill>
                        </a:rPr>
                        <a:t>          28.765</a:t>
                      </a:r>
                      <a:endParaRPr lang="en-US" dirty="0">
                        <a:solidFill>
                          <a:schemeClr val="tx1"/>
                        </a:solidFill>
                      </a:endParaRPr>
                    </a:p>
                  </a:txBody>
                  <a:tcPr>
                    <a:solidFill>
                      <a:schemeClr val="bg1"/>
                    </a:solidFill>
                  </a:tcPr>
                </a:tc>
                <a:tc>
                  <a:txBody>
                    <a:bodyPr/>
                    <a:lstStyle/>
                    <a:p>
                      <a:pPr algn="l"/>
                      <a:r>
                        <a:rPr lang="en-US" dirty="0" smtClean="0">
                          <a:solidFill>
                            <a:schemeClr val="tx1"/>
                          </a:solidFill>
                        </a:rPr>
                        <a:t>               72</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2009</a:t>
                      </a:r>
                      <a:endParaRPr lang="en-US" dirty="0">
                        <a:solidFill>
                          <a:schemeClr val="tx1"/>
                        </a:solidFill>
                      </a:endParaRPr>
                    </a:p>
                  </a:txBody>
                  <a:tcPr>
                    <a:solidFill>
                      <a:schemeClr val="bg1"/>
                    </a:solidFill>
                  </a:tcPr>
                </a:tc>
                <a:tc>
                  <a:txBody>
                    <a:bodyPr/>
                    <a:lstStyle/>
                    <a:p>
                      <a:r>
                        <a:rPr lang="en-US" dirty="0" smtClean="0">
                          <a:solidFill>
                            <a:schemeClr val="tx1"/>
                          </a:solidFill>
                        </a:rPr>
                        <a:t>39.866</a:t>
                      </a:r>
                      <a:endParaRPr lang="en-US" dirty="0">
                        <a:solidFill>
                          <a:schemeClr val="tx1"/>
                        </a:solidFill>
                      </a:endParaRPr>
                    </a:p>
                  </a:txBody>
                  <a:tcPr>
                    <a:solidFill>
                      <a:schemeClr val="bg1"/>
                    </a:solidFill>
                  </a:tcPr>
                </a:tc>
                <a:tc>
                  <a:txBody>
                    <a:bodyPr/>
                    <a:lstStyle/>
                    <a:p>
                      <a:pPr algn="l"/>
                      <a:r>
                        <a:rPr lang="en-US" dirty="0" smtClean="0">
                          <a:solidFill>
                            <a:schemeClr val="tx1"/>
                          </a:solidFill>
                        </a:rPr>
                        <a:t>             33.132</a:t>
                      </a:r>
                      <a:endParaRPr lang="en-US" dirty="0">
                        <a:solidFill>
                          <a:schemeClr val="tx1"/>
                        </a:solidFill>
                      </a:endParaRPr>
                    </a:p>
                  </a:txBody>
                  <a:tcPr>
                    <a:solidFill>
                      <a:schemeClr val="bg1"/>
                    </a:solidFill>
                  </a:tcPr>
                </a:tc>
                <a:tc>
                  <a:txBody>
                    <a:bodyPr/>
                    <a:lstStyle/>
                    <a:p>
                      <a:pPr algn="l"/>
                      <a:r>
                        <a:rPr lang="en-US" dirty="0" smtClean="0">
                          <a:solidFill>
                            <a:schemeClr val="tx1"/>
                          </a:solidFill>
                        </a:rPr>
                        <a:t>               83</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2010</a:t>
                      </a:r>
                      <a:endParaRPr lang="en-US" dirty="0">
                        <a:solidFill>
                          <a:schemeClr val="tx1"/>
                        </a:solidFill>
                      </a:endParaRPr>
                    </a:p>
                  </a:txBody>
                  <a:tcPr>
                    <a:solidFill>
                      <a:schemeClr val="bg1"/>
                    </a:solidFill>
                  </a:tcPr>
                </a:tc>
                <a:tc>
                  <a:txBody>
                    <a:bodyPr/>
                    <a:lstStyle/>
                    <a:p>
                      <a:r>
                        <a:rPr lang="en-US" dirty="0" smtClean="0">
                          <a:solidFill>
                            <a:schemeClr val="tx1"/>
                          </a:solidFill>
                        </a:rPr>
                        <a:t>41.254</a:t>
                      </a:r>
                      <a:endParaRPr lang="en-US" dirty="0">
                        <a:solidFill>
                          <a:schemeClr val="tx1"/>
                        </a:solidFill>
                      </a:endParaRPr>
                    </a:p>
                  </a:txBody>
                  <a:tcPr>
                    <a:solidFill>
                      <a:schemeClr val="bg1"/>
                    </a:solidFill>
                  </a:tcPr>
                </a:tc>
                <a:tc>
                  <a:txBody>
                    <a:bodyPr/>
                    <a:lstStyle/>
                    <a:p>
                      <a:pPr algn="l"/>
                      <a:r>
                        <a:rPr lang="en-US" dirty="0" smtClean="0">
                          <a:solidFill>
                            <a:schemeClr val="tx1"/>
                          </a:solidFill>
                        </a:rPr>
                        <a:t>           33.115</a:t>
                      </a:r>
                      <a:endParaRPr lang="en-US" dirty="0">
                        <a:solidFill>
                          <a:schemeClr val="tx1"/>
                        </a:solidFill>
                      </a:endParaRPr>
                    </a:p>
                  </a:txBody>
                  <a:tcPr>
                    <a:solidFill>
                      <a:schemeClr val="bg1"/>
                    </a:solidFill>
                  </a:tcPr>
                </a:tc>
                <a:tc>
                  <a:txBody>
                    <a:bodyPr/>
                    <a:lstStyle/>
                    <a:p>
                      <a:pPr algn="l"/>
                      <a:r>
                        <a:rPr lang="en-US" dirty="0" smtClean="0">
                          <a:solidFill>
                            <a:schemeClr val="tx1"/>
                          </a:solidFill>
                        </a:rPr>
                        <a:t>              80.3</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2011</a:t>
                      </a:r>
                      <a:endParaRPr lang="en-US" dirty="0">
                        <a:solidFill>
                          <a:schemeClr val="tx1"/>
                        </a:solidFill>
                      </a:endParaRPr>
                    </a:p>
                  </a:txBody>
                  <a:tcPr>
                    <a:solidFill>
                      <a:schemeClr val="bg1"/>
                    </a:solidFill>
                  </a:tcPr>
                </a:tc>
                <a:tc>
                  <a:txBody>
                    <a:bodyPr/>
                    <a:lstStyle/>
                    <a:p>
                      <a:r>
                        <a:rPr lang="en-US" dirty="0" smtClean="0">
                          <a:solidFill>
                            <a:schemeClr val="tx1"/>
                          </a:solidFill>
                        </a:rPr>
                        <a:t>49.545</a:t>
                      </a:r>
                      <a:endParaRPr lang="en-US" dirty="0">
                        <a:solidFill>
                          <a:schemeClr val="tx1"/>
                        </a:solidFill>
                      </a:endParaRPr>
                    </a:p>
                  </a:txBody>
                  <a:tcPr>
                    <a:solidFill>
                      <a:schemeClr val="bg1"/>
                    </a:solidFill>
                  </a:tcPr>
                </a:tc>
                <a:tc>
                  <a:txBody>
                    <a:bodyPr/>
                    <a:lstStyle/>
                    <a:p>
                      <a:pPr algn="l"/>
                      <a:r>
                        <a:rPr lang="en-US" dirty="0" smtClean="0">
                          <a:solidFill>
                            <a:schemeClr val="tx1"/>
                          </a:solidFill>
                        </a:rPr>
                        <a:t>           41.405</a:t>
                      </a:r>
                      <a:endParaRPr lang="en-US" dirty="0">
                        <a:solidFill>
                          <a:schemeClr val="tx1"/>
                        </a:solidFill>
                      </a:endParaRPr>
                    </a:p>
                  </a:txBody>
                  <a:tcPr>
                    <a:solidFill>
                      <a:schemeClr val="bg1"/>
                    </a:solidFill>
                  </a:tcPr>
                </a:tc>
                <a:tc>
                  <a:txBody>
                    <a:bodyPr/>
                    <a:lstStyle/>
                    <a:p>
                      <a:pPr algn="l"/>
                      <a:r>
                        <a:rPr lang="en-US" dirty="0" smtClean="0">
                          <a:solidFill>
                            <a:schemeClr val="tx1"/>
                          </a:solidFill>
                        </a:rPr>
                        <a:t>              83.6</a:t>
                      </a:r>
                      <a:endParaRPr lang="en-US" dirty="0">
                        <a:solidFill>
                          <a:schemeClr val="tx1"/>
                        </a:solidFill>
                      </a:endParaRPr>
                    </a:p>
                  </a:txBody>
                  <a:tcPr>
                    <a:solidFill>
                      <a:schemeClr val="bg1"/>
                    </a:solidFill>
                  </a:tcPr>
                </a:tc>
              </a:tr>
              <a:tr h="370840">
                <a:tc>
                  <a:txBody>
                    <a:bodyPr/>
                    <a:lstStyle/>
                    <a:p>
                      <a:r>
                        <a:rPr lang="en-US" dirty="0" smtClean="0">
                          <a:solidFill>
                            <a:schemeClr val="tx1"/>
                          </a:solidFill>
                        </a:rPr>
                        <a:t>2012</a:t>
                      </a:r>
                      <a:endParaRPr lang="en-US" dirty="0">
                        <a:solidFill>
                          <a:schemeClr val="tx1"/>
                        </a:solidFill>
                      </a:endParaRPr>
                    </a:p>
                  </a:txBody>
                  <a:tcPr>
                    <a:solidFill>
                      <a:schemeClr val="bg1"/>
                    </a:solidFill>
                  </a:tcPr>
                </a:tc>
                <a:tc>
                  <a:txBody>
                    <a:bodyPr/>
                    <a:lstStyle/>
                    <a:p>
                      <a:r>
                        <a:rPr lang="en-US" dirty="0" smtClean="0">
                          <a:solidFill>
                            <a:schemeClr val="tx1"/>
                          </a:solidFill>
                        </a:rPr>
                        <a:t>58.405</a:t>
                      </a:r>
                      <a:endParaRPr lang="en-US" dirty="0">
                        <a:solidFill>
                          <a:schemeClr val="tx1"/>
                        </a:solidFill>
                      </a:endParaRPr>
                    </a:p>
                  </a:txBody>
                  <a:tcP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50.736</a:t>
                      </a:r>
                    </a:p>
                  </a:txBody>
                  <a:tcP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cs typeface="Arial" charset="0"/>
                        </a:rPr>
                        <a:t>87</a:t>
                      </a:r>
                    </a:p>
                  </a:txBody>
                  <a:tcPr horzOverflow="overflow">
                    <a:solidFill>
                      <a:schemeClr val="bg1"/>
                    </a:solidFill>
                  </a:tcPr>
                </a:tc>
              </a:tr>
            </a:tbl>
          </a:graphicData>
        </a:graphic>
      </p:graphicFrame>
      <p:sp>
        <p:nvSpPr>
          <p:cNvPr id="48168" name="Footer Placeholder 3"/>
          <p:cNvSpPr>
            <a:spLocks noGrp="1"/>
          </p:cNvSpPr>
          <p:nvPr>
            <p:ph type="ftr" sz="quarter" idx="11"/>
          </p:nvPr>
        </p:nvSpPr>
        <p:spPr bwMode="auto">
          <a:xfrm>
            <a:off x="914400" y="4629150"/>
            <a:ext cx="44196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5" name="Slide Number Placeholder 4"/>
          <p:cNvSpPr>
            <a:spLocks noGrp="1"/>
          </p:cNvSpPr>
          <p:nvPr>
            <p:ph type="sldNum" sz="quarter" idx="12"/>
          </p:nvPr>
        </p:nvSpPr>
        <p:spPr/>
        <p:txBody>
          <a:bodyPr/>
          <a:lstStyle/>
          <a:p>
            <a:pPr>
              <a:defRPr/>
            </a:pPr>
            <a:fld id="{9BC8A48B-70E4-47D7-8DD8-CD01C3F0FA10}" type="slidenum">
              <a:rPr lang="en-US" smtClean="0"/>
              <a:pPr>
                <a:defRPr/>
              </a:pPr>
              <a:t>36</a:t>
            </a:fld>
            <a:endParaRPr lang="en-US" dirty="0"/>
          </a:p>
        </p:txBody>
      </p:sp>
      <p:pic>
        <p:nvPicPr>
          <p:cNvPr id="48170"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48171"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b="1" dirty="0" smtClean="0"/>
              <a:t>Q1 RECURRENT EXPENDITURE </a:t>
            </a:r>
            <a:br>
              <a:rPr lang="en-US" sz="2800" b="1" dirty="0" smtClean="0"/>
            </a:br>
            <a:r>
              <a:rPr lang="en-US" sz="2800" b="1" dirty="0" smtClean="0"/>
              <a:t>FROM 2008 TO Y2012</a:t>
            </a:r>
            <a:endParaRPr lang="en-US" sz="2800" dirty="0"/>
          </a:p>
        </p:txBody>
      </p:sp>
      <p:sp>
        <p:nvSpPr>
          <p:cNvPr id="4" name="Footer Placeholder 3"/>
          <p:cNvSpPr>
            <a:spLocks noGrp="1"/>
          </p:cNvSpPr>
          <p:nvPr>
            <p:ph type="ftr" sz="quarter" idx="11"/>
          </p:nvPr>
        </p:nvSpPr>
        <p:spPr>
          <a:xfrm>
            <a:off x="914400" y="4629150"/>
            <a:ext cx="47244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37</a:t>
            </a:fld>
            <a:endParaRPr lang="en-US" dirty="0"/>
          </a:p>
        </p:txBody>
      </p:sp>
      <p:graphicFrame>
        <p:nvGraphicFramePr>
          <p:cNvPr id="6" name="Content Placeholder 5"/>
          <p:cNvGraphicFramePr>
            <a:graphicFrameLocks noGrp="1"/>
          </p:cNvGraphicFramePr>
          <p:nvPr>
            <p:ph sz="quarter" idx="1"/>
          </p:nvPr>
        </p:nvGraphicFramePr>
        <p:xfrm>
          <a:off x="914400" y="1085850"/>
          <a:ext cx="7772400" cy="3429000"/>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8" name="Picture 9" descr="MEPB fin_0.tmp"/>
          <p:cNvPicPr>
            <a:picLocks noChangeAspect="1"/>
          </p:cNvPicPr>
          <p:nvPr/>
        </p:nvPicPr>
        <p:blipFill>
          <a:blip r:embed="rId4"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971550"/>
          </a:xfrm>
        </p:spPr>
        <p:txBody>
          <a:bodyPr/>
          <a:lstStyle/>
          <a:p>
            <a:pPr algn="ctr"/>
            <a:r>
              <a:rPr lang="en-US" sz="2400" b="1" dirty="0" smtClean="0"/>
              <a:t>Q1 CAPITAL /RECURRENT RATIO</a:t>
            </a:r>
            <a:br>
              <a:rPr lang="en-US" sz="2400" b="1" dirty="0" smtClean="0"/>
            </a:br>
            <a:r>
              <a:rPr lang="en-US" sz="2400" b="1" dirty="0" smtClean="0"/>
              <a:t> FROM Y2008 TO Y2012</a:t>
            </a:r>
            <a:endParaRPr lang="en-US" sz="2400" b="1" dirty="0"/>
          </a:p>
        </p:txBody>
      </p:sp>
      <p:graphicFrame>
        <p:nvGraphicFramePr>
          <p:cNvPr id="7" name="Content Placeholder 6"/>
          <p:cNvGraphicFramePr>
            <a:graphicFrameLocks noGrp="1"/>
          </p:cNvGraphicFramePr>
          <p:nvPr>
            <p:ph sz="quarter" idx="1"/>
          </p:nvPr>
        </p:nvGraphicFramePr>
        <p:xfrm>
          <a:off x="914400" y="1200150"/>
          <a:ext cx="7010400" cy="2682240"/>
        </p:xfrm>
        <a:graphic>
          <a:graphicData uri="http://schemas.openxmlformats.org/drawingml/2006/table">
            <a:tbl>
              <a:tblPr firstRow="1" bandRow="1">
                <a:tableStyleId>{5C22544A-7EE6-4342-B048-85BDC9FD1C3A}</a:tableStyleId>
              </a:tblPr>
              <a:tblGrid>
                <a:gridCol w="2286000"/>
                <a:gridCol w="2133600"/>
                <a:gridCol w="2590800"/>
              </a:tblGrid>
              <a:tr h="370840">
                <a:tc>
                  <a:txBody>
                    <a:bodyPr/>
                    <a:lstStyle/>
                    <a:p>
                      <a:pPr algn="ctr"/>
                      <a:r>
                        <a:rPr lang="en-US" sz="2000" dirty="0" smtClean="0">
                          <a:solidFill>
                            <a:schemeClr val="tx1"/>
                          </a:solidFill>
                        </a:rPr>
                        <a:t>YEAR</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BUDGET PROJECTION</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ACTUAL PERFORMANCE</a:t>
                      </a:r>
                      <a:endParaRPr lang="en-US" sz="2000" dirty="0">
                        <a:solidFill>
                          <a:schemeClr val="tx1"/>
                        </a:solidFill>
                      </a:endParaRPr>
                    </a:p>
                  </a:txBody>
                  <a:tcPr>
                    <a:solidFill>
                      <a:schemeClr val="bg1"/>
                    </a:solidFill>
                  </a:tcPr>
                </a:tc>
              </a:tr>
              <a:tr h="370840">
                <a:tc>
                  <a:txBody>
                    <a:bodyPr/>
                    <a:lstStyle/>
                    <a:p>
                      <a:pPr algn="ctr"/>
                      <a:r>
                        <a:rPr lang="en-US" sz="2000" dirty="0" smtClean="0">
                          <a:solidFill>
                            <a:schemeClr val="tx1"/>
                          </a:solidFill>
                        </a:rPr>
                        <a:t>2008</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60:40</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52:48</a:t>
                      </a:r>
                      <a:endParaRPr lang="en-US" sz="2000" dirty="0">
                        <a:solidFill>
                          <a:schemeClr val="tx1"/>
                        </a:solidFill>
                      </a:endParaRPr>
                    </a:p>
                  </a:txBody>
                  <a:tcPr>
                    <a:solidFill>
                      <a:schemeClr val="bg1"/>
                    </a:solidFill>
                  </a:tcPr>
                </a:tc>
              </a:tr>
              <a:tr h="370840">
                <a:tc>
                  <a:txBody>
                    <a:bodyPr/>
                    <a:lstStyle/>
                    <a:p>
                      <a:pPr algn="ctr"/>
                      <a:r>
                        <a:rPr lang="en-US" sz="2000" dirty="0" smtClean="0">
                          <a:solidFill>
                            <a:schemeClr val="tx1"/>
                          </a:solidFill>
                        </a:rPr>
                        <a:t>2009</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61:39</a:t>
                      </a:r>
                      <a:endParaRPr lang="en-US" sz="2000" dirty="0">
                        <a:solidFill>
                          <a:schemeClr val="tx1"/>
                        </a:solidFill>
                      </a:endParaRPr>
                    </a:p>
                  </a:txBody>
                  <a:tcPr>
                    <a:solidFill>
                      <a:schemeClr val="bg1"/>
                    </a:solidFill>
                  </a:tcPr>
                </a:tc>
                <a:tc>
                  <a:txBody>
                    <a:bodyPr/>
                    <a:lstStyle/>
                    <a:p>
                      <a:pPr algn="ctr"/>
                      <a:r>
                        <a:rPr lang="en-US" sz="2000" smtClean="0">
                          <a:solidFill>
                            <a:schemeClr val="tx1"/>
                          </a:solidFill>
                        </a:rPr>
                        <a:t>51:49</a:t>
                      </a:r>
                      <a:endParaRPr lang="en-US" sz="2000" dirty="0">
                        <a:solidFill>
                          <a:schemeClr val="tx1"/>
                        </a:solidFill>
                      </a:endParaRPr>
                    </a:p>
                  </a:txBody>
                  <a:tcPr>
                    <a:solidFill>
                      <a:schemeClr val="bg1"/>
                    </a:solidFill>
                  </a:tcPr>
                </a:tc>
              </a:tr>
              <a:tr h="370840">
                <a:tc>
                  <a:txBody>
                    <a:bodyPr/>
                    <a:lstStyle/>
                    <a:p>
                      <a:pPr algn="ctr"/>
                      <a:r>
                        <a:rPr lang="en-US" sz="2000" dirty="0" smtClean="0">
                          <a:solidFill>
                            <a:schemeClr val="tx1"/>
                          </a:solidFill>
                        </a:rPr>
                        <a:t>2010</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58:42</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31:69</a:t>
                      </a:r>
                      <a:endParaRPr lang="en-US" sz="2000" dirty="0">
                        <a:solidFill>
                          <a:schemeClr val="tx1"/>
                        </a:solidFill>
                      </a:endParaRPr>
                    </a:p>
                  </a:txBody>
                  <a:tcPr>
                    <a:solidFill>
                      <a:schemeClr val="bg1"/>
                    </a:solidFill>
                  </a:tcPr>
                </a:tc>
              </a:tr>
              <a:tr h="370840">
                <a:tc>
                  <a:txBody>
                    <a:bodyPr/>
                    <a:lstStyle/>
                    <a:p>
                      <a:pPr algn="ctr"/>
                      <a:r>
                        <a:rPr lang="en-US" sz="2000" dirty="0" smtClean="0">
                          <a:solidFill>
                            <a:schemeClr val="tx1"/>
                          </a:solidFill>
                        </a:rPr>
                        <a:t>2011</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56:44</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30:70</a:t>
                      </a:r>
                      <a:endParaRPr lang="en-US" sz="2000" dirty="0">
                        <a:solidFill>
                          <a:schemeClr val="tx1"/>
                        </a:solidFill>
                      </a:endParaRPr>
                    </a:p>
                  </a:txBody>
                  <a:tcPr>
                    <a:solidFill>
                      <a:schemeClr val="bg1"/>
                    </a:solidFill>
                  </a:tcPr>
                </a:tc>
              </a:tr>
              <a:tr h="370840">
                <a:tc>
                  <a:txBody>
                    <a:bodyPr/>
                    <a:lstStyle/>
                    <a:p>
                      <a:pPr algn="ctr"/>
                      <a:r>
                        <a:rPr lang="en-US" sz="2000" dirty="0" smtClean="0">
                          <a:solidFill>
                            <a:schemeClr val="tx1"/>
                          </a:solidFill>
                        </a:rPr>
                        <a:t>2012</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53:47</a:t>
                      </a:r>
                      <a:endParaRPr lang="en-US" sz="2000" dirty="0">
                        <a:solidFill>
                          <a:schemeClr val="tx1"/>
                        </a:solidFill>
                      </a:endParaRPr>
                    </a:p>
                  </a:txBody>
                  <a:tcPr>
                    <a:solidFill>
                      <a:schemeClr val="bg1"/>
                    </a:solidFill>
                  </a:tcPr>
                </a:tc>
                <a:tc>
                  <a:txBody>
                    <a:bodyPr/>
                    <a:lstStyle/>
                    <a:p>
                      <a:pPr algn="ctr"/>
                      <a:r>
                        <a:rPr lang="en-US" sz="2000" dirty="0" smtClean="0">
                          <a:solidFill>
                            <a:schemeClr val="tx1"/>
                          </a:solidFill>
                        </a:rPr>
                        <a:t>36:64</a:t>
                      </a:r>
                      <a:endParaRPr lang="en-US" sz="2000" dirty="0">
                        <a:solidFill>
                          <a:schemeClr val="tx1"/>
                        </a:solidFill>
                      </a:endParaRPr>
                    </a:p>
                  </a:txBody>
                  <a:tcPr>
                    <a:solidFill>
                      <a:schemeClr val="bg1"/>
                    </a:solidFill>
                  </a:tcPr>
                </a:tc>
              </a:tr>
            </a:tbl>
          </a:graphicData>
        </a:graphic>
      </p:graphicFrame>
      <p:sp>
        <p:nvSpPr>
          <p:cNvPr id="4" name="Footer Placeholder 3"/>
          <p:cNvSpPr>
            <a:spLocks noGrp="1"/>
          </p:cNvSpPr>
          <p:nvPr>
            <p:ph type="ftr" sz="quarter" idx="11"/>
          </p:nvPr>
        </p:nvSpPr>
        <p:spPr>
          <a:xfrm>
            <a:off x="914400" y="4629150"/>
            <a:ext cx="46482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38</a:t>
            </a:fld>
            <a:endParaRPr lang="en-US" dirty="0"/>
          </a:p>
        </p:txBody>
      </p:sp>
      <p:pic>
        <p:nvPicPr>
          <p:cNvPr id="8" name="Picture 7" descr="MEPB fin_0.tmp"/>
          <p:cNvPicPr>
            <a:picLocks noChangeAspect="1"/>
          </p:cNvPicPr>
          <p:nvPr/>
        </p:nvPicPr>
        <p:blipFill>
          <a:blip r:embed="rId2" cstate="print"/>
          <a:srcRect l="6554" t="11111" r="63655" b="61111"/>
          <a:stretch>
            <a:fillRect/>
          </a:stretch>
        </p:blipFill>
        <p:spPr bwMode="auto">
          <a:xfrm>
            <a:off x="1371600" y="285750"/>
            <a:ext cx="762000" cy="685800"/>
          </a:xfrm>
          <a:prstGeom prst="rect">
            <a:avLst/>
          </a:prstGeom>
          <a:noFill/>
          <a:ln w="9525">
            <a:noFill/>
            <a:miter lim="800000"/>
            <a:headEnd/>
            <a:tailEnd/>
          </a:ln>
        </p:spPr>
      </p:pic>
      <p:pic>
        <p:nvPicPr>
          <p:cNvPr id="9"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b="1" dirty="0" smtClean="0"/>
              <a:t>CAPITAL /RECURRENT RATIO</a:t>
            </a:r>
            <a:br>
              <a:rPr lang="en-US" sz="2800" b="1" dirty="0" smtClean="0"/>
            </a:br>
            <a:r>
              <a:rPr lang="en-US" sz="2800" b="1" dirty="0" smtClean="0"/>
              <a:t> APPRAISAL</a:t>
            </a:r>
            <a:endParaRPr lang="en-US" sz="2800" b="1" dirty="0"/>
          </a:p>
        </p:txBody>
      </p:sp>
      <p:sp>
        <p:nvSpPr>
          <p:cNvPr id="3" name="Content Placeholder 2"/>
          <p:cNvSpPr>
            <a:spLocks noGrp="1"/>
          </p:cNvSpPr>
          <p:nvPr>
            <p:ph sz="quarter" idx="1"/>
          </p:nvPr>
        </p:nvSpPr>
        <p:spPr/>
        <p:txBody>
          <a:bodyPr/>
          <a:lstStyle/>
          <a:p>
            <a:pPr>
              <a:buFont typeface="Arial" pitchFamily="34" charset="0"/>
              <a:buChar char="•"/>
            </a:pPr>
            <a:r>
              <a:rPr lang="en-US" dirty="0" smtClean="0"/>
              <a:t>Target set by the BRF Administration in 2008 was 60:40</a:t>
            </a:r>
          </a:p>
          <a:p>
            <a:r>
              <a:rPr lang="en-US" dirty="0" smtClean="0"/>
              <a:t>Target met only in Y2009</a:t>
            </a:r>
          </a:p>
          <a:p>
            <a:r>
              <a:rPr lang="en-US" dirty="0" smtClean="0"/>
              <a:t>Trending away from target at faster pace than envisaged due to bloating personnel costs &amp; overheads without commensurate growth in Revenues</a:t>
            </a:r>
          </a:p>
          <a:p>
            <a:r>
              <a:rPr lang="en-US" dirty="0" smtClean="0"/>
              <a:t>Need to halt trend by tightening expenditure control, more focused treasury management and intensification of Revenue drive  </a:t>
            </a:r>
            <a:endParaRPr lang="en-US" dirty="0"/>
          </a:p>
        </p:txBody>
      </p:sp>
      <p:sp>
        <p:nvSpPr>
          <p:cNvPr id="4" name="Footer Placeholder 3"/>
          <p:cNvSpPr>
            <a:spLocks noGrp="1"/>
          </p:cNvSpPr>
          <p:nvPr>
            <p:ph type="ftr" sz="quarter" idx="11"/>
          </p:nvPr>
        </p:nvSpPr>
        <p:spPr>
          <a:xfrm>
            <a:off x="914400" y="4629150"/>
            <a:ext cx="48768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39</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0" y="133350"/>
            <a:ext cx="838200" cy="6096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990600" y="117475"/>
            <a:ext cx="6705600" cy="473075"/>
          </a:xfrm>
        </p:spPr>
        <p:txBody>
          <a:bodyPr>
            <a:normAutofit fontScale="90000"/>
          </a:bodyPr>
          <a:lstStyle/>
          <a:p>
            <a:pPr algn="ctr" eaLnBrk="1" fontAlgn="auto" hangingPunct="1">
              <a:spcAft>
                <a:spcPts val="0"/>
              </a:spcAft>
              <a:defRPr/>
            </a:pPr>
            <a:r>
              <a:rPr lang="en-US" sz="3600" dirty="0" smtClean="0">
                <a:solidFill>
                  <a:srgbClr val="002060"/>
                </a:solidFill>
                <a:latin typeface="Arial Rounded MT Bold" pitchFamily="34" charset="0"/>
              </a:rPr>
              <a:t>Q1 Y2012 Financing Activities</a:t>
            </a:r>
            <a:endParaRPr lang="en-US" sz="3600" b="1" dirty="0" smtClean="0">
              <a:solidFill>
                <a:srgbClr val="002060"/>
              </a:solidFill>
            </a:endParaRPr>
          </a:p>
        </p:txBody>
      </p:sp>
      <p:sp>
        <p:nvSpPr>
          <p:cNvPr id="51203" name="Footer Placeholder 4"/>
          <p:cNvSpPr>
            <a:spLocks noGrp="1"/>
          </p:cNvSpPr>
          <p:nvPr>
            <p:ph type="ftr" sz="quarter" idx="11"/>
          </p:nvPr>
        </p:nvSpPr>
        <p:spPr bwMode="auto">
          <a:xfrm>
            <a:off x="914400" y="4629150"/>
            <a:ext cx="49530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534400" y="4800600"/>
            <a:ext cx="457200" cy="342900"/>
          </a:xfrm>
        </p:spPr>
        <p:txBody>
          <a:bodyPr>
            <a:normAutofit/>
          </a:bodyPr>
          <a:lstStyle/>
          <a:p>
            <a:pPr>
              <a:defRPr/>
            </a:pPr>
            <a:fld id="{22E6B006-5CDC-4B11-B6CA-FA9994A710B5}" type="slidenum">
              <a:rPr lang="en-US"/>
              <a:pPr>
                <a:defRPr/>
              </a:pPr>
              <a:t>40</a:t>
            </a:fld>
            <a:endParaRPr lang="en-US" dirty="0"/>
          </a:p>
        </p:txBody>
      </p:sp>
      <p:sp>
        <p:nvSpPr>
          <p:cNvPr id="51205" name="Rectangle 3"/>
          <p:cNvSpPr>
            <a:spLocks noGrp="1" noChangeArrowheads="1"/>
          </p:cNvSpPr>
          <p:nvPr>
            <p:ph sz="quarter" idx="1"/>
          </p:nvPr>
        </p:nvSpPr>
        <p:spPr>
          <a:xfrm>
            <a:off x="457200" y="666750"/>
            <a:ext cx="8229600" cy="3886200"/>
          </a:xfrm>
        </p:spPr>
        <p:txBody>
          <a:bodyPr/>
          <a:lstStyle/>
          <a:p>
            <a:pPr eaLnBrk="1" hangingPunct="1">
              <a:lnSpc>
                <a:spcPct val="80000"/>
              </a:lnSpc>
              <a:buFontTx/>
              <a:buNone/>
            </a:pPr>
            <a:r>
              <a:rPr lang="en-US" sz="2000" dirty="0" smtClean="0"/>
              <a:t>		</a:t>
            </a:r>
            <a:endParaRPr lang="en-US" sz="2000" b="1" dirty="0" smtClean="0"/>
          </a:p>
        </p:txBody>
      </p:sp>
      <p:pic>
        <p:nvPicPr>
          <p:cNvPr id="51206" name="Picture 7" descr="MEPB fin_0.tmp"/>
          <p:cNvPicPr>
            <a:picLocks noChangeAspect="1"/>
          </p:cNvPicPr>
          <p:nvPr/>
        </p:nvPicPr>
        <p:blipFill>
          <a:blip r:embed="rId2" cstate="print"/>
          <a:srcRect l="6554" t="11111" r="63655" b="61111"/>
          <a:stretch>
            <a:fillRect/>
          </a:stretch>
        </p:blipFill>
        <p:spPr bwMode="auto">
          <a:xfrm>
            <a:off x="152401" y="133350"/>
            <a:ext cx="609600" cy="533400"/>
          </a:xfrm>
          <a:prstGeom prst="rect">
            <a:avLst/>
          </a:prstGeom>
          <a:noFill/>
          <a:ln w="9525">
            <a:noFill/>
            <a:miter lim="800000"/>
            <a:headEnd/>
            <a:tailEnd/>
          </a:ln>
        </p:spPr>
      </p:pic>
      <p:pic>
        <p:nvPicPr>
          <p:cNvPr id="51207" name="Picture 9" descr="MEPB fin_0.tmp"/>
          <p:cNvPicPr>
            <a:picLocks noChangeAspect="1"/>
          </p:cNvPicPr>
          <p:nvPr/>
        </p:nvPicPr>
        <p:blipFill>
          <a:blip r:embed="rId3" cstate="print"/>
          <a:srcRect l="37587" t="2222" r="1588" b="55556"/>
          <a:stretch>
            <a:fillRect/>
          </a:stretch>
        </p:blipFill>
        <p:spPr bwMode="auto">
          <a:xfrm>
            <a:off x="8458201" y="133350"/>
            <a:ext cx="381000" cy="476250"/>
          </a:xfrm>
          <a:prstGeom prst="rect">
            <a:avLst/>
          </a:prstGeom>
          <a:noFill/>
          <a:ln w="9525">
            <a:noFill/>
            <a:miter lim="800000"/>
            <a:headEnd/>
            <a:tailEnd/>
          </a:ln>
        </p:spPr>
      </p:pic>
      <p:graphicFrame>
        <p:nvGraphicFramePr>
          <p:cNvPr id="9" name="Table 8"/>
          <p:cNvGraphicFramePr>
            <a:graphicFrameLocks noGrp="1"/>
          </p:cNvGraphicFramePr>
          <p:nvPr/>
        </p:nvGraphicFramePr>
        <p:xfrm>
          <a:off x="1143000" y="666750"/>
          <a:ext cx="7086601" cy="3909060"/>
        </p:xfrm>
        <a:graphic>
          <a:graphicData uri="http://schemas.openxmlformats.org/drawingml/2006/table">
            <a:tbl>
              <a:tblPr firstRow="1" bandRow="1">
                <a:tableStyleId>{5C22544A-7EE6-4342-B048-85BDC9FD1C3A}</a:tableStyleId>
              </a:tblPr>
              <a:tblGrid>
                <a:gridCol w="2307265"/>
                <a:gridCol w="1236036"/>
                <a:gridCol w="1236036"/>
                <a:gridCol w="1153632"/>
                <a:gridCol w="1153632"/>
              </a:tblGrid>
              <a:tr h="597455">
                <a:tc rowSpan="2">
                  <a:txBody>
                    <a:bodyPr/>
                    <a:lstStyle/>
                    <a:p>
                      <a:pPr algn="ctr" fontAlgn="b"/>
                      <a:r>
                        <a:rPr lang="en-US" sz="1600" b="1" i="0" u="none" strike="noStrike" dirty="0">
                          <a:solidFill>
                            <a:srgbClr val="000000"/>
                          </a:solidFill>
                          <a:latin typeface="Arial"/>
                        </a:rPr>
                        <a:t> </a:t>
                      </a:r>
                      <a:r>
                        <a:rPr lang="en-US" sz="1600" b="1" i="0" u="none" strike="noStrike" dirty="0" smtClean="0">
                          <a:solidFill>
                            <a:srgbClr val="000000"/>
                          </a:solidFill>
                          <a:latin typeface="Arial"/>
                        </a:rPr>
                        <a:t>Detail</a:t>
                      </a:r>
                      <a:endParaRPr lang="en-US" sz="1600" b="1" i="0" u="none" strike="noStrike" dirty="0">
                        <a:solidFill>
                          <a:srgbClr val="000000"/>
                        </a:solidFill>
                        <a:latin typeface="Arial"/>
                      </a:endParaRPr>
                    </a:p>
                  </a:txBody>
                  <a:tcPr marL="0" marR="0" marT="0" marB="0" anchor="b">
                    <a:solidFill>
                      <a:schemeClr val="bg1"/>
                    </a:solidFill>
                  </a:tcPr>
                </a:tc>
                <a:tc>
                  <a:txBody>
                    <a:bodyPr/>
                    <a:lstStyle/>
                    <a:p>
                      <a:pPr algn="ctr" rtl="0" fontAlgn="b"/>
                      <a:r>
                        <a:rPr lang="en-US" sz="1400" b="1" i="0" u="none" strike="noStrike" dirty="0" smtClean="0">
                          <a:solidFill>
                            <a:srgbClr val="000000"/>
                          </a:solidFill>
                          <a:latin typeface="Calibri"/>
                        </a:rPr>
                        <a:t>Approved </a:t>
                      </a:r>
                      <a:r>
                        <a:rPr lang="en-US" sz="1400" b="1" i="0" u="none" strike="noStrike" dirty="0">
                          <a:solidFill>
                            <a:srgbClr val="000000"/>
                          </a:solidFill>
                          <a:latin typeface="Calibri"/>
                        </a:rPr>
                        <a:t>Budget</a:t>
                      </a:r>
                    </a:p>
                  </a:txBody>
                  <a:tcPr marL="0" marR="0" marT="0" marB="0" anchor="b">
                    <a:solidFill>
                      <a:schemeClr val="bg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dirty="0" smtClean="0">
                          <a:solidFill>
                            <a:srgbClr val="000000"/>
                          </a:solidFill>
                          <a:latin typeface="Calibri"/>
                        </a:rPr>
                        <a:t>Approved Budget</a:t>
                      </a:r>
                    </a:p>
                    <a:p>
                      <a:pPr algn="ctr" rtl="0" fontAlgn="b"/>
                      <a:r>
                        <a:rPr lang="en-US" sz="1400" b="1" i="0" u="none" strike="noStrike" dirty="0" smtClean="0">
                          <a:solidFill>
                            <a:srgbClr val="000000"/>
                          </a:solidFill>
                          <a:latin typeface="Calibri"/>
                        </a:rPr>
                        <a:t>Jan – Mar.</a:t>
                      </a:r>
                      <a:endParaRPr lang="en-US" sz="14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400" b="1" i="0" u="none" strike="noStrike" dirty="0" smtClean="0">
                          <a:solidFill>
                            <a:srgbClr val="000000"/>
                          </a:solidFill>
                          <a:latin typeface="Calibri"/>
                        </a:rPr>
                        <a:t>Actual </a:t>
                      </a:r>
                    </a:p>
                    <a:p>
                      <a:pPr algn="ctr" rtl="0" fontAlgn="b"/>
                      <a:r>
                        <a:rPr lang="en-US" sz="1400" b="1" i="0" u="none" strike="noStrike" dirty="0" smtClean="0">
                          <a:solidFill>
                            <a:srgbClr val="000000"/>
                          </a:solidFill>
                          <a:latin typeface="Calibri"/>
                        </a:rPr>
                        <a:t>Jan-Mar</a:t>
                      </a:r>
                      <a:endParaRPr lang="en-US" sz="1400" b="1" i="0" u="none" strike="noStrike" dirty="0">
                        <a:solidFill>
                          <a:srgbClr val="000000"/>
                        </a:solidFill>
                        <a:latin typeface="Calibri"/>
                      </a:endParaRPr>
                    </a:p>
                  </a:txBody>
                  <a:tcPr marL="0" marR="0" marT="0" marB="0" anchor="b">
                    <a:solidFill>
                      <a:schemeClr val="bg1"/>
                    </a:solidFill>
                  </a:tcPr>
                </a:tc>
                <a:tc rowSpan="2">
                  <a:txBody>
                    <a:bodyPr/>
                    <a:lstStyle/>
                    <a:p>
                      <a:pPr algn="ctr" rtl="0" fontAlgn="b"/>
                      <a:r>
                        <a:rPr lang="en-US" sz="1400" b="1" i="0" u="none" strike="noStrike" dirty="0">
                          <a:solidFill>
                            <a:srgbClr val="000000"/>
                          </a:solidFill>
                          <a:latin typeface="Calibri"/>
                        </a:rPr>
                        <a:t>% </a:t>
                      </a:r>
                      <a:endParaRPr lang="en-US" sz="1400" b="1" i="0" u="none" strike="noStrike" dirty="0" smtClean="0">
                        <a:solidFill>
                          <a:srgbClr val="000000"/>
                        </a:solidFill>
                        <a:latin typeface="Calibri"/>
                      </a:endParaRPr>
                    </a:p>
                    <a:p>
                      <a:pPr algn="ctr" rtl="0" fontAlgn="b"/>
                      <a:r>
                        <a:rPr lang="en-US" sz="1400" b="1" i="0" u="none" strike="noStrike" dirty="0" err="1" smtClean="0">
                          <a:solidFill>
                            <a:srgbClr val="000000"/>
                          </a:solidFill>
                          <a:latin typeface="Calibri"/>
                        </a:rPr>
                        <a:t>Perf</a:t>
                      </a:r>
                      <a:r>
                        <a:rPr lang="en-US" sz="1400" b="1" i="0" u="none" strike="noStrike" dirty="0" smtClean="0">
                          <a:solidFill>
                            <a:srgbClr val="000000"/>
                          </a:solidFill>
                          <a:latin typeface="Calibri"/>
                        </a:rPr>
                        <a:t>.</a:t>
                      </a:r>
                      <a:endParaRPr lang="en-US" sz="1400" b="1" i="0" u="none" strike="noStrike" dirty="0">
                        <a:solidFill>
                          <a:srgbClr val="000000"/>
                        </a:solidFill>
                        <a:latin typeface="Calibri"/>
                      </a:endParaRPr>
                    </a:p>
                  </a:txBody>
                  <a:tcPr marL="0" marR="0" marT="0" marB="0" anchor="b">
                    <a:solidFill>
                      <a:schemeClr val="bg1"/>
                    </a:solidFill>
                  </a:tcPr>
                </a:tc>
              </a:tr>
              <a:tr h="170701">
                <a:tc vMerge="1">
                  <a:txBody>
                    <a:bodyPr/>
                    <a:lstStyle/>
                    <a:p>
                      <a:endParaRPr lang="en-US"/>
                    </a:p>
                  </a:txBody>
                  <a:tcPr/>
                </a:tc>
                <a:tc>
                  <a:txBody>
                    <a:bodyPr/>
                    <a:lstStyle/>
                    <a:p>
                      <a:pPr algn="ctr" fontAlgn="b"/>
                      <a:r>
                        <a:rPr lang="en-US" sz="1200" b="0" i="0" u="none" strike="noStrike" dirty="0">
                          <a:solidFill>
                            <a:srgbClr val="000000"/>
                          </a:solidFill>
                          <a:latin typeface="Calibri"/>
                        </a:rPr>
                        <a:t> </a:t>
                      </a:r>
                      <a:r>
                        <a:rPr lang="en-US" sz="1200" b="0" i="0" u="none" strike="noStrike" dirty="0" smtClean="0">
                          <a:solidFill>
                            <a:srgbClr val="000000"/>
                          </a:solidFill>
                          <a:latin typeface="Calibri"/>
                        </a:rPr>
                        <a:t>Nbn</a:t>
                      </a:r>
                      <a:endParaRPr lang="en-US" sz="1200" b="0" i="0" u="none" strike="noStrike" dirty="0">
                        <a:solidFill>
                          <a:srgbClr val="000000"/>
                        </a:solidFill>
                        <a:latin typeface="Calibri"/>
                      </a:endParaRPr>
                    </a:p>
                  </a:txBody>
                  <a:tcPr marL="0" marR="0" marT="0" marB="0" anchor="b">
                    <a:solidFill>
                      <a:schemeClr val="bg1"/>
                    </a:solidFill>
                  </a:tcPr>
                </a:tc>
                <a:tc>
                  <a:txBody>
                    <a:bodyPr/>
                    <a:lstStyle/>
                    <a:p>
                      <a:pPr algn="ctr" fontAlgn="b"/>
                      <a:r>
                        <a:rPr lang="en-US" sz="1200" b="0" i="0" u="none" strike="noStrike" dirty="0" smtClean="0">
                          <a:solidFill>
                            <a:srgbClr val="000000"/>
                          </a:solidFill>
                          <a:latin typeface="Calibri"/>
                        </a:rPr>
                        <a:t>Nbn</a:t>
                      </a:r>
                      <a:endParaRPr lang="en-US" sz="1200" b="0" i="0" u="none" strike="noStrike" dirty="0">
                        <a:solidFill>
                          <a:srgbClr val="000000"/>
                        </a:solidFill>
                        <a:latin typeface="Calibri"/>
                      </a:endParaRPr>
                    </a:p>
                  </a:txBody>
                  <a:tcPr marL="0" marR="0" marT="0" marB="0" anchor="b">
                    <a:solidFill>
                      <a:schemeClr val="bg1"/>
                    </a:solidFill>
                  </a:tcPr>
                </a:tc>
                <a:tc>
                  <a:txBody>
                    <a:bodyPr/>
                    <a:lstStyle/>
                    <a:p>
                      <a:pPr algn="ctr" fontAlgn="b"/>
                      <a:r>
                        <a:rPr lang="en-US" sz="1200" b="0" i="0" u="none" strike="noStrike" dirty="0" smtClean="0">
                          <a:solidFill>
                            <a:srgbClr val="000000"/>
                          </a:solidFill>
                          <a:latin typeface="Calibri"/>
                        </a:rPr>
                        <a:t>Nbn</a:t>
                      </a:r>
                      <a:r>
                        <a:rPr lang="en-US" sz="1200" b="0" i="0" u="none" strike="noStrike" dirty="0">
                          <a:solidFill>
                            <a:srgbClr val="000000"/>
                          </a:solidFill>
                          <a:latin typeface="Calibri"/>
                        </a:rPr>
                        <a:t> </a:t>
                      </a:r>
                    </a:p>
                  </a:txBody>
                  <a:tcPr marL="0" marR="0" marT="0" marB="0" anchor="b">
                    <a:solidFill>
                      <a:schemeClr val="bg1"/>
                    </a:solidFill>
                  </a:tcPr>
                </a:tc>
                <a:tc vMerge="1">
                  <a:txBody>
                    <a:bodyPr/>
                    <a:lstStyle/>
                    <a:p>
                      <a:endParaRPr lang="en-US"/>
                    </a:p>
                  </a:txBody>
                  <a:tcPr/>
                </a:tc>
              </a:tr>
              <a:tr h="227602">
                <a:tc>
                  <a:txBody>
                    <a:bodyPr/>
                    <a:lstStyle/>
                    <a:p>
                      <a:pPr algn="l" rtl="0" fontAlgn="b"/>
                      <a:r>
                        <a:rPr lang="en-US" sz="1200" b="1" i="0" u="none" strike="noStrike" dirty="0">
                          <a:solidFill>
                            <a:srgbClr val="000000"/>
                          </a:solidFill>
                          <a:latin typeface="Calibri"/>
                        </a:rPr>
                        <a:t>FINANCING REQUIREMENT</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(66.430)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(16.608)</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7.968</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(48)</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227602">
                <a:tc>
                  <a:txBody>
                    <a:bodyPr/>
                    <a:lstStyle/>
                    <a:p>
                      <a:pPr algn="l" rtl="0" fontAlgn="b"/>
                      <a:r>
                        <a:rPr lang="en-US" sz="1200" b="1" i="0" u="none" strike="noStrike" dirty="0">
                          <a:solidFill>
                            <a:srgbClr val="000000"/>
                          </a:solidFill>
                          <a:latin typeface="Calibri"/>
                        </a:rPr>
                        <a:t> FINANCING </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66.430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16.608</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8.649</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52</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227602">
                <a:tc>
                  <a:txBody>
                    <a:bodyPr/>
                    <a:lstStyle/>
                    <a:p>
                      <a:pPr algn="l" rtl="0" fontAlgn="b"/>
                      <a:r>
                        <a:rPr lang="en-US" sz="1200" b="1" i="0" u="none" strike="noStrike" dirty="0">
                          <a:solidFill>
                            <a:srgbClr val="000000"/>
                          </a:solidFill>
                          <a:latin typeface="Calibri"/>
                        </a:rPr>
                        <a:t> FINANCING (SOURCES)</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145.593</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36.398</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21.851</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60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604568">
                <a:tc>
                  <a:txBody>
                    <a:bodyPr/>
                    <a:lstStyle/>
                    <a:p>
                      <a:pPr algn="l" rtl="0" fontAlgn="b"/>
                      <a:r>
                        <a:rPr lang="en-US" sz="1200" b="1" i="0" u="none" strike="noStrike" dirty="0" smtClean="0">
                          <a:solidFill>
                            <a:srgbClr val="000000"/>
                          </a:solidFill>
                          <a:latin typeface="Calibri"/>
                        </a:rPr>
                        <a:t>External loans </a:t>
                      </a:r>
                      <a:endParaRPr lang="en-US" sz="1200" b="1" i="0" u="none" strike="noStrike" dirty="0">
                        <a:solidFill>
                          <a:srgbClr val="000000"/>
                        </a:solidFill>
                        <a:latin typeface="Calibri"/>
                      </a:endParaRPr>
                    </a:p>
                    <a:p>
                      <a:pPr marL="400050" indent="-400050" algn="l" rtl="0" fontAlgn="b">
                        <a:buNone/>
                      </a:pPr>
                      <a:r>
                        <a:rPr lang="en-US" sz="1200" b="1" i="0" u="none" strike="noStrike" dirty="0" smtClean="0">
                          <a:solidFill>
                            <a:srgbClr val="000000"/>
                          </a:solidFill>
                          <a:latin typeface="Calibri"/>
                        </a:rPr>
                        <a:t>(</a:t>
                      </a:r>
                      <a:r>
                        <a:rPr lang="en-US" sz="1200" b="1" i="0" u="none" strike="noStrike" dirty="0" err="1" smtClean="0">
                          <a:solidFill>
                            <a:srgbClr val="000000"/>
                          </a:solidFill>
                          <a:latin typeface="Calibri"/>
                        </a:rPr>
                        <a:t>i</a:t>
                      </a:r>
                      <a:r>
                        <a:rPr lang="en-US" sz="1200" b="1" i="0" u="none" strike="noStrike" dirty="0" smtClean="0">
                          <a:solidFill>
                            <a:srgbClr val="000000"/>
                          </a:solidFill>
                          <a:latin typeface="Calibri"/>
                        </a:rPr>
                        <a:t>)   DP0</a:t>
                      </a:r>
                      <a:endParaRPr lang="en-US" sz="1200" b="1" i="0" u="none" strike="noStrike" dirty="0">
                        <a:solidFill>
                          <a:srgbClr val="000000"/>
                        </a:solidFill>
                        <a:latin typeface="Calibri"/>
                      </a:endParaRPr>
                    </a:p>
                    <a:p>
                      <a:pPr marL="400050" indent="-400050" algn="l" rtl="0" fontAlgn="b">
                        <a:buNone/>
                      </a:pPr>
                      <a:r>
                        <a:rPr lang="en-US" sz="1200" b="1" i="0" u="none" strike="noStrike" dirty="0" smtClean="0">
                          <a:solidFill>
                            <a:srgbClr val="000000"/>
                          </a:solidFill>
                          <a:latin typeface="Arial"/>
                        </a:rPr>
                        <a:t>(ii) Others</a:t>
                      </a:r>
                      <a:endParaRPr lang="en-US" sz="1200" b="1" i="0" u="none" strike="noStrike" dirty="0">
                        <a:solidFill>
                          <a:srgbClr val="000000"/>
                        </a:solidFill>
                        <a:latin typeface="Arial"/>
                      </a:endParaRPr>
                    </a:p>
                  </a:txBody>
                  <a:tcPr marL="0" marR="0" marT="0" marB="0" anchor="b">
                    <a:solidFill>
                      <a:schemeClr val="bg1"/>
                    </a:solidFill>
                  </a:tcPr>
                </a:tc>
                <a:tc>
                  <a:txBody>
                    <a:bodyPr/>
                    <a:lstStyle/>
                    <a:p>
                      <a:pPr algn="l" fontAlgn="b"/>
                      <a:r>
                        <a:rPr lang="en-US" sz="1050" b="0" i="0" u="none" strike="noStrike" dirty="0">
                          <a:solidFill>
                            <a:srgbClr val="000000"/>
                          </a:solidFill>
                          <a:latin typeface="Calibri" pitchFamily="34" charset="0"/>
                          <a:cs typeface="Calibri" pitchFamily="34" charset="0"/>
                        </a:rPr>
                        <a:t> </a:t>
                      </a:r>
                    </a:p>
                    <a:p>
                      <a:pPr algn="ctr" rtl="0" fontAlgn="b"/>
                      <a:r>
                        <a:rPr lang="en-US" sz="1600" b="0" i="0" u="none" strike="noStrike" dirty="0" smtClean="0">
                          <a:solidFill>
                            <a:srgbClr val="000000"/>
                          </a:solidFill>
                          <a:latin typeface="Calibri" pitchFamily="34" charset="0"/>
                          <a:cs typeface="Calibri" pitchFamily="34" charset="0"/>
                        </a:rPr>
                        <a:t>30.000</a:t>
                      </a:r>
                      <a:endParaRPr lang="en-US" sz="1600" b="0" i="0" u="none" strike="noStrike" dirty="0">
                        <a:solidFill>
                          <a:srgbClr val="000000"/>
                        </a:solidFill>
                        <a:latin typeface="Calibri" pitchFamily="34" charset="0"/>
                        <a:cs typeface="Calibri" pitchFamily="34" charset="0"/>
                      </a:endParaRPr>
                    </a:p>
                    <a:p>
                      <a:pPr algn="ctr" rtl="0" fontAlgn="b"/>
                      <a:r>
                        <a:rPr lang="en-US" sz="1600" b="0" i="0" u="none" strike="noStrike" dirty="0" smtClean="0">
                          <a:solidFill>
                            <a:srgbClr val="000000"/>
                          </a:solidFill>
                          <a:latin typeface="Calibri" pitchFamily="34" charset="0"/>
                          <a:cs typeface="Calibri" pitchFamily="34" charset="0"/>
                        </a:rPr>
                        <a:t>27.664</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7.500</a:t>
                      </a:r>
                    </a:p>
                    <a:p>
                      <a:pPr algn="ctr" rtl="0" fontAlgn="b"/>
                      <a:r>
                        <a:rPr lang="en-US" sz="1600" b="0" i="0" u="none" strike="noStrike" dirty="0" smtClean="0">
                          <a:solidFill>
                            <a:srgbClr val="000000"/>
                          </a:solidFill>
                          <a:latin typeface="Calibri" pitchFamily="34" charset="0"/>
                          <a:cs typeface="Calibri" pitchFamily="34" charset="0"/>
                        </a:rPr>
                        <a:t>6.916</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0</a:t>
                      </a:r>
                    </a:p>
                    <a:p>
                      <a:pPr algn="ctr" rtl="0" fontAlgn="b"/>
                      <a:r>
                        <a:rPr lang="en-US" sz="1600" b="0" i="0" u="none" strike="noStrike" dirty="0" smtClean="0">
                          <a:solidFill>
                            <a:srgbClr val="000000"/>
                          </a:solidFill>
                          <a:latin typeface="Calibri" pitchFamily="34" charset="0"/>
                          <a:cs typeface="Calibri" pitchFamily="34" charset="0"/>
                        </a:rPr>
                        <a:t>1.851</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0</a:t>
                      </a:r>
                    </a:p>
                    <a:p>
                      <a:pPr algn="ctr" rtl="0" fontAlgn="b"/>
                      <a:r>
                        <a:rPr lang="en-US" sz="1600" b="0" i="0" u="none" strike="noStrike" dirty="0" smtClean="0">
                          <a:solidFill>
                            <a:srgbClr val="000000"/>
                          </a:solidFill>
                          <a:latin typeface="Calibri" pitchFamily="34" charset="0"/>
                          <a:cs typeface="Calibri" pitchFamily="34" charset="0"/>
                        </a:rPr>
                        <a:t>27</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227602">
                <a:tc>
                  <a:txBody>
                    <a:bodyPr/>
                    <a:lstStyle/>
                    <a:p>
                      <a:pPr algn="l" rtl="0" fontAlgn="b"/>
                      <a:r>
                        <a:rPr lang="en-US" sz="1200" b="1" i="0" u="none" strike="noStrike" dirty="0">
                          <a:solidFill>
                            <a:srgbClr val="000000"/>
                          </a:solidFill>
                          <a:latin typeface="Calibri"/>
                        </a:rPr>
                        <a:t>Internal Loans </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37.929</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9.482</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20.000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211</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227602">
                <a:tc>
                  <a:txBody>
                    <a:bodyPr/>
                    <a:lstStyle/>
                    <a:p>
                      <a:pPr algn="l" rtl="0" fontAlgn="b"/>
                      <a:r>
                        <a:rPr lang="en-US" sz="1200" b="1" i="0" u="none" strike="noStrike" dirty="0">
                          <a:solidFill>
                            <a:srgbClr val="000000"/>
                          </a:solidFill>
                          <a:latin typeface="Calibri"/>
                        </a:rPr>
                        <a:t>Bond Issue</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50.000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12.500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227602">
                <a:tc>
                  <a:txBody>
                    <a:bodyPr/>
                    <a:lstStyle/>
                    <a:p>
                      <a:pPr algn="l" rtl="0" fontAlgn="b"/>
                      <a:r>
                        <a:rPr lang="en-US" sz="1200" b="1" i="0" u="none" strike="noStrike" dirty="0">
                          <a:solidFill>
                            <a:srgbClr val="000000"/>
                          </a:solidFill>
                          <a:latin typeface="Calibri"/>
                        </a:rPr>
                        <a:t>REPAYMENTS</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79.163</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19.791</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13.202</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67</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341403">
                <a:tc>
                  <a:txBody>
                    <a:bodyPr/>
                    <a:lstStyle/>
                    <a:p>
                      <a:pPr algn="l" rtl="0" fontAlgn="b"/>
                      <a:r>
                        <a:rPr lang="en-US" sz="1200" b="1" i="0" u="none" strike="noStrike" dirty="0">
                          <a:solidFill>
                            <a:srgbClr val="000000"/>
                          </a:solidFill>
                          <a:latin typeface="Calibri"/>
                        </a:rPr>
                        <a:t>External Loans (Principal Repayments)</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0.613</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0.153</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0.179</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117</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341403">
                <a:tc>
                  <a:txBody>
                    <a:bodyPr/>
                    <a:lstStyle/>
                    <a:p>
                      <a:pPr algn="l" rtl="0" fontAlgn="b"/>
                      <a:r>
                        <a:rPr lang="en-US" sz="1200" b="1" i="0" u="none" strike="noStrike" dirty="0">
                          <a:solidFill>
                            <a:srgbClr val="000000"/>
                          </a:solidFill>
                          <a:latin typeface="Calibri"/>
                        </a:rPr>
                        <a:t>Internal Loan (Principal Repayments)</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36.811</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9.203</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6.396</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70</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r h="236458">
                <a:tc>
                  <a:txBody>
                    <a:bodyPr/>
                    <a:lstStyle/>
                    <a:p>
                      <a:pPr algn="l" rtl="0" fontAlgn="b"/>
                      <a:r>
                        <a:rPr lang="en-US" sz="1200" b="1" i="0" u="none" strike="noStrike" dirty="0">
                          <a:solidFill>
                            <a:srgbClr val="000000"/>
                          </a:solidFill>
                          <a:latin typeface="Calibri"/>
                        </a:rPr>
                        <a:t>Consolidated Debt Service Accounts</a:t>
                      </a:r>
                      <a:r>
                        <a:rPr lang="en-US" sz="1200" b="1" i="0" u="none" strike="noStrike" dirty="0">
                          <a:solidFill>
                            <a:srgbClr val="000000"/>
                          </a:solidFill>
                          <a:latin typeface="Arial"/>
                        </a:rPr>
                        <a:t> </a:t>
                      </a:r>
                      <a:endParaRPr lang="en-US" sz="1200" b="1" i="0" u="none" strike="noStrike" dirty="0">
                        <a:solidFill>
                          <a:srgbClr val="000000"/>
                        </a:solidFill>
                        <a:latin typeface="Calibri"/>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41.739</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10.435</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6.627</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c>
                  <a:txBody>
                    <a:bodyPr/>
                    <a:lstStyle/>
                    <a:p>
                      <a:pPr algn="ctr" rtl="0" fontAlgn="b"/>
                      <a:r>
                        <a:rPr lang="en-US" sz="1600" b="0" i="0" u="none" strike="noStrike" dirty="0" smtClean="0">
                          <a:solidFill>
                            <a:srgbClr val="000000"/>
                          </a:solidFill>
                          <a:latin typeface="Calibri" pitchFamily="34" charset="0"/>
                          <a:cs typeface="Calibri" pitchFamily="34" charset="0"/>
                        </a:rPr>
                        <a:t>64</a:t>
                      </a:r>
                      <a:endParaRPr lang="en-US" sz="1600" b="0" i="0" u="none" strike="noStrike" dirty="0">
                        <a:solidFill>
                          <a:srgbClr val="000000"/>
                        </a:solidFill>
                        <a:latin typeface="Calibri" pitchFamily="34" charset="0"/>
                        <a:cs typeface="Calibri" pitchFamily="34" charset="0"/>
                      </a:endParaRPr>
                    </a:p>
                  </a:txBody>
                  <a:tcPr marL="0" marR="0" marT="0" marB="0" anchor="b">
                    <a:solidFill>
                      <a:schemeClr val="bg1"/>
                    </a:solidFill>
                  </a:tcPr>
                </a:tc>
              </a:tr>
            </a:tbl>
          </a:graphicData>
        </a:graphic>
      </p:graphicFrame>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066800" y="361950"/>
            <a:ext cx="6629400" cy="533400"/>
          </a:xfrm>
        </p:spPr>
        <p:txBody>
          <a:bodyPr>
            <a:normAutofit fontScale="90000"/>
          </a:bodyPr>
          <a:lstStyle/>
          <a:p>
            <a:pPr eaLnBrk="1" fontAlgn="auto" hangingPunct="1">
              <a:spcAft>
                <a:spcPts val="0"/>
              </a:spcAft>
              <a:defRPr/>
            </a:pPr>
            <a:r>
              <a:rPr lang="en-US" sz="3600" dirty="0" smtClean="0">
                <a:solidFill>
                  <a:srgbClr val="002060"/>
                </a:solidFill>
                <a:latin typeface="Berlin Sans FB" pitchFamily="34" charset="0"/>
              </a:rPr>
              <a:t>Y2012 Financing Activities  cont’d</a:t>
            </a:r>
            <a:endParaRPr lang="en-US" sz="3600" b="1" dirty="0" smtClean="0">
              <a:solidFill>
                <a:srgbClr val="002060"/>
              </a:solidFill>
            </a:endParaRPr>
          </a:p>
        </p:txBody>
      </p:sp>
      <p:sp>
        <p:nvSpPr>
          <p:cNvPr id="53251" name="Footer Placeholder 4"/>
          <p:cNvSpPr>
            <a:spLocks noGrp="1"/>
          </p:cNvSpPr>
          <p:nvPr>
            <p:ph type="ftr" sz="quarter" idx="11"/>
          </p:nvPr>
        </p:nvSpPr>
        <p:spPr bwMode="auto">
          <a:xfrm>
            <a:off x="228600" y="4552950"/>
            <a:ext cx="8686800" cy="4064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458200" y="4629150"/>
            <a:ext cx="457200" cy="342900"/>
          </a:xfrm>
        </p:spPr>
        <p:txBody>
          <a:bodyPr>
            <a:normAutofit/>
          </a:bodyPr>
          <a:lstStyle/>
          <a:p>
            <a:pPr>
              <a:defRPr/>
            </a:pPr>
            <a:fld id="{CF9B3C62-DE8B-4618-90A1-41FFFC5684CD}" type="slidenum">
              <a:rPr lang="en-US"/>
              <a:pPr>
                <a:defRPr/>
              </a:pPr>
              <a:t>41</a:t>
            </a:fld>
            <a:endParaRPr lang="en-US" dirty="0"/>
          </a:p>
        </p:txBody>
      </p:sp>
      <p:sp>
        <p:nvSpPr>
          <p:cNvPr id="43011" name="Rectangle 3"/>
          <p:cNvSpPr>
            <a:spLocks noGrp="1" noChangeArrowheads="1"/>
          </p:cNvSpPr>
          <p:nvPr>
            <p:ph sz="quarter" idx="1"/>
          </p:nvPr>
        </p:nvSpPr>
        <p:spPr>
          <a:xfrm>
            <a:off x="228600" y="1123950"/>
            <a:ext cx="8382000" cy="3429000"/>
          </a:xfrm>
        </p:spPr>
        <p:txBody>
          <a:bodyPr>
            <a:noAutofit/>
          </a:bodyPr>
          <a:lstStyle/>
          <a:p>
            <a:pPr marL="365760" indent="-256032" eaLnBrk="1" fontAlgn="auto" hangingPunct="1">
              <a:lnSpc>
                <a:spcPct val="150000"/>
              </a:lnSpc>
              <a:spcBef>
                <a:spcPts val="0"/>
              </a:spcBef>
              <a:spcAft>
                <a:spcPts val="0"/>
              </a:spcAft>
              <a:buFont typeface="Wingdings 3"/>
              <a:buChar char=""/>
              <a:defRPr/>
            </a:pPr>
            <a:r>
              <a:rPr lang="en-US" sz="1800" dirty="0" smtClean="0">
                <a:latin typeface="Berlin Sans FB" pitchFamily="34" charset="0"/>
              </a:rPr>
              <a:t>Financing Activities for Q1 2012 show that despite a net revenue surplus of N7.97bn, the State borrowed a net amount of N8.65bn. This implies that the Treasury should have N16.62bn at its disposal as we enter 2012, which should be applied to pay capital works contractors to enhance our </a:t>
            </a:r>
            <a:r>
              <a:rPr lang="en-US" sz="1800" dirty="0" err="1" smtClean="0">
                <a:latin typeface="Berlin Sans FB" pitchFamily="34" charset="0"/>
              </a:rPr>
              <a:t>Capex</a:t>
            </a:r>
            <a:r>
              <a:rPr lang="en-US" sz="1800" dirty="0" smtClean="0">
                <a:latin typeface="Berlin Sans FB" pitchFamily="34" charset="0"/>
              </a:rPr>
              <a:t> performance</a:t>
            </a:r>
          </a:p>
          <a:p>
            <a:pPr marL="365760" indent="-256032" eaLnBrk="1" fontAlgn="auto" hangingPunct="1">
              <a:lnSpc>
                <a:spcPct val="150000"/>
              </a:lnSpc>
              <a:spcBef>
                <a:spcPts val="0"/>
              </a:spcBef>
              <a:spcAft>
                <a:spcPts val="0"/>
              </a:spcAft>
              <a:buNone/>
              <a:defRPr/>
            </a:pPr>
            <a:endParaRPr lang="en-US" sz="1800" dirty="0" smtClean="0">
              <a:latin typeface="Berlin Sans FB" pitchFamily="34" charset="0"/>
            </a:endParaRPr>
          </a:p>
          <a:p>
            <a:pPr marL="365760" indent="-256032" eaLnBrk="1" fontAlgn="auto" hangingPunct="1">
              <a:lnSpc>
                <a:spcPct val="150000"/>
              </a:lnSpc>
              <a:spcBef>
                <a:spcPts val="0"/>
              </a:spcBef>
              <a:spcAft>
                <a:spcPts val="0"/>
              </a:spcAft>
              <a:buFont typeface="Wingdings 3"/>
              <a:buChar char=""/>
              <a:defRPr/>
            </a:pPr>
            <a:r>
              <a:rPr lang="en-US" sz="1800" dirty="0" smtClean="0">
                <a:latin typeface="Berlin Sans FB" pitchFamily="34" charset="0"/>
              </a:rPr>
              <a:t>Ministry of Finance &amp; Debt Management Office need to drive budgeted loan draw-downs intensively or seek urgent restructuring of the Borrowing Plan to ensure budget performance for the year is not adversely affected severely</a:t>
            </a:r>
            <a:endParaRPr lang="en-US" sz="1800" dirty="0" smtClean="0"/>
          </a:p>
          <a:p>
            <a:pPr marL="274320" indent="-274320" eaLnBrk="1" fontAlgn="auto" hangingPunct="1">
              <a:lnSpc>
                <a:spcPct val="150000"/>
              </a:lnSpc>
              <a:spcBef>
                <a:spcPts val="0"/>
              </a:spcBef>
              <a:spcAft>
                <a:spcPts val="0"/>
              </a:spcAft>
              <a:buFontTx/>
              <a:buNone/>
              <a:defRPr/>
            </a:pPr>
            <a:r>
              <a:rPr lang="en-US" sz="2400" dirty="0" smtClean="0"/>
              <a:t>	</a:t>
            </a:r>
            <a:endParaRPr lang="en-US" sz="1800" dirty="0" smtClean="0"/>
          </a:p>
        </p:txBody>
      </p:sp>
      <p:pic>
        <p:nvPicPr>
          <p:cNvPr id="53254"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53255"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8229600" cy="895349"/>
          </a:xfrm>
        </p:spPr>
        <p:txBody>
          <a:bodyPr/>
          <a:lstStyle/>
          <a:p>
            <a:pPr algn="ctr" fontAlgn="b"/>
            <a:r>
              <a:rPr lang="en-US" sz="2800" b="1" dirty="0" smtClean="0"/>
              <a:t/>
            </a:r>
            <a:br>
              <a:rPr lang="en-US" sz="2800" b="1" dirty="0" smtClean="0"/>
            </a:br>
            <a:r>
              <a:rPr lang="en-US" sz="2800" b="1" dirty="0" smtClean="0"/>
              <a:t/>
            </a:r>
            <a:br>
              <a:rPr lang="en-US" sz="2800" b="1" dirty="0" smtClean="0"/>
            </a:br>
            <a:r>
              <a:rPr lang="en-US" sz="2800" b="1" dirty="0" smtClean="0"/>
              <a:t/>
            </a:r>
            <a:br>
              <a:rPr lang="en-US" sz="2800" b="1" dirty="0" smtClean="0"/>
            </a:br>
            <a:r>
              <a:rPr lang="en-US" sz="2800" b="1" dirty="0" smtClean="0"/>
              <a:t/>
            </a:r>
            <a:br>
              <a:rPr lang="en-US" sz="2800" b="1" dirty="0" smtClean="0"/>
            </a:br>
            <a:r>
              <a:rPr lang="en-US" sz="2800" b="1" dirty="0" smtClean="0"/>
              <a:t/>
            </a:r>
            <a:br>
              <a:rPr lang="en-US" sz="2800" b="1" dirty="0" smtClean="0"/>
            </a:br>
            <a:r>
              <a:rPr lang="en-US" sz="2800" b="1" dirty="0" smtClean="0"/>
              <a:t/>
            </a:r>
            <a:br>
              <a:rPr lang="en-US" sz="2800" b="1" dirty="0" smtClean="0"/>
            </a:br>
            <a:r>
              <a:rPr lang="en-US" sz="2800" dirty="0" smtClean="0"/>
              <a:t> </a:t>
            </a:r>
            <a:r>
              <a:rPr lang="en-US" sz="2800" b="1" dirty="0" smtClean="0"/>
              <a:t/>
            </a:r>
            <a:br>
              <a:rPr lang="en-US" sz="2800" b="1" dirty="0" smtClean="0"/>
            </a:br>
            <a:r>
              <a:rPr lang="en-US" sz="2400" b="1" dirty="0" smtClean="0"/>
              <a:t>SUMMARY OF PROJECTS CERTIFIED IN Q1 2012</a:t>
            </a:r>
            <a:endParaRPr lang="en-US" sz="1600" dirty="0"/>
          </a:p>
        </p:txBody>
      </p:sp>
      <p:graphicFrame>
        <p:nvGraphicFramePr>
          <p:cNvPr id="6" name="Content Placeholder 5"/>
          <p:cNvGraphicFramePr>
            <a:graphicFrameLocks noGrp="1"/>
          </p:cNvGraphicFramePr>
          <p:nvPr>
            <p:ph sz="quarter" idx="1"/>
          </p:nvPr>
        </p:nvGraphicFramePr>
        <p:xfrm>
          <a:off x="381001" y="1123949"/>
          <a:ext cx="8534398" cy="3106938"/>
        </p:xfrm>
        <a:graphic>
          <a:graphicData uri="http://schemas.openxmlformats.org/drawingml/2006/table">
            <a:tbl>
              <a:tblPr firstRow="1" bandRow="1">
                <a:tableStyleId>{5C22544A-7EE6-4342-B048-85BDC9FD1C3A}</a:tableStyleId>
              </a:tblPr>
              <a:tblGrid>
                <a:gridCol w="2264229"/>
                <a:gridCol w="2438399"/>
                <a:gridCol w="2090057"/>
                <a:gridCol w="1741713"/>
              </a:tblGrid>
              <a:tr h="352404">
                <a:tc>
                  <a:txBody>
                    <a:bodyPr/>
                    <a:lstStyle/>
                    <a:p>
                      <a:pPr algn="l" fontAlgn="b"/>
                      <a:r>
                        <a:rPr lang="en-US" sz="1200" b="1" u="none" strike="noStrike" dirty="0" smtClean="0">
                          <a:solidFill>
                            <a:schemeClr val="tx1"/>
                          </a:solidFill>
                        </a:rPr>
                        <a:t>SECTORIAL CLASSIFICATION</a:t>
                      </a:r>
                      <a:endParaRPr lang="en-US" sz="1200" b="1"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1" u="none" strike="noStrike" dirty="0" smtClean="0">
                          <a:solidFill>
                            <a:schemeClr val="tx1"/>
                          </a:solidFill>
                        </a:rPr>
                        <a:t>NOS. OF PROJECT INSPECTED AND CERTIFIED</a:t>
                      </a:r>
                      <a:endParaRPr lang="en-US" sz="1200" b="1"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1" i="0" u="none" strike="noStrike" dirty="0" smtClean="0">
                          <a:solidFill>
                            <a:schemeClr val="tx1"/>
                          </a:solidFill>
                          <a:latin typeface="Calibri"/>
                        </a:rPr>
                        <a:t>CONTRACT VALUE</a:t>
                      </a:r>
                      <a:endParaRPr lang="en-US" sz="1200" b="1"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1" i="0" u="none" strike="noStrike" dirty="0" smtClean="0">
                          <a:solidFill>
                            <a:schemeClr val="tx1"/>
                          </a:solidFill>
                          <a:latin typeface="Calibri"/>
                        </a:rPr>
                        <a:t>CERTIFICATION VALUE</a:t>
                      </a:r>
                      <a:endParaRPr lang="en-US" sz="1200" b="1" i="0" u="none" strike="noStrike" dirty="0">
                        <a:solidFill>
                          <a:schemeClr val="tx1"/>
                        </a:solidFill>
                        <a:latin typeface="Calibri"/>
                      </a:endParaRPr>
                    </a:p>
                  </a:txBody>
                  <a:tcPr marL="6763" marR="6763" marT="6763" marB="0" anchor="b">
                    <a:solidFill>
                      <a:schemeClr val="bg1"/>
                    </a:solidFill>
                  </a:tcPr>
                </a:tc>
              </a:tr>
              <a:tr h="202080">
                <a:tc>
                  <a:txBody>
                    <a:bodyPr/>
                    <a:lstStyle/>
                    <a:p>
                      <a:pPr algn="l" fontAlgn="b"/>
                      <a:r>
                        <a:rPr lang="en-US" sz="1200" u="none" strike="noStrike" dirty="0" smtClean="0">
                          <a:solidFill>
                            <a:schemeClr val="tx1"/>
                          </a:solidFill>
                        </a:rPr>
                        <a:t>EDUCATION SECTOR</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29</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1,241,623,255.16</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147,470,904.39</a:t>
                      </a:r>
                      <a:endParaRPr lang="en-US" sz="1200" b="0" i="0" u="none" strike="noStrike" dirty="0">
                        <a:solidFill>
                          <a:schemeClr val="tx1"/>
                        </a:solidFill>
                        <a:latin typeface="Calibri"/>
                      </a:endParaRPr>
                    </a:p>
                  </a:txBody>
                  <a:tcPr marL="6763" marR="6763" marT="6763" marB="0" anchor="b">
                    <a:solidFill>
                      <a:schemeClr val="bg1"/>
                    </a:solidFill>
                  </a:tcPr>
                </a:tc>
              </a:tr>
              <a:tr h="346057">
                <a:tc>
                  <a:txBody>
                    <a:bodyPr/>
                    <a:lstStyle/>
                    <a:p>
                      <a:pPr algn="l" fontAlgn="b"/>
                      <a:r>
                        <a:rPr lang="en-US" sz="1200" u="none" strike="noStrike" dirty="0" smtClean="0">
                          <a:solidFill>
                            <a:schemeClr val="tx1"/>
                          </a:solidFill>
                        </a:rPr>
                        <a:t>ENVIRONMENT PROTECTION SECTOR</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10</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4,015,301,545.62</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237,361,865.09</a:t>
                      </a:r>
                      <a:endParaRPr lang="en-US" sz="1200" b="0" i="0" u="none" strike="noStrike" dirty="0">
                        <a:solidFill>
                          <a:schemeClr val="tx1"/>
                        </a:solidFill>
                        <a:latin typeface="Calibri"/>
                      </a:endParaRPr>
                    </a:p>
                  </a:txBody>
                  <a:tcPr marL="6763" marR="6763" marT="6763" marB="0" anchor="b">
                    <a:solidFill>
                      <a:schemeClr val="bg1"/>
                    </a:solidFill>
                  </a:tcPr>
                </a:tc>
              </a:tr>
              <a:tr h="281266">
                <a:tc>
                  <a:txBody>
                    <a:bodyPr/>
                    <a:lstStyle/>
                    <a:p>
                      <a:pPr algn="l" fontAlgn="b"/>
                      <a:r>
                        <a:rPr lang="en-US" sz="1200" u="none" strike="noStrike" dirty="0" smtClean="0">
                          <a:solidFill>
                            <a:schemeClr val="tx1"/>
                          </a:solidFill>
                        </a:rPr>
                        <a:t>ECONOMIC AFFAIRS</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53</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92,433,795,597.83</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7,686,931,793.90</a:t>
                      </a:r>
                      <a:endParaRPr lang="en-US" sz="1200" b="0" i="0" u="none" strike="noStrike" dirty="0">
                        <a:solidFill>
                          <a:schemeClr val="tx1"/>
                        </a:solidFill>
                        <a:latin typeface="Calibri"/>
                      </a:endParaRPr>
                    </a:p>
                  </a:txBody>
                  <a:tcPr marL="6763" marR="6763" marT="6763" marB="0" anchor="b">
                    <a:solidFill>
                      <a:schemeClr val="bg1"/>
                    </a:solidFill>
                  </a:tcPr>
                </a:tc>
              </a:tr>
              <a:tr h="346057">
                <a:tc>
                  <a:txBody>
                    <a:bodyPr/>
                    <a:lstStyle/>
                    <a:p>
                      <a:pPr algn="l" fontAlgn="b"/>
                      <a:r>
                        <a:rPr lang="en-US" sz="1200" u="none" strike="noStrike" dirty="0" smtClean="0">
                          <a:solidFill>
                            <a:schemeClr val="tx1"/>
                          </a:solidFill>
                        </a:rPr>
                        <a:t>HOUSING AND COMMUNITY AMENITIES</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52</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4,986,644,388.61</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592,261,852.85</a:t>
                      </a:r>
                      <a:endParaRPr lang="en-US" sz="1200" b="0" i="0" u="none" strike="noStrike" dirty="0">
                        <a:solidFill>
                          <a:schemeClr val="tx1"/>
                        </a:solidFill>
                        <a:latin typeface="Calibri"/>
                      </a:endParaRPr>
                    </a:p>
                  </a:txBody>
                  <a:tcPr marL="6763" marR="6763" marT="6763" marB="0" anchor="b">
                    <a:solidFill>
                      <a:schemeClr val="bg1"/>
                    </a:solidFill>
                  </a:tcPr>
                </a:tc>
              </a:tr>
              <a:tr h="281266">
                <a:tc>
                  <a:txBody>
                    <a:bodyPr/>
                    <a:lstStyle/>
                    <a:p>
                      <a:pPr algn="l" fontAlgn="b"/>
                      <a:r>
                        <a:rPr lang="en-US" sz="1200" u="none" strike="noStrike" dirty="0" smtClean="0">
                          <a:solidFill>
                            <a:schemeClr val="tx1"/>
                          </a:solidFill>
                        </a:rPr>
                        <a:t>GENERAL PUBLIC SERVICES</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11</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608,685,648.23</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103,645,381,.31</a:t>
                      </a:r>
                      <a:endParaRPr lang="en-US" sz="1200" b="0" i="0" u="none" strike="noStrike" dirty="0">
                        <a:solidFill>
                          <a:schemeClr val="tx1"/>
                        </a:solidFill>
                        <a:latin typeface="Calibri"/>
                      </a:endParaRPr>
                    </a:p>
                  </a:txBody>
                  <a:tcPr marL="6763" marR="6763" marT="6763" marB="0" anchor="b">
                    <a:solidFill>
                      <a:schemeClr val="bg1"/>
                    </a:solidFill>
                  </a:tcPr>
                </a:tc>
              </a:tr>
              <a:tr h="176170">
                <a:tc>
                  <a:txBody>
                    <a:bodyPr/>
                    <a:lstStyle/>
                    <a:p>
                      <a:pPr algn="l" fontAlgn="b"/>
                      <a:r>
                        <a:rPr lang="en-US" sz="1200" u="none" strike="noStrike" dirty="0" smtClean="0">
                          <a:solidFill>
                            <a:schemeClr val="tx1"/>
                          </a:solidFill>
                        </a:rPr>
                        <a:t>PUBLIC</a:t>
                      </a:r>
                      <a:r>
                        <a:rPr lang="en-US" sz="1200" u="none" strike="noStrike" baseline="0" dirty="0" smtClean="0">
                          <a:solidFill>
                            <a:schemeClr val="tx1"/>
                          </a:solidFill>
                        </a:rPr>
                        <a:t> ORDER AND SAFETY</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24,420,000.00</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1,221,000.00</a:t>
                      </a:r>
                      <a:endParaRPr lang="en-US" sz="1200" b="0" i="0" u="none" strike="noStrike" dirty="0">
                        <a:solidFill>
                          <a:schemeClr val="tx1"/>
                        </a:solidFill>
                        <a:latin typeface="Calibri"/>
                      </a:endParaRPr>
                    </a:p>
                  </a:txBody>
                  <a:tcPr marL="6763" marR="6763" marT="6763" marB="0" anchor="b">
                    <a:solidFill>
                      <a:schemeClr val="bg1"/>
                    </a:solidFill>
                  </a:tcPr>
                </a:tc>
              </a:tr>
              <a:tr h="346057">
                <a:tc>
                  <a:txBody>
                    <a:bodyPr/>
                    <a:lstStyle/>
                    <a:p>
                      <a:pPr algn="l" fontAlgn="b"/>
                      <a:r>
                        <a:rPr lang="en-US" sz="1200" u="none" strike="noStrike" smtClean="0">
                          <a:solidFill>
                            <a:schemeClr val="tx1"/>
                          </a:solidFill>
                        </a:rPr>
                        <a:t>RECREATION CULTURE AND RELIGION</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49,500,000.00</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8,775,000.00</a:t>
                      </a:r>
                      <a:endParaRPr lang="en-US" sz="1200" b="0" i="0" u="none" strike="noStrike" dirty="0">
                        <a:solidFill>
                          <a:schemeClr val="tx1"/>
                        </a:solidFill>
                        <a:latin typeface="Calibri"/>
                      </a:endParaRPr>
                    </a:p>
                  </a:txBody>
                  <a:tcPr marL="6763" marR="6763" marT="6763" marB="0" anchor="b">
                    <a:solidFill>
                      <a:schemeClr val="bg1"/>
                    </a:solidFill>
                  </a:tcPr>
                </a:tc>
              </a:tr>
              <a:tr h="191682">
                <a:tc>
                  <a:txBody>
                    <a:bodyPr/>
                    <a:lstStyle/>
                    <a:p>
                      <a:pPr algn="l" fontAlgn="b"/>
                      <a:r>
                        <a:rPr lang="en-US" sz="1200" u="none" strike="noStrike" smtClean="0">
                          <a:solidFill>
                            <a:schemeClr val="tx1"/>
                          </a:solidFill>
                        </a:rPr>
                        <a:t>HEALTH</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58,147,000.00</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2,844,700.00</a:t>
                      </a:r>
                      <a:endParaRPr lang="en-US" sz="1200" b="0" i="0" u="none" strike="noStrike" dirty="0">
                        <a:solidFill>
                          <a:schemeClr val="tx1"/>
                        </a:solidFill>
                        <a:latin typeface="Calibri"/>
                      </a:endParaRPr>
                    </a:p>
                  </a:txBody>
                  <a:tcPr marL="6763" marR="6763" marT="6763" marB="0" anchor="b">
                    <a:solidFill>
                      <a:schemeClr val="bg1"/>
                    </a:solidFill>
                  </a:tcPr>
                </a:tc>
              </a:tr>
              <a:tr h="184828">
                <a:tc>
                  <a:txBody>
                    <a:bodyPr/>
                    <a:lstStyle/>
                    <a:p>
                      <a:pPr algn="l" fontAlgn="b"/>
                      <a:r>
                        <a:rPr lang="en-US" sz="1200" b="0" i="0" u="none" strike="noStrike" smtClean="0">
                          <a:solidFill>
                            <a:schemeClr val="tx1"/>
                          </a:solidFill>
                          <a:latin typeface="Calibri" pitchFamily="34" charset="0"/>
                        </a:rPr>
                        <a:t>SOCIAL PROTECTION</a:t>
                      </a:r>
                      <a:endParaRPr lang="en-US" sz="1200" b="0" i="0" u="none" strike="noStrike" dirty="0">
                        <a:solidFill>
                          <a:schemeClr val="tx1"/>
                        </a:solidFill>
                        <a:latin typeface="Calibri" pitchFamily="34" charset="0"/>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a:t>
                      </a:r>
                      <a:endParaRPr lang="en-US" sz="1200" b="0" i="0" u="none" strike="noStrike" dirty="0">
                        <a:solidFill>
                          <a:schemeClr val="tx1"/>
                        </a:solidFill>
                        <a:latin typeface="Calibri"/>
                      </a:endParaRPr>
                    </a:p>
                  </a:txBody>
                  <a:tcPr marL="6763" marR="6763" marT="6763" marB="0" anchor="b">
                    <a:solidFill>
                      <a:schemeClr val="bg1"/>
                    </a:solidFill>
                  </a:tcPr>
                </a:tc>
              </a:tr>
              <a:tr h="281266">
                <a:tc>
                  <a:txBody>
                    <a:bodyPr/>
                    <a:lstStyle/>
                    <a:p>
                      <a:pPr algn="l" fontAlgn="b"/>
                      <a:r>
                        <a:rPr lang="en-US" sz="1200" b="1" u="none" strike="noStrike" dirty="0" smtClean="0">
                          <a:solidFill>
                            <a:schemeClr val="tx1"/>
                          </a:solidFill>
                        </a:rPr>
                        <a:t>GRAND TOTAL</a:t>
                      </a:r>
                      <a:endParaRPr lang="en-US" sz="1200" b="1"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158</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103,418,117,435.45</a:t>
                      </a:r>
                      <a:endParaRPr lang="en-US" sz="1200" b="0" i="0" u="none" strike="noStrike" dirty="0">
                        <a:solidFill>
                          <a:schemeClr val="tx1"/>
                        </a:solidFill>
                        <a:latin typeface="Calibri"/>
                      </a:endParaRPr>
                    </a:p>
                  </a:txBody>
                  <a:tcPr marL="6763" marR="6763" marT="6763" marB="0" anchor="b">
                    <a:solidFill>
                      <a:schemeClr val="bg1"/>
                    </a:solidFill>
                  </a:tcPr>
                </a:tc>
                <a:tc>
                  <a:txBody>
                    <a:bodyPr/>
                    <a:lstStyle/>
                    <a:p>
                      <a:pPr algn="ctr" fontAlgn="b"/>
                      <a:r>
                        <a:rPr lang="en-US" sz="1200" b="0" i="0" u="none" strike="noStrike" dirty="0" smtClean="0">
                          <a:solidFill>
                            <a:schemeClr val="tx1"/>
                          </a:solidFill>
                          <a:latin typeface="Calibri"/>
                        </a:rPr>
                        <a:t>8,780,512,497.54</a:t>
                      </a:r>
                      <a:endParaRPr lang="en-US" sz="1200" b="0" i="0" u="none" strike="noStrike" dirty="0">
                        <a:solidFill>
                          <a:schemeClr val="tx1"/>
                        </a:solidFill>
                        <a:latin typeface="Calibri"/>
                      </a:endParaRPr>
                    </a:p>
                  </a:txBody>
                  <a:tcPr marL="6763" marR="6763" marT="6763" marB="0" anchor="b">
                    <a:solidFill>
                      <a:schemeClr val="bg1"/>
                    </a:solidFill>
                  </a:tcPr>
                </a:tc>
              </a:tr>
            </a:tbl>
          </a:graphicData>
        </a:graphic>
      </p:graphicFrame>
      <p:sp>
        <p:nvSpPr>
          <p:cNvPr id="4" name="Footer Placeholder 3"/>
          <p:cNvSpPr>
            <a:spLocks noGrp="1"/>
          </p:cNvSpPr>
          <p:nvPr>
            <p:ph type="ftr" sz="quarter" idx="11"/>
          </p:nvPr>
        </p:nvSpPr>
        <p:spPr>
          <a:xfrm>
            <a:off x="914400" y="4629150"/>
            <a:ext cx="47244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42</a:t>
            </a:fld>
            <a:endParaRPr lang="en-US" dirty="0"/>
          </a:p>
        </p:txBody>
      </p:sp>
      <p:pic>
        <p:nvPicPr>
          <p:cNvPr id="7" name="Picture 7" descr="MEPB fin_0.tmp"/>
          <p:cNvPicPr>
            <a:picLocks noChangeAspect="1"/>
          </p:cNvPicPr>
          <p:nvPr/>
        </p:nvPicPr>
        <p:blipFill>
          <a:blip r:embed="rId2" cstate="print"/>
          <a:srcRect l="6554" t="11111" r="63655" b="61111"/>
          <a:stretch>
            <a:fillRect/>
          </a:stretch>
        </p:blipFill>
        <p:spPr bwMode="auto">
          <a:xfrm>
            <a:off x="152400" y="133350"/>
            <a:ext cx="804863" cy="457200"/>
          </a:xfrm>
          <a:prstGeom prst="rect">
            <a:avLst/>
          </a:prstGeom>
          <a:noFill/>
          <a:ln w="9525">
            <a:noFill/>
            <a:miter lim="800000"/>
            <a:headEnd/>
            <a:tailEnd/>
          </a:ln>
        </p:spPr>
      </p:pic>
      <p:pic>
        <p:nvPicPr>
          <p:cNvPr id="8" name="Picture 9" descr="MEPB fin_0.tmp"/>
          <p:cNvPicPr>
            <a:picLocks noChangeAspect="1"/>
          </p:cNvPicPr>
          <p:nvPr/>
        </p:nvPicPr>
        <p:blipFill>
          <a:blip r:embed="rId3" cstate="print"/>
          <a:srcRect l="37587" t="2222" r="1588" b="55556"/>
          <a:stretch>
            <a:fillRect/>
          </a:stretch>
        </p:blipFill>
        <p:spPr bwMode="auto">
          <a:xfrm>
            <a:off x="8305800" y="0"/>
            <a:ext cx="690563" cy="5143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Q1 Project Certification Reports</a:t>
            </a:r>
            <a:endParaRPr lang="en-US" dirty="0"/>
          </a:p>
        </p:txBody>
      </p:sp>
      <p:sp>
        <p:nvSpPr>
          <p:cNvPr id="3" name="Content Placeholder 2"/>
          <p:cNvSpPr>
            <a:spLocks noGrp="1"/>
          </p:cNvSpPr>
          <p:nvPr>
            <p:ph sz="quarter" idx="1"/>
          </p:nvPr>
        </p:nvSpPr>
        <p:spPr>
          <a:xfrm>
            <a:off x="914400" y="1085850"/>
            <a:ext cx="8001000" cy="3429000"/>
          </a:xfrm>
        </p:spPr>
        <p:txBody>
          <a:bodyPr/>
          <a:lstStyle/>
          <a:p>
            <a:r>
              <a:rPr lang="en-US" dirty="0" smtClean="0"/>
              <a:t>158 projects were inspected and certified for payment;</a:t>
            </a:r>
          </a:p>
          <a:p>
            <a:r>
              <a:rPr lang="en-US" dirty="0" smtClean="0"/>
              <a:t>Total contract sum for the project was N103.4bn</a:t>
            </a:r>
          </a:p>
          <a:p>
            <a:pPr eaLnBrk="1" hangingPunct="1"/>
            <a:r>
              <a:rPr lang="en-US" dirty="0" smtClean="0"/>
              <a:t>Sum of N 8.8bn was certified for payment;</a:t>
            </a:r>
          </a:p>
          <a:p>
            <a:pPr eaLnBrk="1" hangingPunct="1"/>
            <a:r>
              <a:rPr lang="en-US" dirty="0" smtClean="0"/>
              <a:t>Most Contractors are not working within contract time frame, suggesting a weakening in our project management and/or deliberate slow-down by Contractors due to anxieties over payments due them</a:t>
            </a:r>
            <a:endParaRPr lang="en-US" sz="2400" dirty="0" smtClean="0"/>
          </a:p>
          <a:p>
            <a:endParaRPr lang="en-US" dirty="0"/>
          </a:p>
        </p:txBody>
      </p:sp>
      <p:sp>
        <p:nvSpPr>
          <p:cNvPr id="4" name="Footer Placeholder 3"/>
          <p:cNvSpPr>
            <a:spLocks noGrp="1"/>
          </p:cNvSpPr>
          <p:nvPr>
            <p:ph type="ftr" sz="quarter" idx="11"/>
          </p:nvPr>
        </p:nvSpPr>
        <p:spPr>
          <a:xfrm>
            <a:off x="914400" y="4629150"/>
            <a:ext cx="49530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43</a:t>
            </a:fld>
            <a:endParaRPr lang="en-US" dirty="0"/>
          </a:p>
        </p:txBody>
      </p:sp>
      <p:sp>
        <p:nvSpPr>
          <p:cNvPr id="6" name="Rectangle 5"/>
          <p:cNvSpPr/>
          <p:nvPr/>
        </p:nvSpPr>
        <p:spPr>
          <a:xfrm>
            <a:off x="914400" y="1200150"/>
            <a:ext cx="7772400" cy="461665"/>
          </a:xfrm>
          <a:prstGeom prst="rect">
            <a:avLst/>
          </a:prstGeom>
        </p:spPr>
        <p:txBody>
          <a:bodyPr wrap="square">
            <a:spAutoFit/>
          </a:bodyPr>
          <a:lstStyle/>
          <a:p>
            <a:pPr eaLnBrk="1" hangingPunct="1"/>
            <a:endParaRPr lang="en-US" sz="2400" dirty="0" smtClean="0"/>
          </a:p>
        </p:txBody>
      </p:sp>
      <p:pic>
        <p:nvPicPr>
          <p:cNvPr id="7"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8" name="Picture 9" descr="MEPB fin_0.tmp"/>
          <p:cNvPicPr>
            <a:picLocks noChangeAspect="1"/>
          </p:cNvPicPr>
          <p:nvPr/>
        </p:nvPicPr>
        <p:blipFill>
          <a:blip r:embed="rId4" cstate="print"/>
          <a:srcRect l="37587" t="2222" r="1588" b="55556"/>
          <a:stretch>
            <a:fillRect/>
          </a:stretch>
        </p:blipFill>
        <p:spPr bwMode="auto">
          <a:xfrm>
            <a:off x="8382000" y="133350"/>
            <a:ext cx="614363" cy="609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9550"/>
            <a:ext cx="7315200" cy="854075"/>
          </a:xfrm>
        </p:spPr>
        <p:txBody>
          <a:bodyPr/>
          <a:lstStyle/>
          <a:p>
            <a:r>
              <a:rPr lang="en-US" sz="2400" dirty="0" smtClean="0"/>
              <a:t/>
            </a:r>
            <a:br>
              <a:rPr lang="en-US" sz="2400" dirty="0" smtClean="0"/>
            </a:br>
            <a:r>
              <a:rPr lang="en-US" sz="2400" dirty="0" smtClean="0"/>
              <a:t/>
            </a:r>
            <a:br>
              <a:rPr lang="en-US" sz="2400" dirty="0" smtClean="0"/>
            </a:br>
            <a:r>
              <a:rPr lang="en-US" sz="2400" dirty="0" smtClean="0"/>
              <a:t/>
            </a:r>
            <a:br>
              <a:rPr lang="en-US" sz="2400" dirty="0" smtClean="0"/>
            </a:br>
            <a:r>
              <a:rPr lang="en-US" sz="2400" dirty="0" smtClean="0"/>
              <a:t/>
            </a:r>
            <a:br>
              <a:rPr lang="en-US" sz="2400" dirty="0" smtClean="0"/>
            </a:br>
            <a:r>
              <a:rPr lang="en-US" sz="2400" dirty="0" smtClean="0"/>
              <a:t>Q1 Project Certification Reports………2/</a:t>
            </a:r>
            <a:r>
              <a:rPr lang="en-US" sz="1800" dirty="0" smtClean="0"/>
              <a:t/>
            </a:r>
            <a:br>
              <a:rPr lang="en-US" sz="1800" dirty="0" smtClean="0"/>
            </a:br>
            <a:r>
              <a:rPr lang="en-US" sz="1400" dirty="0" smtClean="0"/>
              <a:t>COMMENTED AND RETURNED PAYMENTS CERTIFICATES (PC), </a:t>
            </a:r>
            <a:r>
              <a:rPr lang="en-US" sz="1800" dirty="0" smtClean="0"/>
              <a:t>JAN. – MAR, 2012</a:t>
            </a:r>
            <a:endParaRPr lang="en-US" sz="5400" dirty="0"/>
          </a:p>
        </p:txBody>
      </p:sp>
      <p:graphicFrame>
        <p:nvGraphicFramePr>
          <p:cNvPr id="6" name="Content Placeholder 5"/>
          <p:cNvGraphicFramePr>
            <a:graphicFrameLocks noGrp="1"/>
          </p:cNvGraphicFramePr>
          <p:nvPr>
            <p:ph sz="quarter" idx="1"/>
          </p:nvPr>
        </p:nvGraphicFramePr>
        <p:xfrm>
          <a:off x="914400" y="1123483"/>
          <a:ext cx="7772401" cy="2194560"/>
        </p:xfrm>
        <a:graphic>
          <a:graphicData uri="http://schemas.openxmlformats.org/drawingml/2006/table">
            <a:tbl>
              <a:tblPr firstRow="1" bandRow="1">
                <a:tableStyleId>{5C22544A-7EE6-4342-B048-85BDC9FD1C3A}</a:tableStyleId>
              </a:tblPr>
              <a:tblGrid>
                <a:gridCol w="560895"/>
                <a:gridCol w="1121790"/>
                <a:gridCol w="984315"/>
                <a:gridCol w="1752600"/>
                <a:gridCol w="1676400"/>
                <a:gridCol w="1676401"/>
              </a:tblGrid>
              <a:tr h="549919">
                <a:tc>
                  <a:txBody>
                    <a:bodyPr/>
                    <a:lstStyle/>
                    <a:p>
                      <a:r>
                        <a:rPr lang="en-US" sz="1400" dirty="0" smtClean="0">
                          <a:solidFill>
                            <a:schemeClr val="tx1"/>
                          </a:solidFill>
                        </a:rPr>
                        <a:t>S/N</a:t>
                      </a:r>
                      <a:endParaRPr lang="en-US" sz="1400" dirty="0">
                        <a:solidFill>
                          <a:schemeClr val="tx1"/>
                        </a:solidFill>
                      </a:endParaRPr>
                    </a:p>
                  </a:txBody>
                  <a:tcPr>
                    <a:solidFill>
                      <a:schemeClr val="bg1"/>
                    </a:solidFill>
                  </a:tcPr>
                </a:tc>
                <a:tc>
                  <a:txBody>
                    <a:bodyPr/>
                    <a:lstStyle/>
                    <a:p>
                      <a:r>
                        <a:rPr lang="en-US" sz="1400" dirty="0" smtClean="0">
                          <a:solidFill>
                            <a:schemeClr val="tx1"/>
                          </a:solidFill>
                        </a:rPr>
                        <a:t>MONTHS</a:t>
                      </a:r>
                      <a:endParaRPr lang="en-US" sz="1400" dirty="0">
                        <a:solidFill>
                          <a:schemeClr val="tx1"/>
                        </a:solidFill>
                      </a:endParaRPr>
                    </a:p>
                  </a:txBody>
                  <a:tcPr>
                    <a:solidFill>
                      <a:schemeClr val="bg1"/>
                    </a:solidFill>
                  </a:tcPr>
                </a:tc>
                <a:tc>
                  <a:txBody>
                    <a:bodyPr/>
                    <a:lstStyle/>
                    <a:p>
                      <a:r>
                        <a:rPr lang="en-US" sz="1400" dirty="0" smtClean="0">
                          <a:solidFill>
                            <a:schemeClr val="tx1"/>
                          </a:solidFill>
                        </a:rPr>
                        <a:t>NO. OF PC</a:t>
                      </a:r>
                      <a:endParaRPr lang="en-US" sz="1400" dirty="0">
                        <a:solidFill>
                          <a:schemeClr val="tx1"/>
                        </a:solidFill>
                      </a:endParaRPr>
                    </a:p>
                  </a:txBody>
                  <a:tcPr>
                    <a:solidFill>
                      <a:schemeClr val="bg1"/>
                    </a:solidFill>
                  </a:tcPr>
                </a:tc>
                <a:tc>
                  <a:txBody>
                    <a:bodyPr/>
                    <a:lstStyle/>
                    <a:p>
                      <a:pPr algn="ctr"/>
                      <a:r>
                        <a:rPr lang="en-US" sz="1400" dirty="0" smtClean="0">
                          <a:solidFill>
                            <a:schemeClr val="tx1"/>
                          </a:solidFill>
                        </a:rPr>
                        <a:t>TOTAL CONTRACT SUM</a:t>
                      </a:r>
                      <a:endParaRPr lang="en-US" sz="1400" dirty="0">
                        <a:solidFill>
                          <a:schemeClr val="tx1"/>
                        </a:solidFill>
                      </a:endParaRPr>
                    </a:p>
                  </a:txBody>
                  <a:tcPr>
                    <a:solidFill>
                      <a:schemeClr val="bg1"/>
                    </a:solidFill>
                  </a:tcPr>
                </a:tc>
                <a:tc>
                  <a:txBody>
                    <a:bodyPr/>
                    <a:lstStyle/>
                    <a:p>
                      <a:r>
                        <a:rPr lang="en-US" sz="1400" dirty="0" smtClean="0">
                          <a:solidFill>
                            <a:schemeClr val="tx1"/>
                          </a:solidFill>
                        </a:rPr>
                        <a:t>ADVANCE/</a:t>
                      </a:r>
                    </a:p>
                    <a:p>
                      <a:r>
                        <a:rPr lang="en-US" sz="1400" dirty="0" smtClean="0">
                          <a:solidFill>
                            <a:schemeClr val="tx1"/>
                          </a:solidFill>
                        </a:rPr>
                        <a:t>PREVIOUS PAYMENT</a:t>
                      </a:r>
                      <a:endParaRPr lang="en-US" sz="1400" dirty="0">
                        <a:solidFill>
                          <a:schemeClr val="tx1"/>
                        </a:solidFill>
                      </a:endParaRPr>
                    </a:p>
                  </a:txBody>
                  <a:tcPr>
                    <a:solidFill>
                      <a:schemeClr val="bg1"/>
                    </a:solidFill>
                  </a:tcPr>
                </a:tc>
                <a:tc>
                  <a:txBody>
                    <a:bodyPr/>
                    <a:lstStyle/>
                    <a:p>
                      <a:r>
                        <a:rPr lang="en-US" sz="1400" dirty="0" smtClean="0">
                          <a:solidFill>
                            <a:schemeClr val="tx1"/>
                          </a:solidFill>
                        </a:rPr>
                        <a:t>AMOUNT DUE</a:t>
                      </a:r>
                      <a:endParaRPr lang="en-US" sz="1400" dirty="0">
                        <a:solidFill>
                          <a:schemeClr val="tx1"/>
                        </a:solidFill>
                      </a:endParaRPr>
                    </a:p>
                  </a:txBody>
                  <a:tcPr>
                    <a:solidFill>
                      <a:schemeClr val="bg1"/>
                    </a:solidFill>
                  </a:tcPr>
                </a:tc>
              </a:tr>
              <a:tr h="312641">
                <a:tc>
                  <a:txBody>
                    <a:bodyPr/>
                    <a:lstStyle/>
                    <a:p>
                      <a:r>
                        <a:rPr lang="en-US" dirty="0" smtClean="0">
                          <a:solidFill>
                            <a:schemeClr val="tx1"/>
                          </a:solidFill>
                        </a:rPr>
                        <a:t>1</a:t>
                      </a:r>
                      <a:endParaRPr lang="en-US" dirty="0">
                        <a:solidFill>
                          <a:schemeClr val="tx1"/>
                        </a:solidFill>
                      </a:endParaRPr>
                    </a:p>
                  </a:txBody>
                  <a:tcPr>
                    <a:solidFill>
                      <a:schemeClr val="bg1"/>
                    </a:solidFill>
                  </a:tcPr>
                </a:tc>
                <a:tc>
                  <a:txBody>
                    <a:bodyPr/>
                    <a:lstStyle/>
                    <a:p>
                      <a:r>
                        <a:rPr lang="en-US" dirty="0" smtClean="0">
                          <a:solidFill>
                            <a:schemeClr val="tx1"/>
                          </a:solidFill>
                        </a:rPr>
                        <a:t>Jan.</a:t>
                      </a:r>
                      <a:endParaRPr lang="en-US" dirty="0">
                        <a:solidFill>
                          <a:schemeClr val="tx1"/>
                        </a:solidFill>
                      </a:endParaRPr>
                    </a:p>
                  </a:txBody>
                  <a:tcPr>
                    <a:solidFill>
                      <a:schemeClr val="bg1"/>
                    </a:solidFill>
                  </a:tcPr>
                </a:tc>
                <a:tc>
                  <a:txBody>
                    <a:bodyPr/>
                    <a:lstStyle/>
                    <a:p>
                      <a:r>
                        <a:rPr lang="en-US" dirty="0" smtClean="0">
                          <a:solidFill>
                            <a:schemeClr val="tx1"/>
                          </a:solidFill>
                        </a:rPr>
                        <a:t>11</a:t>
                      </a:r>
                      <a:endParaRPr lang="en-US" dirty="0">
                        <a:solidFill>
                          <a:schemeClr val="tx1"/>
                        </a:solidFill>
                      </a:endParaRPr>
                    </a:p>
                  </a:txBody>
                  <a:tcPr>
                    <a:solidFill>
                      <a:schemeClr val="bg1"/>
                    </a:solidFill>
                  </a:tcPr>
                </a:tc>
                <a:tc>
                  <a:txBody>
                    <a:bodyPr/>
                    <a:lstStyle/>
                    <a:p>
                      <a:r>
                        <a:rPr lang="en-US" dirty="0" smtClean="0">
                          <a:solidFill>
                            <a:schemeClr val="tx1"/>
                          </a:solidFill>
                        </a:rPr>
                        <a:t>285,997,556.73</a:t>
                      </a:r>
                      <a:endParaRPr lang="en-US" dirty="0">
                        <a:solidFill>
                          <a:schemeClr val="tx1"/>
                        </a:solidFill>
                      </a:endParaRPr>
                    </a:p>
                  </a:txBody>
                  <a:tcPr>
                    <a:solidFill>
                      <a:schemeClr val="bg1"/>
                    </a:solidFill>
                  </a:tcPr>
                </a:tc>
                <a:tc>
                  <a:txBody>
                    <a:bodyPr/>
                    <a:lstStyle/>
                    <a:p>
                      <a:r>
                        <a:rPr lang="en-US" dirty="0" smtClean="0">
                          <a:solidFill>
                            <a:schemeClr val="tx1"/>
                          </a:solidFill>
                        </a:rPr>
                        <a:t>190,212,780.00</a:t>
                      </a:r>
                      <a:endParaRPr lang="en-US" dirty="0">
                        <a:solidFill>
                          <a:schemeClr val="tx1"/>
                        </a:solidFill>
                      </a:endParaRPr>
                    </a:p>
                  </a:txBody>
                  <a:tcPr>
                    <a:solidFill>
                      <a:schemeClr val="bg1"/>
                    </a:solidFill>
                  </a:tcPr>
                </a:tc>
                <a:tc>
                  <a:txBody>
                    <a:bodyPr/>
                    <a:lstStyle/>
                    <a:p>
                      <a:r>
                        <a:rPr lang="en-US" dirty="0" smtClean="0">
                          <a:solidFill>
                            <a:schemeClr val="tx1"/>
                          </a:solidFill>
                        </a:rPr>
                        <a:t>33,117,607.58</a:t>
                      </a:r>
                      <a:endParaRPr lang="en-US" dirty="0">
                        <a:solidFill>
                          <a:schemeClr val="tx1"/>
                        </a:solidFill>
                      </a:endParaRPr>
                    </a:p>
                  </a:txBody>
                  <a:tcPr>
                    <a:solidFill>
                      <a:schemeClr val="bg1"/>
                    </a:solidFill>
                  </a:tcPr>
                </a:tc>
              </a:tr>
              <a:tr h="312641">
                <a:tc>
                  <a:txBody>
                    <a:bodyPr/>
                    <a:lstStyle/>
                    <a:p>
                      <a:r>
                        <a:rPr lang="en-US" dirty="0" smtClean="0">
                          <a:solidFill>
                            <a:schemeClr val="tx1"/>
                          </a:solidFill>
                        </a:rPr>
                        <a:t>2</a:t>
                      </a:r>
                      <a:endParaRPr lang="en-US" dirty="0">
                        <a:solidFill>
                          <a:schemeClr val="tx1"/>
                        </a:solidFill>
                      </a:endParaRPr>
                    </a:p>
                  </a:txBody>
                  <a:tcPr>
                    <a:solidFill>
                      <a:schemeClr val="bg1"/>
                    </a:solidFill>
                  </a:tcPr>
                </a:tc>
                <a:tc>
                  <a:txBody>
                    <a:bodyPr/>
                    <a:lstStyle/>
                    <a:p>
                      <a:r>
                        <a:rPr lang="en-US" dirty="0" smtClean="0">
                          <a:solidFill>
                            <a:schemeClr val="tx1"/>
                          </a:solidFill>
                        </a:rPr>
                        <a:t>Feb.</a:t>
                      </a:r>
                      <a:endParaRPr lang="en-US" dirty="0">
                        <a:solidFill>
                          <a:schemeClr val="tx1"/>
                        </a:solidFill>
                      </a:endParaRPr>
                    </a:p>
                  </a:txBody>
                  <a:tcPr>
                    <a:solidFill>
                      <a:schemeClr val="bg1"/>
                    </a:solidFill>
                  </a:tcPr>
                </a:tc>
                <a:tc>
                  <a:txBody>
                    <a:bodyPr/>
                    <a:lstStyle/>
                    <a:p>
                      <a:r>
                        <a:rPr lang="en-US" dirty="0" smtClean="0">
                          <a:solidFill>
                            <a:schemeClr val="tx1"/>
                          </a:solidFill>
                        </a:rPr>
                        <a:t>1</a:t>
                      </a:r>
                      <a:endParaRPr lang="en-US" dirty="0">
                        <a:solidFill>
                          <a:schemeClr val="tx1"/>
                        </a:solidFill>
                      </a:endParaRPr>
                    </a:p>
                  </a:txBody>
                  <a:tcPr>
                    <a:solidFill>
                      <a:schemeClr val="bg1"/>
                    </a:solidFill>
                  </a:tcPr>
                </a:tc>
                <a:tc>
                  <a:txBody>
                    <a:bodyPr/>
                    <a:lstStyle/>
                    <a:p>
                      <a:r>
                        <a:rPr lang="en-US" dirty="0" smtClean="0">
                          <a:solidFill>
                            <a:schemeClr val="tx1"/>
                          </a:solidFill>
                        </a:rPr>
                        <a:t>61,790,924.21</a:t>
                      </a:r>
                      <a:endParaRPr lang="en-US" dirty="0">
                        <a:solidFill>
                          <a:schemeClr val="tx1"/>
                        </a:solidFill>
                      </a:endParaRPr>
                    </a:p>
                  </a:txBody>
                  <a:tcPr>
                    <a:solidFill>
                      <a:schemeClr val="bg1"/>
                    </a:solidFill>
                  </a:tcPr>
                </a:tc>
                <a:tc>
                  <a:txBody>
                    <a:bodyPr/>
                    <a:lstStyle/>
                    <a:p>
                      <a:r>
                        <a:rPr lang="en-US" dirty="0" smtClean="0">
                          <a:solidFill>
                            <a:schemeClr val="tx1"/>
                          </a:solidFill>
                        </a:rPr>
                        <a:t>58,701,378.00</a:t>
                      </a:r>
                      <a:endParaRPr lang="en-US" dirty="0">
                        <a:solidFill>
                          <a:schemeClr val="tx1"/>
                        </a:solidFill>
                      </a:endParaRPr>
                    </a:p>
                  </a:txBody>
                  <a:tcPr>
                    <a:solidFill>
                      <a:schemeClr val="bg1"/>
                    </a:solidFill>
                  </a:tcPr>
                </a:tc>
                <a:tc>
                  <a:txBody>
                    <a:bodyPr/>
                    <a:lstStyle/>
                    <a:p>
                      <a:r>
                        <a:rPr lang="en-US" dirty="0" smtClean="0">
                          <a:solidFill>
                            <a:schemeClr val="tx1"/>
                          </a:solidFill>
                        </a:rPr>
                        <a:t>3,089,546.21</a:t>
                      </a:r>
                      <a:endParaRPr lang="en-US" dirty="0">
                        <a:solidFill>
                          <a:schemeClr val="tx1"/>
                        </a:solidFill>
                      </a:endParaRPr>
                    </a:p>
                  </a:txBody>
                  <a:tcPr>
                    <a:solidFill>
                      <a:schemeClr val="bg1"/>
                    </a:solidFill>
                  </a:tcPr>
                </a:tc>
              </a:tr>
              <a:tr h="312641">
                <a:tc>
                  <a:txBody>
                    <a:bodyPr/>
                    <a:lstStyle/>
                    <a:p>
                      <a:r>
                        <a:rPr lang="en-US" dirty="0" smtClean="0">
                          <a:solidFill>
                            <a:schemeClr val="tx1"/>
                          </a:solidFill>
                        </a:rPr>
                        <a:t>3</a:t>
                      </a:r>
                      <a:endParaRPr lang="en-US" dirty="0">
                        <a:solidFill>
                          <a:schemeClr val="tx1"/>
                        </a:solidFill>
                      </a:endParaRPr>
                    </a:p>
                  </a:txBody>
                  <a:tcPr>
                    <a:solidFill>
                      <a:schemeClr val="bg1"/>
                    </a:solidFill>
                  </a:tcPr>
                </a:tc>
                <a:tc>
                  <a:txBody>
                    <a:bodyPr/>
                    <a:lstStyle/>
                    <a:p>
                      <a:r>
                        <a:rPr lang="en-US" dirty="0" smtClean="0">
                          <a:solidFill>
                            <a:schemeClr val="tx1"/>
                          </a:solidFill>
                        </a:rPr>
                        <a:t>Mar.</a:t>
                      </a:r>
                      <a:endParaRPr lang="en-US" dirty="0">
                        <a:solidFill>
                          <a:schemeClr val="tx1"/>
                        </a:solidFill>
                      </a:endParaRPr>
                    </a:p>
                  </a:txBody>
                  <a:tcPr>
                    <a:solidFill>
                      <a:schemeClr val="bg1"/>
                    </a:solidFill>
                  </a:tcPr>
                </a:tc>
                <a:tc>
                  <a:txBody>
                    <a:bodyPr/>
                    <a:lstStyle/>
                    <a:p>
                      <a:r>
                        <a:rPr lang="en-US" dirty="0" smtClean="0">
                          <a:solidFill>
                            <a:schemeClr val="tx1"/>
                          </a:solidFill>
                        </a:rPr>
                        <a:t>6</a:t>
                      </a:r>
                      <a:endParaRPr lang="en-US" dirty="0">
                        <a:solidFill>
                          <a:schemeClr val="tx1"/>
                        </a:solidFill>
                      </a:endParaRPr>
                    </a:p>
                  </a:txBody>
                  <a:tcPr>
                    <a:solidFill>
                      <a:schemeClr val="bg1"/>
                    </a:solidFill>
                  </a:tcPr>
                </a:tc>
                <a:tc>
                  <a:txBody>
                    <a:bodyPr/>
                    <a:lstStyle/>
                    <a:p>
                      <a:r>
                        <a:rPr lang="en-US" dirty="0" smtClean="0">
                          <a:solidFill>
                            <a:schemeClr val="tx1"/>
                          </a:solidFill>
                        </a:rPr>
                        <a:t>451,450,350.21</a:t>
                      </a:r>
                      <a:endParaRPr lang="en-US" dirty="0">
                        <a:solidFill>
                          <a:schemeClr val="tx1"/>
                        </a:solidFill>
                      </a:endParaRPr>
                    </a:p>
                  </a:txBody>
                  <a:tcPr>
                    <a:solidFill>
                      <a:schemeClr val="bg1"/>
                    </a:solidFill>
                  </a:tcPr>
                </a:tc>
                <a:tc>
                  <a:txBody>
                    <a:bodyPr/>
                    <a:lstStyle/>
                    <a:p>
                      <a:r>
                        <a:rPr lang="en-US" dirty="0" smtClean="0">
                          <a:solidFill>
                            <a:schemeClr val="tx1"/>
                          </a:solidFill>
                        </a:rPr>
                        <a:t>303,399,068.86</a:t>
                      </a:r>
                      <a:endParaRPr lang="en-US" dirty="0">
                        <a:solidFill>
                          <a:schemeClr val="tx1"/>
                        </a:solidFill>
                      </a:endParaRPr>
                    </a:p>
                  </a:txBody>
                  <a:tcPr>
                    <a:solidFill>
                      <a:schemeClr val="bg1"/>
                    </a:solidFill>
                  </a:tcPr>
                </a:tc>
                <a:tc>
                  <a:txBody>
                    <a:bodyPr/>
                    <a:lstStyle/>
                    <a:p>
                      <a:r>
                        <a:rPr lang="en-US" dirty="0" smtClean="0">
                          <a:solidFill>
                            <a:schemeClr val="tx1"/>
                          </a:solidFill>
                        </a:rPr>
                        <a:t>84,696,642.17</a:t>
                      </a:r>
                      <a:endParaRPr lang="en-US" dirty="0">
                        <a:solidFill>
                          <a:schemeClr val="tx1"/>
                        </a:solidFill>
                      </a:endParaRPr>
                    </a:p>
                  </a:txBody>
                  <a:tcPr>
                    <a:solidFill>
                      <a:schemeClr val="bg1"/>
                    </a:solidFill>
                  </a:tcPr>
                </a:tc>
              </a:tr>
              <a:tr h="312641">
                <a:tc>
                  <a:txBody>
                    <a:bodyPr/>
                    <a:lstStyle/>
                    <a:p>
                      <a:endParaRPr lang="en-US">
                        <a:solidFill>
                          <a:schemeClr val="tx1"/>
                        </a:solidFill>
                      </a:endParaRPr>
                    </a:p>
                  </a:txBody>
                  <a:tcPr>
                    <a:solidFill>
                      <a:schemeClr val="bg1"/>
                    </a:solidFill>
                  </a:tcPr>
                </a:tc>
                <a:tc>
                  <a:txBody>
                    <a:bodyPr/>
                    <a:lstStyle/>
                    <a:p>
                      <a:r>
                        <a:rPr lang="en-US" dirty="0" smtClean="0">
                          <a:solidFill>
                            <a:schemeClr val="tx1"/>
                          </a:solidFill>
                        </a:rPr>
                        <a:t>Total</a:t>
                      </a:r>
                      <a:endParaRPr lang="en-US" dirty="0">
                        <a:solidFill>
                          <a:schemeClr val="tx1"/>
                        </a:solidFill>
                      </a:endParaRPr>
                    </a:p>
                  </a:txBody>
                  <a:tcPr>
                    <a:solidFill>
                      <a:schemeClr val="bg1"/>
                    </a:solidFill>
                  </a:tcPr>
                </a:tc>
                <a:tc>
                  <a:txBody>
                    <a:bodyPr/>
                    <a:lstStyle/>
                    <a:p>
                      <a:r>
                        <a:rPr lang="en-US" dirty="0" smtClean="0">
                          <a:solidFill>
                            <a:schemeClr val="tx1"/>
                          </a:solidFill>
                        </a:rPr>
                        <a:t>18</a:t>
                      </a:r>
                      <a:endParaRPr lang="en-US" dirty="0">
                        <a:solidFill>
                          <a:schemeClr val="tx1"/>
                        </a:solidFill>
                      </a:endParaRPr>
                    </a:p>
                  </a:txBody>
                  <a:tcPr>
                    <a:solidFill>
                      <a:schemeClr val="bg1"/>
                    </a:solidFill>
                  </a:tcPr>
                </a:tc>
                <a:tc>
                  <a:txBody>
                    <a:bodyPr/>
                    <a:lstStyle/>
                    <a:p>
                      <a:r>
                        <a:rPr lang="en-US" dirty="0" smtClean="0">
                          <a:solidFill>
                            <a:schemeClr val="tx1"/>
                          </a:solidFill>
                        </a:rPr>
                        <a:t>799,238,831.15</a:t>
                      </a:r>
                      <a:endParaRPr lang="en-US" dirty="0">
                        <a:solidFill>
                          <a:schemeClr val="tx1"/>
                        </a:solidFill>
                      </a:endParaRPr>
                    </a:p>
                  </a:txBody>
                  <a:tcPr>
                    <a:solidFill>
                      <a:schemeClr val="bg1"/>
                    </a:solidFill>
                  </a:tcPr>
                </a:tc>
                <a:tc>
                  <a:txBody>
                    <a:bodyPr/>
                    <a:lstStyle/>
                    <a:p>
                      <a:r>
                        <a:rPr lang="en-US" dirty="0" smtClean="0">
                          <a:solidFill>
                            <a:schemeClr val="tx1"/>
                          </a:solidFill>
                        </a:rPr>
                        <a:t>552,313,226.86</a:t>
                      </a:r>
                      <a:endParaRPr lang="en-US" dirty="0">
                        <a:solidFill>
                          <a:schemeClr val="tx1"/>
                        </a:solidFill>
                      </a:endParaRPr>
                    </a:p>
                  </a:txBody>
                  <a:tcPr>
                    <a:solidFill>
                      <a:schemeClr val="bg1"/>
                    </a:solidFill>
                  </a:tcPr>
                </a:tc>
                <a:tc>
                  <a:txBody>
                    <a:bodyPr/>
                    <a:lstStyle/>
                    <a:p>
                      <a:r>
                        <a:rPr lang="en-US" dirty="0" smtClean="0">
                          <a:solidFill>
                            <a:schemeClr val="tx1"/>
                          </a:solidFill>
                        </a:rPr>
                        <a:t>120,903,795.96</a:t>
                      </a:r>
                      <a:endParaRPr lang="en-US" dirty="0">
                        <a:solidFill>
                          <a:schemeClr val="tx1"/>
                        </a:solidFill>
                      </a:endParaRPr>
                    </a:p>
                  </a:txBody>
                  <a:tcPr>
                    <a:solidFill>
                      <a:schemeClr val="bg1"/>
                    </a:solidFill>
                  </a:tcPr>
                </a:tc>
              </a:tr>
            </a:tbl>
          </a:graphicData>
        </a:graphic>
      </p:graphicFrame>
      <p:sp>
        <p:nvSpPr>
          <p:cNvPr id="4" name="Footer Placeholder 3"/>
          <p:cNvSpPr>
            <a:spLocks noGrp="1"/>
          </p:cNvSpPr>
          <p:nvPr>
            <p:ph type="ftr" sz="quarter" idx="11"/>
          </p:nvPr>
        </p:nvSpPr>
        <p:spPr>
          <a:xfrm>
            <a:off x="914400" y="4629150"/>
            <a:ext cx="55626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44</a:t>
            </a:fld>
            <a:endParaRPr lang="en-US" dirty="0"/>
          </a:p>
        </p:txBody>
      </p:sp>
      <p:pic>
        <p:nvPicPr>
          <p:cNvPr id="7" name="Picture 7" descr="MEPB fin_0.tmp"/>
          <p:cNvPicPr>
            <a:picLocks noChangeAspect="1"/>
          </p:cNvPicPr>
          <p:nvPr/>
        </p:nvPicPr>
        <p:blipFill>
          <a:blip r:embed="rId2" cstate="print"/>
          <a:srcRect l="6554" t="11111" r="63655" b="61111"/>
          <a:stretch>
            <a:fillRect/>
          </a:stretch>
        </p:blipFill>
        <p:spPr bwMode="auto">
          <a:xfrm>
            <a:off x="152401" y="133350"/>
            <a:ext cx="609600" cy="533400"/>
          </a:xfrm>
          <a:prstGeom prst="rect">
            <a:avLst/>
          </a:prstGeom>
          <a:noFill/>
          <a:ln w="9525">
            <a:noFill/>
            <a:miter lim="800000"/>
            <a:headEnd/>
            <a:tailEnd/>
          </a:ln>
        </p:spPr>
      </p:pic>
      <p:pic>
        <p:nvPicPr>
          <p:cNvPr id="8" name="Picture 9" descr="MEPB fin_0.tmp"/>
          <p:cNvPicPr>
            <a:picLocks noChangeAspect="1"/>
          </p:cNvPicPr>
          <p:nvPr/>
        </p:nvPicPr>
        <p:blipFill>
          <a:blip r:embed="rId3" cstate="print"/>
          <a:srcRect l="37587" t="2222" r="1588" b="55556"/>
          <a:stretch>
            <a:fillRect/>
          </a:stretch>
        </p:blipFill>
        <p:spPr bwMode="auto">
          <a:xfrm>
            <a:off x="8382000" y="133350"/>
            <a:ext cx="614363" cy="609600"/>
          </a:xfrm>
          <a:prstGeom prst="rect">
            <a:avLst/>
          </a:prstGeom>
          <a:noFill/>
          <a:ln w="9525">
            <a:noFill/>
            <a:miter lim="800000"/>
            <a:headEnd/>
            <a:tailEnd/>
          </a:ln>
        </p:spPr>
      </p:pic>
      <p:sp>
        <p:nvSpPr>
          <p:cNvPr id="10" name="Rectangle 9"/>
          <p:cNvSpPr/>
          <p:nvPr/>
        </p:nvSpPr>
        <p:spPr>
          <a:xfrm>
            <a:off x="838200" y="3638550"/>
            <a:ext cx="6019800" cy="1107996"/>
          </a:xfrm>
          <a:prstGeom prst="rect">
            <a:avLst/>
          </a:prstGeom>
        </p:spPr>
        <p:txBody>
          <a:bodyPr wrap="square">
            <a:spAutoFit/>
          </a:bodyPr>
          <a:lstStyle/>
          <a:p>
            <a:r>
              <a:rPr lang="en-US" sz="1600" u="sng" dirty="0" smtClean="0"/>
              <a:t>Reasons For Return of PC’s</a:t>
            </a:r>
          </a:p>
          <a:p>
            <a:pPr>
              <a:buFont typeface="Arial" pitchFamily="34" charset="0"/>
              <a:buChar char="•"/>
            </a:pPr>
            <a:r>
              <a:rPr lang="en-US" sz="1600" dirty="0" smtClean="0"/>
              <a:t> Non-compliance to standard Format /procedures</a:t>
            </a:r>
          </a:p>
          <a:p>
            <a:pPr>
              <a:buFont typeface="Arial" pitchFamily="34" charset="0"/>
              <a:buChar char="•"/>
            </a:pPr>
            <a:r>
              <a:rPr lang="en-US" sz="1600" dirty="0" smtClean="0"/>
              <a:t>Unacceptable quality of works</a:t>
            </a:r>
          </a:p>
          <a:p>
            <a:endParaRPr lang="en-US" dirty="0" smtClean="0"/>
          </a:p>
        </p:txBody>
      </p:sp>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n-US" b="1" dirty="0" smtClean="0"/>
              <a:t> </a:t>
            </a:r>
            <a:r>
              <a:rPr lang="en-US" sz="2400" b="1" dirty="0" smtClean="0">
                <a:solidFill>
                  <a:srgbClr val="002060"/>
                </a:solidFill>
                <a:latin typeface="Arial Rounded MT Bold" pitchFamily="34" charset="0"/>
              </a:rPr>
              <a:t>OBSERVATIONS/RECOMMENDATIONS</a:t>
            </a:r>
            <a:endParaRPr lang="en-US" b="1" dirty="0" smtClean="0">
              <a:solidFill>
                <a:srgbClr val="002060"/>
              </a:solidFill>
            </a:endParaRPr>
          </a:p>
        </p:txBody>
      </p:sp>
      <p:sp>
        <p:nvSpPr>
          <p:cNvPr id="54275" name="Footer Placeholder 4"/>
          <p:cNvSpPr>
            <a:spLocks noGrp="1"/>
          </p:cNvSpPr>
          <p:nvPr>
            <p:ph type="ftr" sz="quarter" idx="11"/>
          </p:nvPr>
        </p:nvSpPr>
        <p:spPr bwMode="auto">
          <a:xfrm>
            <a:off x="914400" y="4629150"/>
            <a:ext cx="48768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p:txBody>
          <a:bodyPr>
            <a:normAutofit/>
          </a:bodyPr>
          <a:lstStyle/>
          <a:p>
            <a:pPr>
              <a:defRPr/>
            </a:pPr>
            <a:fld id="{1426284E-E696-486A-9C75-289B44222F48}" type="slidenum">
              <a:rPr lang="en-US" smtClean="0"/>
              <a:pPr>
                <a:defRPr/>
              </a:pPr>
              <a:t>45</a:t>
            </a:fld>
            <a:endParaRPr lang="en-US" dirty="0"/>
          </a:p>
        </p:txBody>
      </p:sp>
      <p:sp>
        <p:nvSpPr>
          <p:cNvPr id="44035" name="Rectangle 3"/>
          <p:cNvSpPr>
            <a:spLocks noGrp="1" noChangeArrowheads="1"/>
          </p:cNvSpPr>
          <p:nvPr>
            <p:ph sz="quarter" idx="4294967295"/>
          </p:nvPr>
        </p:nvSpPr>
        <p:spPr>
          <a:xfrm>
            <a:off x="0" y="1047750"/>
            <a:ext cx="8077200" cy="3124200"/>
          </a:xfrm>
        </p:spPr>
        <p:txBody>
          <a:bodyPr>
            <a:normAutofit/>
          </a:bodyPr>
          <a:lstStyle/>
          <a:p>
            <a:pPr marL="566928" indent="-457200" eaLnBrk="1" fontAlgn="auto" hangingPunct="1">
              <a:spcBef>
                <a:spcPts val="580"/>
              </a:spcBef>
              <a:spcAft>
                <a:spcPts val="0"/>
              </a:spcAft>
              <a:buFont typeface="+mj-lt"/>
              <a:buAutoNum type="arabicPeriod"/>
              <a:defRPr/>
            </a:pPr>
            <a:r>
              <a:rPr lang="en-GB" sz="2300" dirty="0" smtClean="0">
                <a:latin typeface="Arial Rounded MT Bold" pitchFamily="34" charset="0"/>
              </a:rPr>
              <a:t>The Overall Budget performance of 65% is far short of the set benchmark of 90%; Revenue is a key limiting factor</a:t>
            </a:r>
          </a:p>
          <a:p>
            <a:pPr marL="566928" indent="-457200" eaLnBrk="1" fontAlgn="auto" hangingPunct="1">
              <a:spcBef>
                <a:spcPts val="580"/>
              </a:spcBef>
              <a:spcAft>
                <a:spcPts val="0"/>
              </a:spcAft>
              <a:buFont typeface="+mj-lt"/>
              <a:buAutoNum type="arabicPeriod"/>
              <a:defRPr/>
            </a:pPr>
            <a:r>
              <a:rPr lang="en-GB" sz="2300" dirty="0" smtClean="0">
                <a:latin typeface="Arial Rounded MT Bold" pitchFamily="34" charset="0"/>
              </a:rPr>
              <a:t>Revenue generating Agencies other than LIRS performed at 59%; </a:t>
            </a:r>
          </a:p>
          <a:p>
            <a:pPr marL="566928" indent="-457200" eaLnBrk="1" fontAlgn="auto" hangingPunct="1">
              <a:spcBef>
                <a:spcPts val="580"/>
              </a:spcBef>
              <a:spcAft>
                <a:spcPts val="0"/>
              </a:spcAft>
              <a:buFont typeface="+mj-lt"/>
              <a:buAutoNum type="arabicPeriod"/>
              <a:defRPr/>
            </a:pPr>
            <a:r>
              <a:rPr lang="en-GB" sz="2300" dirty="0" smtClean="0">
                <a:latin typeface="Arial Rounded MT Bold" pitchFamily="34" charset="0"/>
              </a:rPr>
              <a:t>Most MDAs still pay inadequate attention to revenue generation and monitoring; </a:t>
            </a:r>
            <a:r>
              <a:rPr lang="en-US" sz="2000" dirty="0" smtClean="0">
                <a:latin typeface="Arial Rounded MT Bold" pitchFamily="34" charset="0"/>
              </a:rPr>
              <a:t>Such revenue generating Agencies need to improve on their performance;</a:t>
            </a:r>
          </a:p>
          <a:p>
            <a:pPr marL="566928" indent="-457200" eaLnBrk="1" fontAlgn="auto" hangingPunct="1">
              <a:spcBef>
                <a:spcPts val="580"/>
              </a:spcBef>
              <a:spcAft>
                <a:spcPts val="0"/>
              </a:spcAft>
              <a:buFont typeface="+mj-lt"/>
              <a:buAutoNum type="arabicPeriod"/>
              <a:defRPr/>
            </a:pPr>
            <a:endParaRPr lang="en-US" sz="2000" dirty="0" smtClean="0">
              <a:solidFill>
                <a:srgbClr val="C00000"/>
              </a:solidFill>
              <a:latin typeface="Arial Rounded MT Bold" pitchFamily="34" charset="0"/>
            </a:endParaRPr>
          </a:p>
          <a:p>
            <a:pPr marL="274320" indent="-274320" eaLnBrk="1" fontAlgn="auto" hangingPunct="1">
              <a:spcBef>
                <a:spcPts val="580"/>
              </a:spcBef>
              <a:spcAft>
                <a:spcPts val="0"/>
              </a:spcAft>
              <a:buFontTx/>
              <a:buNone/>
              <a:defRPr/>
            </a:pPr>
            <a:endParaRPr lang="en-US" sz="2800" dirty="0" smtClean="0"/>
          </a:p>
        </p:txBody>
      </p:sp>
      <p:pic>
        <p:nvPicPr>
          <p:cNvPr id="54278"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54279" name="Picture 9" descr="MEPB fin_0.tmp"/>
          <p:cNvPicPr>
            <a:picLocks noChangeAspect="1"/>
          </p:cNvPicPr>
          <p:nvPr/>
        </p:nvPicPr>
        <p:blipFill>
          <a:blip r:embed="rId3" cstate="print"/>
          <a:srcRect l="37587" t="2222" r="1588" b="55556"/>
          <a:stretch>
            <a:fillRect/>
          </a:stretch>
        </p:blipFill>
        <p:spPr bwMode="auto">
          <a:xfrm>
            <a:off x="7620000" y="133350"/>
            <a:ext cx="13763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solidFill>
                  <a:srgbClr val="002060"/>
                </a:solidFill>
              </a:rPr>
              <a:t>OBSERVATIONS/RECOMMENDATIONS……..2/</a:t>
            </a:r>
            <a:endParaRPr lang="en-US" sz="2800" dirty="0"/>
          </a:p>
        </p:txBody>
      </p:sp>
      <p:sp>
        <p:nvSpPr>
          <p:cNvPr id="3" name="Footer Placeholder 2"/>
          <p:cNvSpPr>
            <a:spLocks noGrp="1"/>
          </p:cNvSpPr>
          <p:nvPr>
            <p:ph type="ftr" sz="quarter" idx="11"/>
          </p:nvPr>
        </p:nvSpPr>
        <p:spPr/>
        <p:txBody>
          <a:bodyPr/>
          <a:lstStyle/>
          <a:p>
            <a:pPr>
              <a:defRPr/>
            </a:pPr>
            <a:r>
              <a:rPr lang="en-US" smtClean="0"/>
              <a:t>MEPB:1st Quarter Y2012 Budget Performance Appraisal</a:t>
            </a:r>
            <a:endParaRPr lang="en-US"/>
          </a:p>
        </p:txBody>
      </p:sp>
      <p:sp>
        <p:nvSpPr>
          <p:cNvPr id="4" name="Slide Number Placeholder 3"/>
          <p:cNvSpPr>
            <a:spLocks noGrp="1"/>
          </p:cNvSpPr>
          <p:nvPr>
            <p:ph type="sldNum" sz="quarter" idx="12"/>
          </p:nvPr>
        </p:nvSpPr>
        <p:spPr/>
        <p:txBody>
          <a:bodyPr/>
          <a:lstStyle/>
          <a:p>
            <a:pPr>
              <a:defRPr/>
            </a:pPr>
            <a:fld id="{A92B96E7-4477-46EB-A013-69610228C7E4}" type="slidenum">
              <a:rPr lang="en-US" smtClean="0"/>
              <a:pPr>
                <a:defRPr/>
              </a:pPr>
              <a:t>46</a:t>
            </a:fld>
            <a:endParaRPr lang="en-US" dirty="0"/>
          </a:p>
        </p:txBody>
      </p:sp>
      <p:sp>
        <p:nvSpPr>
          <p:cNvPr id="5" name="Rectangle 4"/>
          <p:cNvSpPr/>
          <p:nvPr/>
        </p:nvSpPr>
        <p:spPr>
          <a:xfrm>
            <a:off x="533400" y="1047750"/>
            <a:ext cx="7924800" cy="3293209"/>
          </a:xfrm>
          <a:prstGeom prst="rect">
            <a:avLst/>
          </a:prstGeom>
        </p:spPr>
        <p:txBody>
          <a:bodyPr wrap="square">
            <a:spAutoFit/>
          </a:bodyPr>
          <a:lstStyle/>
          <a:p>
            <a:pPr marL="273050" lvl="2" indent="-273050">
              <a:spcBef>
                <a:spcPts val="575"/>
              </a:spcBef>
              <a:buClr>
                <a:schemeClr val="accent1"/>
              </a:buClr>
            </a:pPr>
            <a:r>
              <a:rPr lang="en-US" sz="2400" dirty="0" smtClean="0"/>
              <a:t>4.Poor accounting for Government revenues, largely due to</a:t>
            </a:r>
          </a:p>
          <a:p>
            <a:pPr lvl="1">
              <a:buFont typeface="Wingdings" pitchFamily="2" charset="2"/>
              <a:buChar char="ü"/>
            </a:pPr>
            <a:r>
              <a:rPr lang="en-US" sz="2000" dirty="0" smtClean="0"/>
              <a:t>Non-activation of Account Receivable Module on the Oracle System</a:t>
            </a:r>
          </a:p>
          <a:p>
            <a:pPr lvl="1">
              <a:buFont typeface="Wingdings" pitchFamily="2" charset="2"/>
              <a:buChar char="ü"/>
            </a:pPr>
            <a:r>
              <a:rPr lang="en-US" sz="2000" dirty="0" smtClean="0"/>
              <a:t>Lack of inter-face between the Electronic Banking Revenue Collection Management (EBRCM) being used by the Revenue Consultant, ABC and  the Oracle Database</a:t>
            </a:r>
          </a:p>
          <a:p>
            <a:pPr lvl="1">
              <a:buFont typeface="Wingdings" pitchFamily="2" charset="2"/>
              <a:buChar char="ü"/>
            </a:pPr>
            <a:r>
              <a:rPr lang="en-US" sz="2000" dirty="0" smtClean="0"/>
              <a:t>Leakages arising  from collusion between banks and  officials of the State Government</a:t>
            </a:r>
          </a:p>
          <a:p>
            <a:pPr lvl="1">
              <a:buFont typeface="Wingdings" pitchFamily="2" charset="2"/>
              <a:buChar char="ü"/>
            </a:pPr>
            <a:r>
              <a:rPr lang="en-US" sz="2000" dirty="0" smtClean="0"/>
              <a:t>Multiple Revenue Bank Accounts</a:t>
            </a:r>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1" y="133350"/>
            <a:ext cx="533399" cy="5334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229601" y="133350"/>
            <a:ext cx="609600" cy="457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sz="2800" b="1" dirty="0" smtClean="0">
                <a:solidFill>
                  <a:srgbClr val="002060"/>
                </a:solidFill>
              </a:rPr>
              <a:t>OBSERVATIONS/RECOMMENDATIONS……..3/</a:t>
            </a:r>
            <a:endParaRPr lang="en-US" sz="2800" dirty="0"/>
          </a:p>
        </p:txBody>
      </p:sp>
      <p:sp>
        <p:nvSpPr>
          <p:cNvPr id="55299" name="Footer Placeholder 4"/>
          <p:cNvSpPr>
            <a:spLocks noGrp="1"/>
          </p:cNvSpPr>
          <p:nvPr>
            <p:ph type="ftr" sz="quarter" idx="11"/>
          </p:nvPr>
        </p:nvSpPr>
        <p:spPr bwMode="auto">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MEPB:1st Quarter Y2012 Budget Performance Appraisal</a:t>
            </a:r>
          </a:p>
        </p:txBody>
      </p:sp>
      <p:sp>
        <p:nvSpPr>
          <p:cNvPr id="8" name="Slide Number Placeholder 7"/>
          <p:cNvSpPr>
            <a:spLocks noGrp="1"/>
          </p:cNvSpPr>
          <p:nvPr>
            <p:ph type="sldNum" sz="quarter" idx="12"/>
          </p:nvPr>
        </p:nvSpPr>
        <p:spPr/>
        <p:txBody>
          <a:bodyPr>
            <a:normAutofit/>
          </a:bodyPr>
          <a:lstStyle/>
          <a:p>
            <a:pPr>
              <a:defRPr/>
            </a:pPr>
            <a:fld id="{BEA60F40-EBC3-4B7D-A2EE-93F2D080DB9D}" type="slidenum">
              <a:rPr lang="en-US"/>
              <a:pPr>
                <a:defRPr/>
              </a:pPr>
              <a:t>47</a:t>
            </a:fld>
            <a:endParaRPr lang="en-US" dirty="0"/>
          </a:p>
        </p:txBody>
      </p:sp>
      <p:sp>
        <p:nvSpPr>
          <p:cNvPr id="55301" name="Rectangle 3"/>
          <p:cNvSpPr>
            <a:spLocks noGrp="1" noChangeArrowheads="1"/>
          </p:cNvSpPr>
          <p:nvPr>
            <p:ph sz="quarter" idx="4294967295"/>
          </p:nvPr>
        </p:nvSpPr>
        <p:spPr>
          <a:xfrm>
            <a:off x="381000" y="1047750"/>
            <a:ext cx="8077200" cy="3276600"/>
          </a:xfrm>
          <a:solidFill>
            <a:schemeClr val="bg1"/>
          </a:solidFill>
          <a:ln>
            <a:solidFill>
              <a:schemeClr val="bg1"/>
            </a:solidFill>
          </a:ln>
        </p:spPr>
        <p:txBody>
          <a:bodyPr/>
          <a:lstStyle/>
          <a:p>
            <a:pPr>
              <a:buNone/>
            </a:pPr>
            <a:r>
              <a:rPr lang="en-GB" sz="2100" dirty="0" smtClean="0">
                <a:solidFill>
                  <a:srgbClr val="C00000"/>
                </a:solidFill>
                <a:latin typeface="Arial Rounded MT Bold" pitchFamily="34" charset="0"/>
              </a:rPr>
              <a:t> </a:t>
            </a:r>
            <a:r>
              <a:rPr lang="en-GB" sz="2100" dirty="0" smtClean="0">
                <a:latin typeface="Arial Rounded MT Bold" pitchFamily="34" charset="0"/>
              </a:rPr>
              <a:t>We recommend the following way- forward:</a:t>
            </a:r>
          </a:p>
          <a:p>
            <a:pPr>
              <a:buFont typeface="Arial" pitchFamily="34" charset="0"/>
              <a:buChar char="•"/>
            </a:pPr>
            <a:r>
              <a:rPr lang="en-US" sz="2000" dirty="0" smtClean="0"/>
              <a:t>Develop  strategy to ensure Government’s total control of the Oracle System in the State</a:t>
            </a:r>
          </a:p>
          <a:p>
            <a:r>
              <a:rPr lang="en-US" sz="2000" dirty="0" smtClean="0"/>
              <a:t>Creation of professional cadre of well trained and incentivized   officers to manage and maintain the Oracle System</a:t>
            </a:r>
          </a:p>
          <a:p>
            <a:r>
              <a:rPr lang="en-US" sz="2000" dirty="0" smtClean="0"/>
              <a:t>Adoption of a Treasury Single Account (TSA) for all Government Revenues??</a:t>
            </a:r>
          </a:p>
          <a:p>
            <a:r>
              <a:rPr lang="en-US" sz="2000" dirty="0" smtClean="0"/>
              <a:t>A meeting has been scheduled by MEPB with ABC, Soft Alliance/ MOST, STO and other Revenue Agencies on the way forward to improve accounting for State revenues</a:t>
            </a:r>
          </a:p>
          <a:p>
            <a:endParaRPr lang="en-US" sz="2000" dirty="0" smtClean="0">
              <a:solidFill>
                <a:srgbClr val="C00000"/>
              </a:solidFill>
              <a:latin typeface="Arial Rounded MT Bold" pitchFamily="34" charset="0"/>
            </a:endParaRPr>
          </a:p>
          <a:p>
            <a:endParaRPr lang="en-US" sz="2000" dirty="0" smtClean="0">
              <a:solidFill>
                <a:srgbClr val="C00000"/>
              </a:solidFill>
              <a:latin typeface="Arial Rounded MT Bold" pitchFamily="34" charset="0"/>
            </a:endParaRPr>
          </a:p>
          <a:p>
            <a:endParaRPr lang="en-US" sz="2000" dirty="0" smtClean="0">
              <a:solidFill>
                <a:srgbClr val="C00000"/>
              </a:solidFill>
              <a:latin typeface="Arial Rounded MT Bold" pitchFamily="34" charset="0"/>
            </a:endParaRPr>
          </a:p>
          <a:p>
            <a:endParaRPr lang="en-GB" sz="2100" dirty="0" smtClean="0">
              <a:solidFill>
                <a:srgbClr val="C00000"/>
              </a:solidFill>
              <a:latin typeface="Arial Rounded MT Bold" pitchFamily="34" charset="0"/>
            </a:endParaRPr>
          </a:p>
          <a:p>
            <a:pPr eaLnBrk="1" hangingPunct="1">
              <a:buNone/>
            </a:pPr>
            <a:endParaRPr lang="en-GB" sz="2100" dirty="0" smtClean="0">
              <a:solidFill>
                <a:srgbClr val="C00000"/>
              </a:solidFill>
              <a:latin typeface="Arial Rounded MT Bold" pitchFamily="34" charset="0"/>
            </a:endParaRPr>
          </a:p>
          <a:p>
            <a:pPr>
              <a:buNone/>
            </a:pPr>
            <a:endParaRPr lang="en-GB" sz="2100" dirty="0" smtClean="0">
              <a:solidFill>
                <a:srgbClr val="C00000"/>
              </a:solidFill>
              <a:latin typeface="Arial Rounded MT Bold" pitchFamily="34" charset="0"/>
            </a:endParaRPr>
          </a:p>
          <a:p>
            <a:pPr eaLnBrk="1" hangingPunct="1">
              <a:buNone/>
            </a:pPr>
            <a:endParaRPr lang="en-GB" sz="2400" dirty="0" smtClean="0">
              <a:solidFill>
                <a:srgbClr val="C00000"/>
              </a:solidFill>
              <a:latin typeface="Arial Rounded MT Bold" pitchFamily="34" charset="0"/>
            </a:endParaRPr>
          </a:p>
          <a:p>
            <a:pPr eaLnBrk="1" hangingPunct="1"/>
            <a:endParaRPr lang="en-GB" sz="2400" dirty="0" smtClean="0">
              <a:solidFill>
                <a:srgbClr val="C00000"/>
              </a:solidFill>
              <a:latin typeface="Arial Rounded MT Bold" pitchFamily="34" charset="0"/>
            </a:endParaRPr>
          </a:p>
          <a:p>
            <a:pPr eaLnBrk="1" hangingPunct="1">
              <a:buFontTx/>
              <a:buNone/>
            </a:pPr>
            <a:endParaRPr lang="en-US" dirty="0" smtClean="0"/>
          </a:p>
          <a:p>
            <a:pPr eaLnBrk="1" hangingPunct="1">
              <a:buFontTx/>
              <a:buNone/>
            </a:pPr>
            <a:endParaRPr lang="en-US" u="sng" dirty="0" smtClean="0"/>
          </a:p>
        </p:txBody>
      </p:sp>
      <p:pic>
        <p:nvPicPr>
          <p:cNvPr id="55302" name="Picture 7" descr="MEPB fin_0.tmp"/>
          <p:cNvPicPr>
            <a:picLocks noChangeAspect="1"/>
          </p:cNvPicPr>
          <p:nvPr/>
        </p:nvPicPr>
        <p:blipFill>
          <a:blip r:embed="rId3" cstate="print"/>
          <a:srcRect l="6554" t="11111" r="63655" b="61111"/>
          <a:stretch>
            <a:fillRect/>
          </a:stretch>
        </p:blipFill>
        <p:spPr bwMode="auto">
          <a:xfrm>
            <a:off x="152401" y="133350"/>
            <a:ext cx="533399" cy="533400"/>
          </a:xfrm>
          <a:prstGeom prst="rect">
            <a:avLst/>
          </a:prstGeom>
          <a:noFill/>
          <a:ln w="9525">
            <a:noFill/>
            <a:miter lim="800000"/>
            <a:headEnd/>
            <a:tailEnd/>
          </a:ln>
        </p:spPr>
      </p:pic>
      <p:pic>
        <p:nvPicPr>
          <p:cNvPr id="55303" name="Picture 9" descr="MEPB fin_0.tmp"/>
          <p:cNvPicPr>
            <a:picLocks noChangeAspect="1"/>
          </p:cNvPicPr>
          <p:nvPr/>
        </p:nvPicPr>
        <p:blipFill>
          <a:blip r:embed="rId4" cstate="print"/>
          <a:srcRect l="37587" t="2222" r="1588" b="55556"/>
          <a:stretch>
            <a:fillRect/>
          </a:stretch>
        </p:blipFill>
        <p:spPr bwMode="auto">
          <a:xfrm>
            <a:off x="8610600" y="133350"/>
            <a:ext cx="385763" cy="457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solidFill>
                  <a:srgbClr val="002060"/>
                </a:solidFill>
              </a:rPr>
              <a:t>OBSERVATIONS/RECOMMENDATIONS……..4/</a:t>
            </a:r>
            <a:endParaRPr lang="en-US" sz="2800" dirty="0"/>
          </a:p>
        </p:txBody>
      </p:sp>
      <p:sp>
        <p:nvSpPr>
          <p:cNvPr id="3" name="Footer Placeholder 2"/>
          <p:cNvSpPr>
            <a:spLocks noGrp="1"/>
          </p:cNvSpPr>
          <p:nvPr>
            <p:ph type="ftr" sz="quarter" idx="11"/>
          </p:nvPr>
        </p:nvSpPr>
        <p:spPr>
          <a:xfrm>
            <a:off x="914400" y="4629150"/>
            <a:ext cx="4953000" cy="342900"/>
          </a:xfrm>
        </p:spPr>
        <p:txBody>
          <a:bodyPr/>
          <a:lstStyle/>
          <a:p>
            <a:pPr>
              <a:defRPr/>
            </a:pPr>
            <a:r>
              <a:rPr lang="en-US" dirty="0" smtClean="0"/>
              <a:t>MEPB: Q1 Y2012 Budget Performance Appraisal</a:t>
            </a:r>
            <a:endParaRPr lang="en-US" dirty="0"/>
          </a:p>
        </p:txBody>
      </p:sp>
      <p:sp>
        <p:nvSpPr>
          <p:cNvPr id="4" name="Slide Number Placeholder 3"/>
          <p:cNvSpPr>
            <a:spLocks noGrp="1"/>
          </p:cNvSpPr>
          <p:nvPr>
            <p:ph type="sldNum" sz="quarter" idx="12"/>
          </p:nvPr>
        </p:nvSpPr>
        <p:spPr/>
        <p:txBody>
          <a:bodyPr/>
          <a:lstStyle/>
          <a:p>
            <a:pPr>
              <a:defRPr/>
            </a:pPr>
            <a:fld id="{A92B96E7-4477-46EB-A013-69610228C7E4}" type="slidenum">
              <a:rPr lang="en-US" smtClean="0"/>
              <a:pPr>
                <a:defRPr/>
              </a:pPr>
              <a:t>48</a:t>
            </a:fld>
            <a:endParaRPr lang="en-US" dirty="0"/>
          </a:p>
        </p:txBody>
      </p:sp>
      <p:sp>
        <p:nvSpPr>
          <p:cNvPr id="5" name="Rectangle 4"/>
          <p:cNvSpPr/>
          <p:nvPr/>
        </p:nvSpPr>
        <p:spPr>
          <a:xfrm>
            <a:off x="762000" y="1276350"/>
            <a:ext cx="7543800" cy="3323987"/>
          </a:xfrm>
          <a:prstGeom prst="rect">
            <a:avLst/>
          </a:prstGeom>
        </p:spPr>
        <p:txBody>
          <a:bodyPr wrap="square">
            <a:spAutoFit/>
          </a:bodyPr>
          <a:lstStyle/>
          <a:p>
            <a:pPr eaLnBrk="1" hangingPunct="1">
              <a:buNone/>
            </a:pPr>
            <a:r>
              <a:rPr lang="en-GB" dirty="0" smtClean="0">
                <a:solidFill>
                  <a:srgbClr val="C00000"/>
                </a:solidFill>
                <a:latin typeface="Arial Rounded MT Bold" pitchFamily="34" charset="0"/>
              </a:rPr>
              <a:t>5. </a:t>
            </a:r>
            <a:r>
              <a:rPr lang="en-GB" sz="2400" dirty="0" smtClean="0">
                <a:solidFill>
                  <a:srgbClr val="C00000"/>
                </a:solidFill>
                <a:latin typeface="Arial Rounded MT Bold" pitchFamily="34" charset="0"/>
              </a:rPr>
              <a:t>Recurrent Expenditure is crowding  out much-needed Capital expenditure; Continuing efforts at control on Recurrent Expenditure to free funds for Capital Projects is imperative</a:t>
            </a:r>
          </a:p>
          <a:p>
            <a:pPr eaLnBrk="1" hangingPunct="1">
              <a:buNone/>
            </a:pPr>
            <a:endParaRPr lang="en-GB" dirty="0" smtClean="0">
              <a:solidFill>
                <a:srgbClr val="C00000"/>
              </a:solidFill>
              <a:latin typeface="Arial Rounded MT Bold" pitchFamily="34" charset="0"/>
            </a:endParaRPr>
          </a:p>
          <a:p>
            <a:pPr eaLnBrk="1" hangingPunct="1">
              <a:buNone/>
            </a:pPr>
            <a:r>
              <a:rPr lang="en-GB" sz="2400" dirty="0" smtClean="0">
                <a:solidFill>
                  <a:srgbClr val="C00000"/>
                </a:solidFill>
                <a:latin typeface="Arial Rounded MT Bold" pitchFamily="34" charset="0"/>
              </a:rPr>
              <a:t>6.MOF &amp; DMO need to expedite action in Y2012 on planned loan draw-downs or restructuring of same, as the net financing programme accounts for 13.5 % of budgeted expenditure</a:t>
            </a:r>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1" y="133350"/>
            <a:ext cx="533399" cy="5334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077201" y="209550"/>
            <a:ext cx="685800" cy="609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solidFill>
                  <a:srgbClr val="002060"/>
                </a:solidFill>
              </a:rPr>
              <a:t>OBSERVATIONS/RECOMMENDATIONS……..5/</a:t>
            </a:r>
            <a:endParaRPr lang="en-US" sz="2800" dirty="0"/>
          </a:p>
        </p:txBody>
      </p:sp>
      <p:sp>
        <p:nvSpPr>
          <p:cNvPr id="3" name="Footer Placeholder 2"/>
          <p:cNvSpPr>
            <a:spLocks noGrp="1"/>
          </p:cNvSpPr>
          <p:nvPr>
            <p:ph type="ftr" sz="quarter" idx="11"/>
          </p:nvPr>
        </p:nvSpPr>
        <p:spPr>
          <a:xfrm>
            <a:off x="914400" y="4629150"/>
            <a:ext cx="5715000" cy="342900"/>
          </a:xfrm>
        </p:spPr>
        <p:txBody>
          <a:bodyPr/>
          <a:lstStyle/>
          <a:p>
            <a:pPr>
              <a:defRPr/>
            </a:pPr>
            <a:r>
              <a:rPr lang="en-US" dirty="0" smtClean="0"/>
              <a:t>MEPB: Q1 Y2012 Budget Performance Appraisal</a:t>
            </a:r>
            <a:endParaRPr lang="en-US" dirty="0"/>
          </a:p>
        </p:txBody>
      </p:sp>
      <p:sp>
        <p:nvSpPr>
          <p:cNvPr id="4" name="Slide Number Placeholder 3"/>
          <p:cNvSpPr>
            <a:spLocks noGrp="1"/>
          </p:cNvSpPr>
          <p:nvPr>
            <p:ph type="sldNum" sz="quarter" idx="12"/>
          </p:nvPr>
        </p:nvSpPr>
        <p:spPr/>
        <p:txBody>
          <a:bodyPr/>
          <a:lstStyle/>
          <a:p>
            <a:pPr>
              <a:defRPr/>
            </a:pPr>
            <a:fld id="{A92B96E7-4477-46EB-A013-69610228C7E4}" type="slidenum">
              <a:rPr lang="en-US" smtClean="0"/>
              <a:pPr>
                <a:defRPr/>
              </a:pPr>
              <a:t>49</a:t>
            </a:fld>
            <a:endParaRPr lang="en-US" dirty="0"/>
          </a:p>
        </p:txBody>
      </p:sp>
      <p:pic>
        <p:nvPicPr>
          <p:cNvPr id="5" name="Picture 7" descr="MEPB fin_0.tmp"/>
          <p:cNvPicPr>
            <a:picLocks noChangeAspect="1"/>
          </p:cNvPicPr>
          <p:nvPr/>
        </p:nvPicPr>
        <p:blipFill>
          <a:blip r:embed="rId2" cstate="print"/>
          <a:srcRect l="6554" t="11111" r="63655" b="61111"/>
          <a:stretch>
            <a:fillRect/>
          </a:stretch>
        </p:blipFill>
        <p:spPr bwMode="auto">
          <a:xfrm>
            <a:off x="152401" y="133350"/>
            <a:ext cx="533399" cy="533400"/>
          </a:xfrm>
          <a:prstGeom prst="rect">
            <a:avLst/>
          </a:prstGeom>
          <a:noFill/>
          <a:ln w="9525">
            <a:noFill/>
            <a:miter lim="800000"/>
            <a:headEnd/>
            <a:tailEnd/>
          </a:ln>
        </p:spPr>
      </p:pic>
      <p:pic>
        <p:nvPicPr>
          <p:cNvPr id="6" name="Picture 9" descr="MEPB fin_0.tmp"/>
          <p:cNvPicPr>
            <a:picLocks noChangeAspect="1"/>
          </p:cNvPicPr>
          <p:nvPr/>
        </p:nvPicPr>
        <p:blipFill>
          <a:blip r:embed="rId3" cstate="print"/>
          <a:srcRect l="37587" t="2222" r="1588" b="55556"/>
          <a:stretch>
            <a:fillRect/>
          </a:stretch>
        </p:blipFill>
        <p:spPr bwMode="auto">
          <a:xfrm>
            <a:off x="8610600" y="133350"/>
            <a:ext cx="385763" cy="457200"/>
          </a:xfrm>
          <a:prstGeom prst="rect">
            <a:avLst/>
          </a:prstGeom>
          <a:noFill/>
          <a:ln w="9525">
            <a:noFill/>
            <a:miter lim="800000"/>
            <a:headEnd/>
            <a:tailEnd/>
          </a:ln>
        </p:spPr>
      </p:pic>
      <p:sp>
        <p:nvSpPr>
          <p:cNvPr id="7" name="Rectangle 6"/>
          <p:cNvSpPr/>
          <p:nvPr/>
        </p:nvSpPr>
        <p:spPr>
          <a:xfrm>
            <a:off x="533400" y="1200150"/>
            <a:ext cx="8077200" cy="2585323"/>
          </a:xfrm>
          <a:prstGeom prst="rect">
            <a:avLst/>
          </a:prstGeom>
        </p:spPr>
        <p:txBody>
          <a:bodyPr wrap="square">
            <a:spAutoFit/>
          </a:bodyPr>
          <a:lstStyle/>
          <a:p>
            <a:pPr eaLnBrk="1" hangingPunct="1">
              <a:buNone/>
            </a:pPr>
            <a:endParaRPr lang="en-GB" dirty="0" smtClean="0">
              <a:solidFill>
                <a:srgbClr val="C00000"/>
              </a:solidFill>
              <a:latin typeface="Arial Rounded MT Bold" pitchFamily="34" charset="0"/>
            </a:endParaRPr>
          </a:p>
          <a:p>
            <a:pPr eaLnBrk="1" hangingPunct="1">
              <a:buNone/>
            </a:pPr>
            <a:r>
              <a:rPr lang="en-GB" dirty="0" smtClean="0">
                <a:solidFill>
                  <a:srgbClr val="C00000"/>
                </a:solidFill>
                <a:latin typeface="Arial Rounded MT Bold" pitchFamily="34" charset="0"/>
              </a:rPr>
              <a:t>7</a:t>
            </a:r>
            <a:r>
              <a:rPr lang="en-GB" sz="2400" dirty="0" smtClean="0">
                <a:solidFill>
                  <a:schemeClr val="accent1"/>
                </a:solidFill>
                <a:latin typeface="Arial Rounded MT Bold" pitchFamily="34" charset="0"/>
              </a:rPr>
              <a:t>. Most Agencies are yet to seriously imbibe a culture of cost-consciousness; Agencies are hereby reminded that there is total ban on procurement of T-shirts, caps, </a:t>
            </a:r>
            <a:r>
              <a:rPr lang="en-GB" sz="2400" dirty="0" err="1" smtClean="0">
                <a:solidFill>
                  <a:schemeClr val="accent1"/>
                </a:solidFill>
                <a:latin typeface="Arial Rounded MT Bold" pitchFamily="34" charset="0"/>
              </a:rPr>
              <a:t>ankra</a:t>
            </a:r>
            <a:r>
              <a:rPr lang="en-GB" sz="2400" dirty="0" smtClean="0">
                <a:solidFill>
                  <a:schemeClr val="accent1"/>
                </a:solidFill>
                <a:latin typeface="Arial Rounded MT Bold" pitchFamily="34" charset="0"/>
              </a:rPr>
              <a:t>, printing of elaborate programmes of events and other unnecessary items during State programmes/ceremonies</a:t>
            </a:r>
          </a:p>
        </p:txBody>
      </p:sp>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06375"/>
            <a:ext cx="7772400" cy="612775"/>
          </a:xfrm>
        </p:spPr>
        <p:txBody>
          <a:bodyPr/>
          <a:lstStyle/>
          <a:p>
            <a:r>
              <a:rPr lang="en-US" sz="2800" b="1" dirty="0" smtClean="0">
                <a:solidFill>
                  <a:srgbClr val="002060"/>
                </a:solidFill>
              </a:rPr>
              <a:t>OBSERVATIONS/RECOMMENDATIONS…... 6/</a:t>
            </a:r>
            <a:endParaRPr lang="en-US" sz="2800" dirty="0"/>
          </a:p>
        </p:txBody>
      </p:sp>
      <p:sp>
        <p:nvSpPr>
          <p:cNvPr id="3" name="Content Placeholder 2"/>
          <p:cNvSpPr>
            <a:spLocks noGrp="1"/>
          </p:cNvSpPr>
          <p:nvPr>
            <p:ph sz="quarter" idx="1"/>
          </p:nvPr>
        </p:nvSpPr>
        <p:spPr>
          <a:xfrm>
            <a:off x="914400" y="819150"/>
            <a:ext cx="7772400" cy="3810000"/>
          </a:xfrm>
        </p:spPr>
        <p:txBody>
          <a:bodyPr/>
          <a:lstStyle/>
          <a:p>
            <a:pPr>
              <a:buNone/>
            </a:pPr>
            <a:endParaRPr lang="en-GB" sz="2400" dirty="0" smtClean="0"/>
          </a:p>
          <a:p>
            <a:pPr>
              <a:buNone/>
            </a:pPr>
            <a:r>
              <a:rPr lang="en-GB" sz="2800" dirty="0" smtClean="0"/>
              <a:t>8.	RETURNED VOUCHERS</a:t>
            </a:r>
            <a:r>
              <a:rPr lang="en-GB" sz="2400" dirty="0" smtClean="0"/>
              <a:t>:  </a:t>
            </a:r>
          </a:p>
          <a:p>
            <a:r>
              <a:rPr lang="en-GB" sz="2400" dirty="0" smtClean="0"/>
              <a:t>Y2011 unpaid vouchers totalling N41,587,057,190.48bn were returned by STO, (</a:t>
            </a:r>
            <a:r>
              <a:rPr lang="en-GB" sz="2400" dirty="0" err="1" smtClean="0"/>
              <a:t>Capex</a:t>
            </a:r>
            <a:r>
              <a:rPr lang="en-GB" sz="2400" dirty="0" smtClean="0"/>
              <a:t> N28,917,953,952.39: Recurrent N12,669,103,238.09)</a:t>
            </a:r>
          </a:p>
          <a:p>
            <a:r>
              <a:rPr lang="en-GB" sz="2400" dirty="0" smtClean="0"/>
              <a:t>These were mostly revalidated into Y2012 budget of MDAs, after obtaining the concurrence of the affected Agencies especially for </a:t>
            </a:r>
            <a:r>
              <a:rPr lang="en-GB" sz="2400" dirty="0" err="1" smtClean="0"/>
              <a:t>Capex</a:t>
            </a:r>
            <a:endParaRPr lang="en-GB" sz="2400" dirty="0" smtClean="0"/>
          </a:p>
        </p:txBody>
      </p:sp>
      <p:sp>
        <p:nvSpPr>
          <p:cNvPr id="4" name="Footer Placeholder 3"/>
          <p:cNvSpPr>
            <a:spLocks noGrp="1"/>
          </p:cNvSpPr>
          <p:nvPr>
            <p:ph type="ftr" sz="quarter" idx="11"/>
          </p:nvPr>
        </p:nvSpPr>
        <p:spPr>
          <a:xfrm>
            <a:off x="914400" y="4629150"/>
            <a:ext cx="48768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50</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000999" y="133350"/>
            <a:ext cx="685801"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solidFill>
                  <a:srgbClr val="002060"/>
                </a:solidFill>
              </a:rPr>
              <a:t>OBSERVATIONS/RECOMMENDATIONS…... 7/</a:t>
            </a:r>
            <a:endParaRPr lang="en-US" sz="2800" dirty="0"/>
          </a:p>
        </p:txBody>
      </p:sp>
      <p:sp>
        <p:nvSpPr>
          <p:cNvPr id="3" name="Content Placeholder 2"/>
          <p:cNvSpPr>
            <a:spLocks noGrp="1"/>
          </p:cNvSpPr>
          <p:nvPr>
            <p:ph sz="quarter" idx="1"/>
          </p:nvPr>
        </p:nvSpPr>
        <p:spPr/>
        <p:txBody>
          <a:bodyPr/>
          <a:lstStyle/>
          <a:p>
            <a:endParaRPr lang="en-GB" sz="2800" dirty="0" smtClean="0"/>
          </a:p>
          <a:p>
            <a:r>
              <a:rPr lang="en-GB" sz="2800" dirty="0" smtClean="0"/>
              <a:t> However, Returns from STO indicate that not all Y2011 revalidated vouchers have been settled while Agencies continue to charge their Y2012 Budget provisions for new expenditures</a:t>
            </a:r>
          </a:p>
          <a:p>
            <a:r>
              <a:rPr lang="en-GB" sz="2800" dirty="0" smtClean="0"/>
              <a:t> The matter of unpaid vouchers should be conclusively resolved without further delay</a:t>
            </a:r>
            <a:endParaRPr lang="en-GB" sz="3200" dirty="0" smtClean="0"/>
          </a:p>
          <a:p>
            <a:endParaRPr lang="en-US" dirty="0"/>
          </a:p>
        </p:txBody>
      </p:sp>
      <p:sp>
        <p:nvSpPr>
          <p:cNvPr id="4" name="Footer Placeholder 3"/>
          <p:cNvSpPr>
            <a:spLocks noGrp="1"/>
          </p:cNvSpPr>
          <p:nvPr>
            <p:ph type="ftr" sz="quarter" idx="11"/>
          </p:nvPr>
        </p:nvSpPr>
        <p:spPr>
          <a:xfrm>
            <a:off x="914400" y="4629150"/>
            <a:ext cx="52578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51</a:t>
            </a:fld>
            <a:endParaRPr lang="en-US" dirty="0"/>
          </a:p>
        </p:txBody>
      </p:sp>
      <p:pic>
        <p:nvPicPr>
          <p:cNvPr id="6" name="Picture 7" descr="MEPB fin_0.tmp"/>
          <p:cNvPicPr>
            <a:picLocks noChangeAspect="1"/>
          </p:cNvPicPr>
          <p:nvPr/>
        </p:nvPicPr>
        <p:blipFill>
          <a:blip r:embed="rId2"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7" name="Picture 9" descr="MEPB fin_0.tmp"/>
          <p:cNvPicPr>
            <a:picLocks noChangeAspect="1"/>
          </p:cNvPicPr>
          <p:nvPr/>
        </p:nvPicPr>
        <p:blipFill>
          <a:blip r:embed="rId3" cstate="print"/>
          <a:srcRect l="37587" t="2222" r="1588" b="55556"/>
          <a:stretch>
            <a:fillRect/>
          </a:stretch>
        </p:blipFill>
        <p:spPr bwMode="auto">
          <a:xfrm>
            <a:off x="8000999" y="133350"/>
            <a:ext cx="685801"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90600" y="133350"/>
            <a:ext cx="6781800" cy="457200"/>
          </a:xfrm>
        </p:spPr>
        <p:txBody>
          <a:bodyPr/>
          <a:lstStyle/>
          <a:p>
            <a:pPr algn="ctr" eaLnBrk="1" hangingPunct="1"/>
            <a:r>
              <a:rPr lang="en-US" sz="3200" b="1" dirty="0" smtClean="0">
                <a:solidFill>
                  <a:srgbClr val="002060"/>
                </a:solidFill>
                <a:latin typeface="Arial Rounded MT Bold" pitchFamily="34" charset="0"/>
                <a:cs typeface="Aharoni" pitchFamily="2" charset="-79"/>
              </a:rPr>
              <a:t>PRAYERS</a:t>
            </a:r>
            <a:endParaRPr lang="en-US" sz="3200" b="1" dirty="0" smtClean="0"/>
          </a:p>
        </p:txBody>
      </p:sp>
      <p:sp>
        <p:nvSpPr>
          <p:cNvPr id="56323" name="Footer Placeholder 4"/>
          <p:cNvSpPr>
            <a:spLocks noGrp="1"/>
          </p:cNvSpPr>
          <p:nvPr>
            <p:ph type="ftr" sz="quarter" idx="11"/>
          </p:nvPr>
        </p:nvSpPr>
        <p:spPr bwMode="auto">
          <a:xfrm>
            <a:off x="228600" y="4552950"/>
            <a:ext cx="8686800" cy="4064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a:xfrm>
            <a:off x="8534400" y="4629150"/>
            <a:ext cx="457200" cy="342900"/>
          </a:xfrm>
        </p:spPr>
        <p:txBody>
          <a:bodyPr>
            <a:normAutofit/>
          </a:bodyPr>
          <a:lstStyle/>
          <a:p>
            <a:pPr>
              <a:defRPr/>
            </a:pPr>
            <a:fld id="{92D7A0E2-4174-46CB-B8C2-67AE7DC81446}" type="slidenum">
              <a:rPr lang="en-US"/>
              <a:pPr>
                <a:defRPr/>
              </a:pPr>
              <a:t>52</a:t>
            </a:fld>
            <a:endParaRPr lang="en-US" dirty="0"/>
          </a:p>
        </p:txBody>
      </p:sp>
      <p:sp>
        <p:nvSpPr>
          <p:cNvPr id="44037" name="Rectangle 3"/>
          <p:cNvSpPr>
            <a:spLocks noGrp="1" noChangeArrowheads="1"/>
          </p:cNvSpPr>
          <p:nvPr>
            <p:ph sz="quarter" idx="1"/>
          </p:nvPr>
        </p:nvSpPr>
        <p:spPr>
          <a:xfrm>
            <a:off x="381000" y="819150"/>
            <a:ext cx="8382000" cy="3657600"/>
          </a:xfrm>
        </p:spPr>
        <p:txBody>
          <a:bodyPr/>
          <a:lstStyle/>
          <a:p>
            <a:pPr marL="660400" indent="-660400" eaLnBrk="1" hangingPunct="1">
              <a:lnSpc>
                <a:spcPct val="80000"/>
              </a:lnSpc>
              <a:buFontTx/>
              <a:buNone/>
              <a:defRPr/>
            </a:pPr>
            <a:r>
              <a:rPr lang="en-US" sz="2200" dirty="0" smtClean="0">
                <a:solidFill>
                  <a:srgbClr val="C00000"/>
                </a:solidFill>
                <a:latin typeface="Arial Rounded MT Bold" pitchFamily="34" charset="0"/>
              </a:rPr>
              <a:t>The Executive Council and the Body of Permanent Secretaries are invited to:</a:t>
            </a:r>
            <a:endParaRPr lang="en-US" sz="300" dirty="0" smtClean="0">
              <a:solidFill>
                <a:srgbClr val="C00000"/>
              </a:solidFill>
              <a:latin typeface="Arial Rounded MT Bold" pitchFamily="34" charset="0"/>
            </a:endParaRPr>
          </a:p>
          <a:p>
            <a:pPr marL="514350" indent="-514350" eaLnBrk="1" fontAlgn="t" hangingPunct="1">
              <a:buFont typeface="+mj-lt"/>
              <a:buAutoNum type="romanLcPeriod"/>
            </a:pPr>
            <a:r>
              <a:rPr lang="en-US" sz="2000" dirty="0" smtClean="0">
                <a:solidFill>
                  <a:srgbClr val="C00000"/>
                </a:solidFill>
                <a:latin typeface="Arial" pitchFamily="34" charset="0"/>
                <a:cs typeface="Arial" pitchFamily="34" charset="0"/>
              </a:rPr>
              <a:t>note that  the Y2012 Budget size was N491.941bn. The prorated budget size for the 1</a:t>
            </a:r>
            <a:r>
              <a:rPr lang="en-US" sz="2000" baseline="30000" dirty="0" smtClean="0">
                <a:solidFill>
                  <a:srgbClr val="C00000"/>
                </a:solidFill>
                <a:latin typeface="Arial" pitchFamily="34" charset="0"/>
                <a:cs typeface="Arial" pitchFamily="34" charset="0"/>
              </a:rPr>
              <a:t>st</a:t>
            </a:r>
            <a:r>
              <a:rPr lang="en-US" sz="2000" dirty="0" smtClean="0">
                <a:solidFill>
                  <a:srgbClr val="C00000"/>
                </a:solidFill>
                <a:latin typeface="Arial" pitchFamily="34" charset="0"/>
                <a:cs typeface="Arial" pitchFamily="34" charset="0"/>
              </a:rPr>
              <a:t> Quarter was N122.985bn while the overall performance for the quarter was 65% compared to 52.3% for 1</a:t>
            </a:r>
            <a:r>
              <a:rPr lang="en-US" sz="2000" baseline="30000" dirty="0" smtClean="0">
                <a:solidFill>
                  <a:srgbClr val="C00000"/>
                </a:solidFill>
                <a:latin typeface="Arial" pitchFamily="34" charset="0"/>
                <a:cs typeface="Arial" pitchFamily="34" charset="0"/>
              </a:rPr>
              <a:t>st</a:t>
            </a:r>
            <a:r>
              <a:rPr lang="en-US" sz="2000" dirty="0" smtClean="0">
                <a:solidFill>
                  <a:srgbClr val="C00000"/>
                </a:solidFill>
                <a:latin typeface="Arial" pitchFamily="34" charset="0"/>
                <a:cs typeface="Arial" pitchFamily="34" charset="0"/>
              </a:rPr>
              <a:t> quarter Y2011;</a:t>
            </a:r>
          </a:p>
          <a:p>
            <a:pPr marL="514350" indent="-514350" eaLnBrk="1" fontAlgn="t" hangingPunct="1">
              <a:buFont typeface="+mj-lt"/>
              <a:buAutoNum type="romanLcPeriod"/>
            </a:pPr>
            <a:r>
              <a:rPr lang="en-US" sz="2000" dirty="0" smtClean="0">
                <a:solidFill>
                  <a:srgbClr val="C00000"/>
                </a:solidFill>
                <a:latin typeface="Arial" pitchFamily="34" charset="0"/>
                <a:cs typeface="Arial" pitchFamily="34" charset="0"/>
              </a:rPr>
              <a:t>note that the Total Revenue performed at  85% or N85.103bn.</a:t>
            </a:r>
          </a:p>
          <a:p>
            <a:pPr marL="514350" indent="-514350" eaLnBrk="1" fontAlgn="t" hangingPunct="1">
              <a:buFont typeface="+mj-lt"/>
              <a:buAutoNum type="romanLcPeriod"/>
            </a:pPr>
            <a:r>
              <a:rPr lang="en-US" sz="2000" dirty="0" smtClean="0">
                <a:solidFill>
                  <a:srgbClr val="C00000"/>
                </a:solidFill>
                <a:latin typeface="Arial" pitchFamily="34" charset="0"/>
                <a:cs typeface="Arial" pitchFamily="34" charset="0"/>
              </a:rPr>
              <a:t>note that  the Total Capital Receipts for the period amounted to N2.596bn representing 40%;</a:t>
            </a:r>
          </a:p>
          <a:p>
            <a:pPr marL="514350" indent="-514350" eaLnBrk="1" fontAlgn="t" hangingPunct="1">
              <a:buFont typeface="+mj-lt"/>
              <a:buAutoNum type="romanLcPeriod"/>
            </a:pPr>
            <a:r>
              <a:rPr lang="en-US" sz="2000" dirty="0" smtClean="0">
                <a:solidFill>
                  <a:srgbClr val="C00000"/>
                </a:solidFill>
                <a:latin typeface="Arial" pitchFamily="34" charset="0"/>
                <a:cs typeface="Arial" pitchFamily="34" charset="0"/>
              </a:rPr>
              <a:t>iv.	note that the Recurrent Expenditure for the period performed at  87% or N50.736bn (Personnel Cost – 93%; Overhead Cost – 83%)</a:t>
            </a:r>
          </a:p>
          <a:p>
            <a:pPr marL="660400" indent="-660400" eaLnBrk="1" hangingPunct="1">
              <a:lnSpc>
                <a:spcPct val="80000"/>
              </a:lnSpc>
              <a:buFontTx/>
              <a:buNone/>
              <a:defRPr/>
            </a:pPr>
            <a:endParaRPr lang="en-US" sz="900" dirty="0" smtClean="0">
              <a:solidFill>
                <a:srgbClr val="C00000"/>
              </a:solidFill>
              <a:latin typeface="Arial Rounded MT Bold" pitchFamily="34" charset="0"/>
            </a:endParaRPr>
          </a:p>
          <a:p>
            <a:pPr marL="660400" indent="-660400" eaLnBrk="1" hangingPunct="1">
              <a:lnSpc>
                <a:spcPct val="80000"/>
              </a:lnSpc>
              <a:buFontTx/>
              <a:buNone/>
              <a:defRPr/>
            </a:pPr>
            <a:endParaRPr lang="en-US" sz="900" dirty="0" smtClean="0">
              <a:solidFill>
                <a:srgbClr val="C00000"/>
              </a:solidFill>
              <a:latin typeface="Arial Rounded MT Bold" pitchFamily="34" charset="0"/>
            </a:endParaRPr>
          </a:p>
          <a:p>
            <a:pPr marL="660400" indent="-660400" eaLnBrk="1" hangingPunct="1">
              <a:lnSpc>
                <a:spcPct val="80000"/>
              </a:lnSpc>
              <a:buFontTx/>
              <a:buNone/>
              <a:defRPr/>
            </a:pPr>
            <a:r>
              <a:rPr lang="en-US" sz="2200" dirty="0" smtClean="0">
                <a:solidFill>
                  <a:srgbClr val="C00000"/>
                </a:solidFill>
                <a:latin typeface="Arial Rounded MT Bold" pitchFamily="34" charset="0"/>
              </a:rPr>
              <a:t>	</a:t>
            </a:r>
            <a:endParaRPr lang="en-GB" sz="2800" dirty="0" smtClean="0">
              <a:solidFill>
                <a:srgbClr val="C00000"/>
              </a:solidFill>
              <a:latin typeface="Arial Rounded MT Bold" pitchFamily="34" charset="0"/>
            </a:endParaRPr>
          </a:p>
        </p:txBody>
      </p:sp>
      <p:pic>
        <p:nvPicPr>
          <p:cNvPr id="56326" name="Picture 7" descr="MEPB fin_0.tmp"/>
          <p:cNvPicPr>
            <a:picLocks noChangeAspect="1"/>
          </p:cNvPicPr>
          <p:nvPr/>
        </p:nvPicPr>
        <p:blipFill>
          <a:blip r:embed="rId2" cstate="print"/>
          <a:srcRect l="6554" t="11111" r="63655" b="61111"/>
          <a:stretch>
            <a:fillRect/>
          </a:stretch>
        </p:blipFill>
        <p:spPr bwMode="auto">
          <a:xfrm>
            <a:off x="152401" y="133350"/>
            <a:ext cx="533400" cy="685800"/>
          </a:xfrm>
          <a:prstGeom prst="rect">
            <a:avLst/>
          </a:prstGeom>
          <a:noFill/>
          <a:ln w="9525">
            <a:noFill/>
            <a:miter lim="800000"/>
            <a:headEnd/>
            <a:tailEnd/>
          </a:ln>
        </p:spPr>
      </p:pic>
      <p:pic>
        <p:nvPicPr>
          <p:cNvPr id="56327" name="Picture 9" descr="MEPB fin_0.tmp"/>
          <p:cNvPicPr>
            <a:picLocks noChangeAspect="1"/>
          </p:cNvPicPr>
          <p:nvPr/>
        </p:nvPicPr>
        <p:blipFill>
          <a:blip r:embed="rId3" cstate="print"/>
          <a:srcRect l="37587" t="2222" r="1588" b="55556"/>
          <a:stretch>
            <a:fillRect/>
          </a:stretch>
        </p:blipFill>
        <p:spPr bwMode="auto">
          <a:xfrm>
            <a:off x="8077200" y="133350"/>
            <a:ext cx="919163" cy="6096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algn="ctr" eaLnBrk="1" hangingPunct="1"/>
            <a:r>
              <a:rPr lang="en-US" b="1" dirty="0" smtClean="0">
                <a:solidFill>
                  <a:srgbClr val="002060"/>
                </a:solidFill>
                <a:latin typeface="Arial Rounded MT Bold" pitchFamily="34" charset="0"/>
                <a:cs typeface="Aharoni" pitchFamily="2" charset="-79"/>
              </a:rPr>
              <a:t>PRAYERS………2/</a:t>
            </a:r>
            <a:endParaRPr lang="en-US" b="1" dirty="0" smtClean="0"/>
          </a:p>
        </p:txBody>
      </p:sp>
      <p:sp>
        <p:nvSpPr>
          <p:cNvPr id="57347" name="Footer Placeholder 4"/>
          <p:cNvSpPr>
            <a:spLocks noGrp="1"/>
          </p:cNvSpPr>
          <p:nvPr>
            <p:ph type="ftr" sz="quarter" idx="11"/>
          </p:nvPr>
        </p:nvSpPr>
        <p:spPr bwMode="auto">
          <a:xfrm>
            <a:off x="914400" y="4629150"/>
            <a:ext cx="5105400" cy="342900"/>
          </a:xfrm>
          <a:noFill/>
          <a:ln>
            <a:miter lim="800000"/>
            <a:headEnd/>
            <a:tailEnd/>
          </a:ln>
        </p:spPr>
        <p:txBody>
          <a:bodyPr vert="horz" wrap="square" lIns="91440" tIns="45720" rIns="91440" bIns="45720" numCol="1" compatLnSpc="1">
            <a:prstTxWarp prst="textNoShape">
              <a:avLst/>
            </a:prstTxWarp>
          </a:bodyPr>
          <a:lstStyle/>
          <a:p>
            <a:r>
              <a:rPr lang="en-US" dirty="0" smtClean="0">
                <a:latin typeface="Arial" charset="0"/>
                <a:cs typeface="Arial" charset="0"/>
              </a:rPr>
              <a:t>MEPB: Q1 Y2012 Budget Performance Appraisal</a:t>
            </a:r>
          </a:p>
        </p:txBody>
      </p:sp>
      <p:sp>
        <p:nvSpPr>
          <p:cNvPr id="8" name="Slide Number Placeholder 7"/>
          <p:cNvSpPr>
            <a:spLocks noGrp="1"/>
          </p:cNvSpPr>
          <p:nvPr>
            <p:ph type="sldNum" sz="quarter" idx="12"/>
          </p:nvPr>
        </p:nvSpPr>
        <p:spPr/>
        <p:txBody>
          <a:bodyPr>
            <a:normAutofit/>
          </a:bodyPr>
          <a:lstStyle/>
          <a:p>
            <a:pPr>
              <a:defRPr/>
            </a:pPr>
            <a:fld id="{73B3C9EB-224A-4200-83AB-421622FE6AFA}" type="slidenum">
              <a:rPr lang="en-US"/>
              <a:pPr>
                <a:defRPr/>
              </a:pPr>
              <a:t>53</a:t>
            </a:fld>
            <a:endParaRPr lang="en-US" dirty="0"/>
          </a:p>
        </p:txBody>
      </p:sp>
      <p:sp>
        <p:nvSpPr>
          <p:cNvPr id="44037" name="Rectangle 3"/>
          <p:cNvSpPr>
            <a:spLocks noGrp="1" noChangeArrowheads="1"/>
          </p:cNvSpPr>
          <p:nvPr>
            <p:ph sz="quarter" idx="4294967295"/>
          </p:nvPr>
        </p:nvSpPr>
        <p:spPr>
          <a:xfrm>
            <a:off x="685800" y="361950"/>
            <a:ext cx="8458200" cy="4114800"/>
          </a:xfrm>
        </p:spPr>
        <p:txBody>
          <a:bodyPr/>
          <a:lstStyle/>
          <a:p>
            <a:pPr marL="660400" indent="-660400" eaLnBrk="1" hangingPunct="1">
              <a:lnSpc>
                <a:spcPct val="80000"/>
              </a:lnSpc>
              <a:buFont typeface="Arial" charset="0"/>
              <a:buNone/>
              <a:defRPr/>
            </a:pPr>
            <a:endParaRPr lang="en-US" sz="2000" dirty="0" smtClean="0">
              <a:solidFill>
                <a:srgbClr val="C00000"/>
              </a:solidFill>
              <a:latin typeface="Arial" pitchFamily="34" charset="0"/>
              <a:cs typeface="Arial" pitchFamily="34" charset="0"/>
            </a:endParaRPr>
          </a:p>
          <a:p>
            <a:pPr marL="660400" indent="-660400" eaLnBrk="1" hangingPunct="1">
              <a:lnSpc>
                <a:spcPct val="80000"/>
              </a:lnSpc>
              <a:buFont typeface="Arial" charset="0"/>
              <a:buNone/>
              <a:defRPr/>
            </a:pPr>
            <a:endParaRPr lang="en-US" sz="2000" dirty="0" smtClean="0">
              <a:solidFill>
                <a:srgbClr val="C00000"/>
              </a:solidFill>
              <a:latin typeface="Arial" pitchFamily="34" charset="0"/>
              <a:cs typeface="Arial" pitchFamily="34" charset="0"/>
            </a:endParaRPr>
          </a:p>
          <a:p>
            <a:pPr marL="660400" indent="-660400" eaLnBrk="1" hangingPunct="1">
              <a:lnSpc>
                <a:spcPct val="80000"/>
              </a:lnSpc>
              <a:buNone/>
              <a:defRPr/>
            </a:pPr>
            <a:r>
              <a:rPr lang="en-US" sz="2000" dirty="0" smtClean="0">
                <a:solidFill>
                  <a:srgbClr val="C00000"/>
                </a:solidFill>
                <a:latin typeface="Arial" pitchFamily="34" charset="0"/>
                <a:cs typeface="Arial" pitchFamily="34" charset="0"/>
              </a:rPr>
              <a:t>v</a:t>
            </a:r>
            <a:r>
              <a:rPr lang="en-US" sz="2400" dirty="0" smtClean="0">
                <a:solidFill>
                  <a:srgbClr val="C00000"/>
                </a:solidFill>
                <a:latin typeface="Arial" pitchFamily="34" charset="0"/>
                <a:cs typeface="Arial" pitchFamily="34" charset="0"/>
              </a:rPr>
              <a:t>.	note that the Capital Expenditure performance was N28.995bn or 45% ;</a:t>
            </a:r>
          </a:p>
          <a:p>
            <a:pPr marL="660400" indent="-660400" eaLnBrk="1" hangingPunct="1">
              <a:lnSpc>
                <a:spcPct val="80000"/>
              </a:lnSpc>
              <a:buFont typeface="Arial" charset="0"/>
              <a:buNone/>
              <a:defRPr/>
            </a:pPr>
            <a:endParaRPr lang="en-US" sz="2400" dirty="0" smtClean="0">
              <a:solidFill>
                <a:srgbClr val="C00000"/>
              </a:solidFill>
              <a:latin typeface="Arial" pitchFamily="34" charset="0"/>
              <a:cs typeface="Arial" pitchFamily="34" charset="0"/>
            </a:endParaRPr>
          </a:p>
          <a:p>
            <a:pPr marL="660400" indent="-660400" eaLnBrk="1" hangingPunct="1">
              <a:lnSpc>
                <a:spcPct val="80000"/>
              </a:lnSpc>
              <a:buFont typeface="Wingdings 2" pitchFamily="18" charset="2"/>
              <a:buNone/>
              <a:defRPr/>
            </a:pPr>
            <a:r>
              <a:rPr lang="en-US" sz="2400" dirty="0" smtClean="0">
                <a:solidFill>
                  <a:srgbClr val="C00000"/>
                </a:solidFill>
                <a:latin typeface="Arial" pitchFamily="34" charset="0"/>
                <a:cs typeface="Arial" pitchFamily="34" charset="0"/>
              </a:rPr>
              <a:t>vi	note that Capital/Recurrent Expenditure Ratio close at   36:64 as against 53:47 projected for the period under review;</a:t>
            </a:r>
          </a:p>
          <a:p>
            <a:pPr marL="660400" indent="-660400" eaLnBrk="1" hangingPunct="1">
              <a:lnSpc>
                <a:spcPct val="80000"/>
              </a:lnSpc>
              <a:buFont typeface="Arial" charset="0"/>
              <a:buNone/>
              <a:defRPr/>
            </a:pPr>
            <a:r>
              <a:rPr lang="en-US" sz="2000" dirty="0" smtClean="0">
                <a:solidFill>
                  <a:srgbClr val="C00000"/>
                </a:solidFill>
                <a:latin typeface="Arial Rounded MT Bold" pitchFamily="34" charset="0"/>
              </a:rPr>
              <a:t>vii	</a:t>
            </a:r>
            <a:r>
              <a:rPr lang="en-US" sz="2400" dirty="0" smtClean="0">
                <a:solidFill>
                  <a:srgbClr val="C00000"/>
                </a:solidFill>
                <a:latin typeface="Arial Rounded MT Bold" pitchFamily="34" charset="0"/>
              </a:rPr>
              <a:t> </a:t>
            </a:r>
            <a:r>
              <a:rPr lang="en-US" sz="2400" dirty="0" smtClean="0">
                <a:solidFill>
                  <a:srgbClr val="C00000"/>
                </a:solidFill>
                <a:latin typeface="Arial" pitchFamily="34" charset="0"/>
                <a:cs typeface="Arial" pitchFamily="34" charset="0"/>
              </a:rPr>
              <a:t>note and consider all the issues/challenges  and recommendations raised; and </a:t>
            </a:r>
          </a:p>
          <a:p>
            <a:pPr marL="660400" indent="-660400" eaLnBrk="1" hangingPunct="1">
              <a:lnSpc>
                <a:spcPct val="80000"/>
              </a:lnSpc>
              <a:buFont typeface="Arial" charset="0"/>
              <a:buNone/>
              <a:defRPr/>
            </a:pPr>
            <a:endParaRPr lang="en-US" sz="2400" dirty="0" smtClean="0">
              <a:solidFill>
                <a:srgbClr val="C00000"/>
              </a:solidFill>
              <a:latin typeface="Arial" pitchFamily="34" charset="0"/>
              <a:cs typeface="Arial" pitchFamily="34" charset="0"/>
            </a:endParaRPr>
          </a:p>
          <a:p>
            <a:pPr marL="660400" indent="-660400" eaLnBrk="1" hangingPunct="1">
              <a:lnSpc>
                <a:spcPct val="80000"/>
              </a:lnSpc>
              <a:buFont typeface="Arial" charset="0"/>
              <a:buNone/>
              <a:defRPr/>
            </a:pPr>
            <a:r>
              <a:rPr lang="en-US" sz="2400" dirty="0" smtClean="0">
                <a:solidFill>
                  <a:srgbClr val="C00000"/>
                </a:solidFill>
                <a:latin typeface="Arial" pitchFamily="34" charset="0"/>
                <a:cs typeface="Arial" pitchFamily="34" charset="0"/>
              </a:rPr>
              <a:t>viii	 approve the Y2012 Q1 Budget Appraisal as  presented</a:t>
            </a:r>
            <a:r>
              <a:rPr lang="en-US" sz="2000" dirty="0" smtClean="0">
                <a:solidFill>
                  <a:srgbClr val="C00000"/>
                </a:solidFill>
                <a:latin typeface="Arial" pitchFamily="34" charset="0"/>
                <a:cs typeface="Arial" pitchFamily="34" charset="0"/>
              </a:rPr>
              <a:t> .</a:t>
            </a:r>
          </a:p>
        </p:txBody>
      </p:sp>
      <p:pic>
        <p:nvPicPr>
          <p:cNvPr id="57350" name="Picture 7" descr="MEPB fin_0.tmp"/>
          <p:cNvPicPr>
            <a:picLocks noChangeAspect="1"/>
          </p:cNvPicPr>
          <p:nvPr/>
        </p:nvPicPr>
        <p:blipFill>
          <a:blip r:embed="rId3" cstate="print"/>
          <a:srcRect l="6554" t="11111" r="63655" b="61111"/>
          <a:stretch>
            <a:fillRect/>
          </a:stretch>
        </p:blipFill>
        <p:spPr bwMode="auto">
          <a:xfrm>
            <a:off x="152400" y="133350"/>
            <a:ext cx="804863" cy="838200"/>
          </a:xfrm>
          <a:prstGeom prst="rect">
            <a:avLst/>
          </a:prstGeom>
          <a:noFill/>
          <a:ln w="9525">
            <a:noFill/>
            <a:miter lim="800000"/>
            <a:headEnd/>
            <a:tailEnd/>
          </a:ln>
        </p:spPr>
      </p:pic>
      <p:pic>
        <p:nvPicPr>
          <p:cNvPr id="57351" name="Picture 9" descr="MEPB fin_0.tmp"/>
          <p:cNvPicPr>
            <a:picLocks noChangeAspect="1"/>
          </p:cNvPicPr>
          <p:nvPr/>
        </p:nvPicPr>
        <p:blipFill>
          <a:blip r:embed="rId4" cstate="print"/>
          <a:srcRect l="37587" t="2222" r="1588" b="55556"/>
          <a:stretch>
            <a:fillRect/>
          </a:stretch>
        </p:blipFill>
        <p:spPr bwMode="auto">
          <a:xfrm>
            <a:off x="8077200" y="133350"/>
            <a:ext cx="919163" cy="762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THANK YOU FOR LISTENING</a:t>
            </a:r>
            <a:endParaRPr lang="en-GB" b="1" dirty="0"/>
          </a:p>
        </p:txBody>
      </p:sp>
      <p:sp>
        <p:nvSpPr>
          <p:cNvPr id="3" name="Content Placeholder 2"/>
          <p:cNvSpPr>
            <a:spLocks noGrp="1"/>
          </p:cNvSpPr>
          <p:nvPr>
            <p:ph sz="quarter" idx="1"/>
          </p:nvPr>
        </p:nvSpPr>
        <p:spPr/>
        <p:txBody>
          <a:bodyPr/>
          <a:lstStyle/>
          <a:p>
            <a:endParaRPr lang="en-GB" dirty="0" smtClean="0"/>
          </a:p>
          <a:p>
            <a:r>
              <a:rPr lang="en-GB" sz="8000" dirty="0" smtClean="0"/>
              <a:t>Questions</a:t>
            </a:r>
          </a:p>
          <a:p>
            <a:endParaRPr lang="en-GB" dirty="0" smtClean="0"/>
          </a:p>
          <a:p>
            <a:r>
              <a:rPr lang="en-GB" sz="8000" dirty="0" smtClean="0"/>
              <a:t>EKO O NI BAJE</a:t>
            </a:r>
            <a:endParaRPr lang="en-GB" sz="8000" dirty="0"/>
          </a:p>
        </p:txBody>
      </p:sp>
      <p:sp>
        <p:nvSpPr>
          <p:cNvPr id="4" name="Footer Placeholder 3"/>
          <p:cNvSpPr>
            <a:spLocks noGrp="1"/>
          </p:cNvSpPr>
          <p:nvPr>
            <p:ph type="ftr" sz="quarter" idx="11"/>
          </p:nvPr>
        </p:nvSpPr>
        <p:spPr>
          <a:xfrm>
            <a:off x="914400" y="4629150"/>
            <a:ext cx="5334000" cy="342900"/>
          </a:xfrm>
        </p:spPr>
        <p:txBody>
          <a:bodyPr/>
          <a:lstStyle/>
          <a:p>
            <a:pPr>
              <a:defRPr/>
            </a:pPr>
            <a:r>
              <a:rPr lang="en-US" dirty="0" smtClean="0"/>
              <a:t>MEPB: Q1 Y2012 Budget Performance Appraisal</a:t>
            </a:r>
            <a:endParaRPr lang="en-US" dirty="0"/>
          </a:p>
        </p:txBody>
      </p:sp>
      <p:sp>
        <p:nvSpPr>
          <p:cNvPr id="5" name="Slide Number Placeholder 4"/>
          <p:cNvSpPr>
            <a:spLocks noGrp="1"/>
          </p:cNvSpPr>
          <p:nvPr>
            <p:ph type="sldNum" sz="quarter" idx="12"/>
          </p:nvPr>
        </p:nvSpPr>
        <p:spPr/>
        <p:txBody>
          <a:bodyPr/>
          <a:lstStyle/>
          <a:p>
            <a:pPr>
              <a:defRPr/>
            </a:pPr>
            <a:fld id="{9B36653D-785B-486C-A4E5-0689D472AF01}" type="slidenum">
              <a:rPr lang="en-US" smtClean="0"/>
              <a:pPr>
                <a:defRPr/>
              </a:pPr>
              <a:t>54</a:t>
            </a:fld>
            <a:endParaRPr lang="en-US" dirty="0"/>
          </a:p>
        </p:txBody>
      </p:sp>
    </p:spTree>
  </p:cSld>
  <p:clrMapOvr>
    <a:masterClrMapping/>
  </p:clrMapOvr>
  <p:transition spd="slow">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0</TotalTime>
  <Words>3377</Words>
  <Application>Microsoft Office PowerPoint</Application>
  <PresentationFormat>On-screen Show (16:9)</PresentationFormat>
  <Paragraphs>1086</Paragraphs>
  <Slides>54</Slides>
  <Notes>12</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Equity</vt:lpstr>
      <vt:lpstr>Slide 1</vt:lpstr>
      <vt:lpstr>LAGOS STATE GOVERNMENT MINISTRY OF ECONOMIC PLANNING &amp; BUDGET</vt:lpstr>
      <vt:lpstr>         OUTLINE</vt:lpstr>
      <vt:lpstr>      Purpose of the briefing</vt:lpstr>
      <vt:lpstr> Y 2012 Budget Preamble</vt:lpstr>
      <vt:lpstr>Y 2012 Budget  Preamble………2/</vt:lpstr>
      <vt:lpstr>  Y2012 Budget Focus</vt:lpstr>
      <vt:lpstr>Y2012 Budget Focus…..2/</vt:lpstr>
      <vt:lpstr>Key Implementation Strategies</vt:lpstr>
      <vt:lpstr>Notes from Y2011 Full Year Review</vt:lpstr>
      <vt:lpstr>Highlights of Y2012 Budget Projected Revenue Sources</vt:lpstr>
      <vt:lpstr>CAPITAL RECURRENT RATIO</vt:lpstr>
      <vt:lpstr>Y2012  Q1 Revenue Performance</vt:lpstr>
      <vt:lpstr>   COMPARATIVE ANALYSIS OF Y2010 - Y2012  1st QTR REVENUE PERFORMANCE</vt:lpstr>
      <vt:lpstr>Revenue Appraisal</vt:lpstr>
      <vt:lpstr>Revenue Appraisal……2/ </vt:lpstr>
      <vt:lpstr>Q1 REVENUE PERFORMANCE  FROM 2008 TO Y2012</vt:lpstr>
      <vt:lpstr>Q1 REVENUE PERFORMANCE  FROM 2008 TO Y2012</vt:lpstr>
      <vt:lpstr> Appraisal of Capital Receipts; Jan – March 2012</vt:lpstr>
      <vt:lpstr>Capital Receipts Appraisal</vt:lpstr>
      <vt:lpstr>Capital Receipts Appraisal…….2/</vt:lpstr>
      <vt:lpstr>Q1 CAPITAL RECEIPTS PERFORMANCE  FROM 2008 TO Y2012</vt:lpstr>
      <vt:lpstr>Capital Expenditure (Jan –Mar’12)</vt:lpstr>
      <vt:lpstr>   Capital Expenditure Appraisal</vt:lpstr>
      <vt:lpstr>Q1 CAPITAL BUDGET PERFORMANCE  FROM 2008 TO 2012</vt:lpstr>
      <vt:lpstr>Q1CAPITAL EXPENDITURE  FROM Y2008 TO 2012</vt:lpstr>
      <vt:lpstr>Comparative Analysis of Q1 Y2012, Q1 Y2011 and Q1 Y2010</vt:lpstr>
      <vt:lpstr>Q1 2012 Vs Q1 2011</vt:lpstr>
      <vt:lpstr>Q1 2012 Vs Q1 2011…..2/</vt:lpstr>
      <vt:lpstr> Personnel Cost (Jan. – Mar.’12)</vt:lpstr>
      <vt:lpstr>Q1 Personnel Cost Performance Appraisal</vt:lpstr>
      <vt:lpstr>Q1 PERSONNEL PERFORMANCE  FROM 2008 TO Y2012</vt:lpstr>
      <vt:lpstr> Overhead Cost (Jan. – Mar’12)</vt:lpstr>
      <vt:lpstr>Overhead Cost Appraisal</vt:lpstr>
      <vt:lpstr>Y2012 Recurrent Expenditure (Jan – Mar,’12) </vt:lpstr>
      <vt:lpstr>Q1 RECURRENT EXPENDITURE  FROM Y2008 TO Y2012</vt:lpstr>
      <vt:lpstr>Q1 RECURRENT EXPENDITURE  FROM 2008 TO Y2012</vt:lpstr>
      <vt:lpstr>Q1 CAPITAL /RECURRENT RATIO  FROM Y2008 TO Y2012</vt:lpstr>
      <vt:lpstr>CAPITAL /RECURRENT RATIO  APPRAISAL</vt:lpstr>
      <vt:lpstr>Q1 Y2012 Financing Activities</vt:lpstr>
      <vt:lpstr>Y2012 Financing Activities  cont’d</vt:lpstr>
      <vt:lpstr>        SUMMARY OF PROJECTS CERTIFIED IN Q1 2012</vt:lpstr>
      <vt:lpstr>Q1 Project Certification Reports</vt:lpstr>
      <vt:lpstr>    Q1 Project Certification Reports………2/ COMMENTED AND RETURNED PAYMENTS CERTIFICATES (PC), JAN. – MAR, 2012</vt:lpstr>
      <vt:lpstr> OBSERVATIONS/RECOMMENDATIONS</vt:lpstr>
      <vt:lpstr>OBSERVATIONS/RECOMMENDATIONS……..2/</vt:lpstr>
      <vt:lpstr>OBSERVATIONS/RECOMMENDATIONS……..3/</vt:lpstr>
      <vt:lpstr>OBSERVATIONS/RECOMMENDATIONS……..4/</vt:lpstr>
      <vt:lpstr>OBSERVATIONS/RECOMMENDATIONS……..5/</vt:lpstr>
      <vt:lpstr>OBSERVATIONS/RECOMMENDATIONS…... 6/</vt:lpstr>
      <vt:lpstr>OBSERVATIONS/RECOMMENDATIONS…... 7/</vt:lpstr>
      <vt:lpstr>PRAYERS</vt:lpstr>
      <vt:lpstr>PRAYERS………2/</vt:lpstr>
      <vt:lpstr>THANK YOU FOR LISTENING</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2011-08-15T13:32:33Z</dcterms:created>
  <dcterms:modified xsi:type="dcterms:W3CDTF">2013-03-21T18:04:11Z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